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8295" y="1026795"/>
            <a:ext cx="8487409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1600" y="820927"/>
            <a:ext cx="6400800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834" y="1624965"/>
            <a:ext cx="8482330" cy="450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jpg"/><Relationship Id="rId8" Type="http://schemas.openxmlformats.org/officeDocument/2006/relationships/image" Target="../media/image88.jpg"/><Relationship Id="rId9" Type="http://schemas.openxmlformats.org/officeDocument/2006/relationships/image" Target="../media/image89.jpg"/><Relationship Id="rId10" Type="http://schemas.openxmlformats.org/officeDocument/2006/relationships/image" Target="../media/image90.jpg"/><Relationship Id="rId11" Type="http://schemas.openxmlformats.org/officeDocument/2006/relationships/image" Target="../media/image91.jpg"/><Relationship Id="rId12" Type="http://schemas.openxmlformats.org/officeDocument/2006/relationships/image" Target="../media/image92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image" Target="../media/image106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Relationship Id="rId3" Type="http://schemas.openxmlformats.org/officeDocument/2006/relationships/image" Target="../media/image113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787887"/>
            <a:ext cx="4335145" cy="1003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</a:pP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讲师：佟刚 </a:t>
            </a:r>
            <a:r>
              <a:rPr dirty="0" sz="2950" spc="5" b="1">
                <a:solidFill>
                  <a:srgbClr val="FFFFFF"/>
                </a:solidFill>
                <a:latin typeface="微软雅黑"/>
                <a:cs typeface="微软雅黑"/>
              </a:rPr>
              <a:t> 新浪微博：</a:t>
            </a:r>
            <a:r>
              <a:rPr dirty="0" sz="2950" spc="5" b="1" i="1">
                <a:solidFill>
                  <a:srgbClr val="FFFFFF"/>
                </a:solidFill>
                <a:latin typeface="微软雅黑"/>
                <a:cs typeface="微软雅黑"/>
              </a:rPr>
              <a:t>@</a:t>
            </a: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尚硅谷</a:t>
            </a:r>
            <a:r>
              <a:rPr dirty="0" sz="2950" spc="-5" b="1" i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佟刚</a:t>
            </a:r>
            <a:endParaRPr sz="29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7735" y="2219325"/>
            <a:ext cx="4747895" cy="16211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6450" spc="10">
                <a:solidFill>
                  <a:srgbClr val="FFFFFF"/>
                </a:solidFill>
                <a:latin typeface="微软雅黑"/>
                <a:cs typeface="微软雅黑"/>
              </a:rPr>
              <a:t>Spring</a:t>
            </a:r>
            <a:r>
              <a:rPr dirty="0" sz="6450" spc="-6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6450" spc="15">
                <a:solidFill>
                  <a:srgbClr val="FFFFFF"/>
                </a:solidFill>
                <a:latin typeface="微软雅黑"/>
                <a:cs typeface="微软雅黑"/>
              </a:rPr>
              <a:t>MVC</a:t>
            </a:r>
            <a:endParaRPr sz="645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>
                <a:solidFill>
                  <a:srgbClr val="FF0000"/>
                </a:solidFill>
                <a:latin typeface="微软雅黑"/>
                <a:cs typeface="微软雅黑"/>
              </a:rPr>
              <a:t>基于</a:t>
            </a:r>
            <a:r>
              <a:rPr dirty="0" spc="-8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pc="-5">
                <a:solidFill>
                  <a:srgbClr val="FF0000"/>
                </a:solidFill>
                <a:latin typeface="微软雅黑"/>
                <a:cs typeface="微软雅黑"/>
              </a:rPr>
              <a:t>Spring4.x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5099" y="1014729"/>
            <a:ext cx="4839335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&lt;servlet-mapping&gt;</a:t>
            </a:r>
            <a:endParaRPr sz="1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&lt;servlet-name&gt;dispatcherServlet&lt;/servlet-name&gt;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369" y="3138170"/>
            <a:ext cx="4695825" cy="141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@Controller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public class HelloWorldController</a:t>
            </a:r>
            <a:r>
              <a:rPr dirty="0" sz="1800" spc="-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322580" marR="1140460">
              <a:lnSpc>
                <a:spcPct val="101400"/>
              </a:lnSpc>
            </a:pPr>
            <a:r>
              <a:rPr dirty="0" sz="1800" spc="-15">
                <a:latin typeface="Calibri"/>
                <a:cs typeface="Calibri"/>
              </a:rPr>
              <a:t>@</a:t>
            </a:r>
            <a:r>
              <a:rPr dirty="0" sz="1800">
                <a:latin typeface="Calibri"/>
                <a:cs typeface="Calibri"/>
              </a:rPr>
              <a:t>Re</a:t>
            </a:r>
            <a:r>
              <a:rPr dirty="0" sz="1800" spc="-5">
                <a:latin typeface="Calibri"/>
                <a:cs typeface="Calibri"/>
              </a:rPr>
              <a:t>qu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tMa</a:t>
            </a:r>
            <a:r>
              <a:rPr dirty="0" sz="1800" spc="-5">
                <a:latin typeface="Calibri"/>
                <a:cs typeface="Calibri"/>
              </a:rPr>
              <a:t>ppin</a:t>
            </a:r>
            <a:r>
              <a:rPr dirty="0" sz="1800" spc="-2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(</a:t>
            </a:r>
            <a:r>
              <a:rPr dirty="0" sz="1800">
                <a:latin typeface="Calibri"/>
                <a:cs typeface="Calibri"/>
              </a:rPr>
              <a:t>"</a:t>
            </a:r>
            <a:r>
              <a:rPr dirty="0" sz="1800" spc="-5">
                <a:latin typeface="Calibri"/>
                <a:cs typeface="Calibri"/>
              </a:rPr>
              <a:t>/h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llo</a:t>
            </a:r>
            <a:r>
              <a:rPr dirty="0" sz="1800">
                <a:latin typeface="Calibri"/>
                <a:cs typeface="Calibri"/>
              </a:rPr>
              <a:t>W</a:t>
            </a: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l</a:t>
            </a:r>
            <a:r>
              <a:rPr dirty="0" sz="1800" spc="-25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")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public String</a:t>
            </a:r>
            <a:r>
              <a:rPr dirty="0" sz="1800" spc="-1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helloWolrd(){</a:t>
            </a:r>
            <a:endParaRPr sz="1800">
              <a:latin typeface="Calibri"/>
              <a:cs typeface="Calibri"/>
            </a:endParaRPr>
          </a:p>
          <a:p>
            <a:pPr marL="47498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System.</a:t>
            </a:r>
            <a:r>
              <a:rPr dirty="0" sz="1800" spc="-5" i="1">
                <a:latin typeface="Calibri"/>
                <a:cs typeface="Calibri"/>
              </a:rPr>
              <a:t>out.println("HelloWorld</a:t>
            </a:r>
            <a:r>
              <a:rPr dirty="0" sz="1800" spc="-10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SpringMVC");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342" y="4528820"/>
            <a:ext cx="16014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return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"success";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51" y="4806950"/>
            <a:ext cx="9779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445" y="5085079"/>
            <a:ext cx="7929245" cy="84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5">
              <a:lnSpc>
                <a:spcPts val="2115"/>
              </a:lnSpc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5"/>
              </a:lnSpc>
            </a:pPr>
            <a:r>
              <a:rPr dirty="0" sz="1800" spc="-5">
                <a:latin typeface="Calibri"/>
                <a:cs typeface="Calibri"/>
              </a:rPr>
              <a:t>&lt;bean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class=</a:t>
            </a:r>
            <a:r>
              <a:rPr dirty="0" sz="1800" spc="-5" i="1">
                <a:latin typeface="Calibri"/>
                <a:cs typeface="Calibri"/>
              </a:rPr>
              <a:t>"org.springframework.web.servlet.view.InternalResourceViewResolver"&gt;</a:t>
            </a:r>
            <a:endParaRPr sz="1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&lt;property </a:t>
            </a:r>
            <a:r>
              <a:rPr dirty="0" sz="1800" spc="-10">
                <a:latin typeface="Calibri"/>
                <a:cs typeface="Calibri"/>
              </a:rPr>
              <a:t>name=</a:t>
            </a:r>
            <a:r>
              <a:rPr dirty="0" sz="1800" spc="-10" b="0" i="1">
                <a:latin typeface="Bookman Old Style"/>
                <a:cs typeface="Bookman Old Style"/>
              </a:rPr>
              <a:t>“</a:t>
            </a:r>
            <a:r>
              <a:rPr dirty="0" sz="1800" spc="-10" i="1">
                <a:latin typeface="Calibri"/>
                <a:cs typeface="Calibri"/>
              </a:rPr>
              <a:t>prefix</a:t>
            </a:r>
            <a:r>
              <a:rPr dirty="0" sz="1800" spc="-10" b="0" i="1">
                <a:latin typeface="Bookman Old Style"/>
                <a:cs typeface="Bookman Old Style"/>
              </a:rPr>
              <a:t>”</a:t>
            </a:r>
            <a:r>
              <a:rPr dirty="0" sz="1800" spc="-245" b="0" i="1">
                <a:latin typeface="Bookman Old Style"/>
                <a:cs typeface="Bookman Old Style"/>
              </a:rPr>
              <a:t> </a:t>
            </a:r>
            <a:r>
              <a:rPr dirty="0" sz="1800" spc="-5" i="1">
                <a:latin typeface="Calibri"/>
                <a:cs typeface="Calibri"/>
              </a:rPr>
              <a:t>value=</a:t>
            </a:r>
            <a:r>
              <a:rPr dirty="0" sz="1800" spc="-5" b="0" i="1">
                <a:latin typeface="Bookman Old Style"/>
                <a:cs typeface="Bookman Old Style"/>
              </a:rPr>
              <a:t>“</a:t>
            </a:r>
            <a:r>
              <a:rPr dirty="0" sz="1800" spc="-5" i="1">
                <a:latin typeface="Calibri"/>
                <a:cs typeface="Calibri"/>
              </a:rPr>
              <a:t>/WEB-INF/view/"&gt;&lt;/property&gt;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45" y="5904865"/>
            <a:ext cx="4916170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907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&lt;property name=</a:t>
            </a:r>
            <a:r>
              <a:rPr dirty="0" sz="1800" spc="-5" i="1">
                <a:latin typeface="Calibri"/>
                <a:cs typeface="Calibri"/>
              </a:rPr>
              <a:t>"suffix"</a:t>
            </a:r>
            <a:r>
              <a:rPr dirty="0" sz="1800" spc="-4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value=".jsp"&gt;&lt;/property&gt;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&lt;/bean&gt;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5020" y="3861434"/>
            <a:ext cx="25565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/WEB-INF/view/success.jsp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89779" y="206787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9779" y="206311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9779" y="205803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9779" y="205327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9779" y="204819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9779" y="204311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9779" y="203835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9779" y="2033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89779" y="202818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9779" y="202311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89779" y="201803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89779" y="201326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89779" y="20081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89779" y="200310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89779" y="199834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89779" y="199326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89779" y="198850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89779" y="198342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9779" y="197834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89779" y="197358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9779" y="196850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89779" y="1963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89779" y="195833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89779" y="195326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89779" y="194849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9779" y="194341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89779" y="193770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89779" y="1931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89779" y="1925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89779" y="1918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89779" y="1912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89779" y="1906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89779" y="18999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89779" y="18935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89779" y="18872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89779" y="1880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89779" y="1874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89779" y="1868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89779" y="18618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89779" y="18554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89779" y="18491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89779" y="18427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89779" y="1836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89779" y="1830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89779" y="1823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89779" y="18173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89779" y="1811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89779" y="1804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89779" y="1798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89779" y="1791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89779" y="17859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89779" y="17799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589779" y="17735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589779" y="17672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89779" y="17605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89779" y="1753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589779" y="1747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589779" y="17414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89779" y="17354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89779" y="17291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89779" y="17227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89779" y="17164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589779" y="17100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589779" y="17033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89779" y="1700530"/>
            <a:ext cx="1062355" cy="369570"/>
          </a:xfrm>
          <a:custGeom>
            <a:avLst/>
            <a:gdLst/>
            <a:ahLst/>
            <a:cxnLst/>
            <a:rect l="l" t="t" r="r" b="b"/>
            <a:pathLst>
              <a:path w="1062354" h="369569">
                <a:moveTo>
                  <a:pt x="0" y="0"/>
                </a:moveTo>
                <a:lnTo>
                  <a:pt x="1062355" y="0"/>
                </a:lnTo>
                <a:lnTo>
                  <a:pt x="106235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668520" y="1734820"/>
            <a:ext cx="81470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5">
                <a:latin typeface="Calibri"/>
                <a:cs typeface="Calibri"/>
              </a:rPr>
              <a:t>b.x</a:t>
            </a:r>
            <a:r>
              <a:rPr dirty="0" sz="1800"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80154" y="278796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80154" y="278320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80154" y="277812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780154" y="277336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80154" y="276828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780154" y="276320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780154" y="2758439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80154" y="27533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80154" y="274828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80154" y="274320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80154" y="273812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80154" y="273335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80154" y="27282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80154" y="272319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80154" y="271843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80154" y="271335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80154" y="270859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80154" y="270351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80154" y="269843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780154" y="269367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80154" y="2688589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780154" y="26835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80154" y="267843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780154" y="267335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80154" y="266858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780154" y="266350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780154" y="265779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780154" y="26517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780154" y="26454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780154" y="26390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780154" y="26327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80154" y="26263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80154" y="26200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780154" y="26136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780154" y="26073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780154" y="26009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780154" y="25946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780154" y="25882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780154" y="25819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80154" y="25755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80154" y="25692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80154" y="25628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780154" y="25565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780154" y="25501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780154" y="25438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780154" y="25374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780154" y="25311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780154" y="25247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80154" y="25184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780154" y="25120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780154" y="250602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780154" y="24999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780154" y="24936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780154" y="24872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780154" y="248062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780154" y="24739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780154" y="24676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780154" y="24615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780154" y="24555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780154" y="24491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780154" y="24428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780154" y="24364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780154" y="24301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780154" y="24234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780154" y="2420620"/>
            <a:ext cx="531495" cy="369570"/>
          </a:xfrm>
          <a:custGeom>
            <a:avLst/>
            <a:gdLst/>
            <a:ahLst/>
            <a:cxnLst/>
            <a:rect l="l" t="t" r="r" b="b"/>
            <a:pathLst>
              <a:path w="531495" h="369569">
                <a:moveTo>
                  <a:pt x="0" y="0"/>
                </a:moveTo>
                <a:lnTo>
                  <a:pt x="531495" y="0"/>
                </a:lnTo>
                <a:lnTo>
                  <a:pt x="53149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420369" y="1570990"/>
            <a:ext cx="3716654" cy="1182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352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&lt;url-pattern&gt;*. action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&lt;/url-pattern&gt;</a:t>
            </a:r>
            <a:endParaRPr sz="18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&lt;/servlet-mapping&gt;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50590" algn="l"/>
              </a:tabLst>
            </a:pPr>
            <a:r>
              <a:rPr dirty="0" sz="1800" spc="-5">
                <a:latin typeface="Calibri"/>
                <a:cs typeface="Calibri"/>
              </a:rPr>
              <a:t>sp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>
                <a:latin typeface="Calibri"/>
                <a:cs typeface="Calibri"/>
              </a:rPr>
              <a:t>gmvc</a:t>
            </a:r>
            <a:r>
              <a:rPr dirty="0" sz="1800" spc="-5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-25">
                <a:latin typeface="Calibri"/>
                <a:cs typeface="Calibri"/>
              </a:rPr>
              <a:t>/</a:t>
            </a:r>
            <a:r>
              <a:rPr dirty="0" sz="1800" spc="-5">
                <a:latin typeface="Calibri"/>
                <a:cs typeface="Calibri"/>
              </a:rPr>
              <a:t>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llo</a:t>
            </a:r>
            <a:r>
              <a:rPr dirty="0" sz="1800">
                <a:latin typeface="Calibri"/>
                <a:cs typeface="Calibri"/>
              </a:rPr>
              <a:t>W</a:t>
            </a: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ld.</a:t>
            </a:r>
            <a:r>
              <a:rPr dirty="0" sz="1800">
                <a:latin typeface="Calibri"/>
                <a:cs typeface="Calibri"/>
              </a:rPr>
              <a:t>act</a:t>
            </a:r>
            <a:r>
              <a:rPr dirty="0" sz="1800" spc="-5">
                <a:latin typeface="Calibri"/>
                <a:cs typeface="Calibri"/>
              </a:rPr>
              <a:t>io</a:t>
            </a:r>
            <a:r>
              <a:rPr dirty="0" sz="1800">
                <a:latin typeface="Calibri"/>
                <a:cs typeface="Calibri"/>
              </a:rPr>
              <a:t>n	</a:t>
            </a:r>
            <a:r>
              <a:rPr dirty="0" sz="1800" spc="-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084320" y="502062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084320" y="501586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84320" y="501078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084320" y="500602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084320" y="500094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84320" y="499586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084320" y="499110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84320" y="4986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84320" y="498094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84320" y="497586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84320" y="497077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84320" y="496601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84320" y="49609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084320" y="495585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084320" y="495109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084320" y="494601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084320" y="494125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084320" y="493617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84320" y="493109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84320" y="492632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84320" y="492125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84320" y="4916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084320" y="491109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84320" y="490601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084320" y="490124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084320" y="489616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084320" y="489045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084320" y="4884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84320" y="4878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084320" y="4871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84320" y="48653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84320" y="4859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84320" y="4852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084320" y="4846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084320" y="4839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084320" y="4833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84320" y="4827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84320" y="48209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084320" y="48145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084320" y="48082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084320" y="4801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084320" y="4795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084320" y="4789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084320" y="47828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084320" y="47764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084320" y="47701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084320" y="47637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084320" y="4757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084320" y="4751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084320" y="4744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084320" y="47386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084320" y="47326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084320" y="47263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084320" y="47199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084320" y="47132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084320" y="4706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084320" y="4700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084320" y="46942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084320" y="46882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084320" y="46818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084320" y="46755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084320" y="46691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084320" y="46628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084320" y="46561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084320" y="4653279"/>
            <a:ext cx="1062355" cy="369570"/>
          </a:xfrm>
          <a:custGeom>
            <a:avLst/>
            <a:gdLst/>
            <a:ahLst/>
            <a:cxnLst/>
            <a:rect l="l" t="t" r="r" b="b"/>
            <a:pathLst>
              <a:path w="1062354" h="369570">
                <a:moveTo>
                  <a:pt x="0" y="0"/>
                </a:moveTo>
                <a:lnTo>
                  <a:pt x="1062355" y="0"/>
                </a:lnTo>
                <a:lnTo>
                  <a:pt x="106235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 txBox="1"/>
          <p:nvPr/>
        </p:nvSpPr>
        <p:spPr>
          <a:xfrm>
            <a:off x="4163059" y="4687570"/>
            <a:ext cx="7632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Ha</a:t>
            </a:r>
            <a:r>
              <a:rPr dirty="0" sz="1800" spc="-5">
                <a:latin typeface="Calibri"/>
                <a:cs typeface="Calibri"/>
              </a:rPr>
              <a:t>ndl</a:t>
            </a:r>
            <a:r>
              <a:rPr dirty="0" sz="180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5474335" y="651287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474335" y="650811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474335" y="650303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74335" y="649827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474335" y="649319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474335" y="648811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474335" y="648335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474335" y="64782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474335" y="647319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474335" y="646811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474335" y="6463029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474335" y="645826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474335" y="64531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474335" y="644810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474335" y="644334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74335" y="643826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474335" y="643350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474335" y="642842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474335" y="642334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474335" y="6418579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74335" y="641350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74335" y="64084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74335" y="640334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74335" y="639826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474335" y="639349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474335" y="638841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74335" y="638270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474335" y="63766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474335" y="63703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474335" y="63639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474335" y="63576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474335" y="63512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474335" y="63449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474335" y="63385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474335" y="63322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474335" y="63258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474335" y="63195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474335" y="63131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474335" y="63068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474335" y="63004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474335" y="62941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474335" y="62877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474335" y="62814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474335" y="62750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474335" y="62687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474335" y="62623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474335" y="62560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474335" y="62496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474335" y="62433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474335" y="62369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474335" y="623093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474335" y="62249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474335" y="62185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474335" y="62122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474335" y="620553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474335" y="61988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474335" y="61925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474335" y="61864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474335" y="61804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474335" y="61741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474335" y="61677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474335" y="61614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474335" y="61550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474335" y="61483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474335" y="6145529"/>
            <a:ext cx="2193925" cy="369570"/>
          </a:xfrm>
          <a:custGeom>
            <a:avLst/>
            <a:gdLst/>
            <a:ahLst/>
            <a:cxnLst/>
            <a:rect l="l" t="t" r="r" b="b"/>
            <a:pathLst>
              <a:path w="2193925" h="369570">
                <a:moveTo>
                  <a:pt x="0" y="0"/>
                </a:moveTo>
                <a:lnTo>
                  <a:pt x="2193925" y="0"/>
                </a:lnTo>
                <a:lnTo>
                  <a:pt x="219392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553075" y="6179820"/>
            <a:ext cx="20205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SpringMVC</a:t>
            </a:r>
            <a:r>
              <a:rPr dirty="0" sz="1800" spc="-105">
                <a:latin typeface="Calibri"/>
                <a:cs typeface="Calibri"/>
              </a:rPr>
              <a:t> </a:t>
            </a:r>
            <a:r>
              <a:rPr dirty="0" sz="1800">
                <a:latin typeface="MS Gothic"/>
                <a:cs typeface="MS Gothic"/>
              </a:rPr>
              <a:t>配置文件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7020559" y="473233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020559" y="472757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020559" y="472249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020559" y="471773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020559" y="471265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020559" y="470757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020559" y="470281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020559" y="46977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020559" y="469265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020559" y="468757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020559" y="468249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020559" y="467772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020559" y="46726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020559" y="466756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7020559" y="4662804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020559" y="465772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020559" y="465296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020559" y="464788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020559" y="464280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7020559" y="463804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7020559" y="463296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7020559" y="46278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020559" y="462280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7020559" y="461772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7020559" y="461295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7020559" y="460787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020559" y="460216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020559" y="45961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7020559" y="45897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7020559" y="45834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7020559" y="45770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7020559" y="45707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7020559" y="45643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020559" y="45580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7020559" y="45516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7020559" y="45453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7020559" y="45389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7020559" y="45326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7020559" y="45262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7020559" y="45199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020559" y="45135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020559" y="45072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7020559" y="45008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7020559" y="44945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7020559" y="44881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020559" y="44818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7020559" y="44754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7020559" y="44691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7020559" y="44627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7020559" y="44564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7020559" y="445039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7020559" y="44443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7020559" y="44380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7020559" y="44316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7020559" y="442499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7020559" y="44183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7020559" y="44119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7020559" y="44059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7020559" y="43999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7020559" y="43935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7020559" y="43872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7020559" y="43808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7020559" y="43745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7020559" y="43678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7020559" y="4364990"/>
            <a:ext cx="1871980" cy="369570"/>
          </a:xfrm>
          <a:custGeom>
            <a:avLst/>
            <a:gdLst/>
            <a:ahLst/>
            <a:cxnLst/>
            <a:rect l="l" t="t" r="r" b="b"/>
            <a:pathLst>
              <a:path w="1871979" h="369570">
                <a:moveTo>
                  <a:pt x="0" y="0"/>
                </a:moveTo>
                <a:lnTo>
                  <a:pt x="1871980" y="0"/>
                </a:lnTo>
                <a:lnTo>
                  <a:pt x="1871980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 txBox="1"/>
          <p:nvPr/>
        </p:nvSpPr>
        <p:spPr>
          <a:xfrm>
            <a:off x="7099300" y="4399279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宋体"/>
                <a:cs typeface="宋体"/>
              </a:rPr>
              <a:t>实际</a:t>
            </a:r>
            <a:r>
              <a:rPr dirty="0" sz="1800">
                <a:latin typeface="MS Gothic"/>
                <a:cs typeface="MS Gothic"/>
              </a:rPr>
              <a:t>的物理</a:t>
            </a:r>
            <a:r>
              <a:rPr dirty="0" sz="1800">
                <a:latin typeface="宋体"/>
                <a:cs typeface="宋体"/>
              </a:rPr>
              <a:t>视图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345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ts val="2290"/>
              </a:lnSpc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ts val="2290"/>
              </a:lnSpc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ts val="2290"/>
              </a:lnSpc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ts val="2290"/>
              </a:lnSpc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JSON</a:t>
            </a:r>
            <a:r>
              <a:rPr dirty="0" spc="-5" b="1">
                <a:solidFill>
                  <a:srgbClr val="FF0000"/>
                </a:solidFill>
                <a:latin typeface="等线"/>
                <a:cs typeface="等线"/>
              </a:rPr>
              <a:t>：使用</a:t>
            </a:r>
            <a:r>
              <a:rPr dirty="0" spc="-7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066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100">
                <a:latin typeface="MS Gothic"/>
                <a:cs typeface="MS Gothic"/>
              </a:rPr>
              <a:t> </a:t>
            </a:r>
            <a:r>
              <a:rPr dirty="0"/>
              <a:t>JSON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18665"/>
            <a:ext cx="2087880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Arial"/>
                <a:cs typeface="Arial"/>
              </a:rPr>
              <a:t>1.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加入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jar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包：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764915"/>
            <a:ext cx="6292850" cy="664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Arial"/>
                <a:cs typeface="Arial"/>
              </a:rPr>
              <a:t>2.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编</a:t>
            </a:r>
            <a:r>
              <a:rPr dirty="0" sz="2000">
                <a:latin typeface="MS Gothic"/>
                <a:cs typeface="MS Gothic"/>
              </a:rPr>
              <a:t>写目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方法，使其返回</a:t>
            </a:r>
            <a:r>
              <a:rPr dirty="0" sz="2000" spc="-480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JSON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对应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象或集合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3.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在方法上添加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@ResponseBody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39" y="2513964"/>
            <a:ext cx="3530600" cy="116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5039" y="4674234"/>
            <a:ext cx="5816600" cy="186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621663"/>
            <a:ext cx="8044180" cy="437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70180" indent="-342265">
              <a:lnSpc>
                <a:spcPts val="227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HttpMessageConverter&lt;T&gt;</a:t>
            </a:r>
            <a:r>
              <a:rPr dirty="0" sz="22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是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Spring3.0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新添加的一个接 </a:t>
            </a:r>
            <a:r>
              <a:rPr dirty="0" sz="2200" spc="-1005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口，</a:t>
            </a:r>
            <a:r>
              <a:rPr dirty="0" sz="2200" b="1">
                <a:latin typeface="Microsoft JhengHei"/>
                <a:cs typeface="Microsoft JhengHei"/>
              </a:rPr>
              <a:t>负责</a:t>
            </a:r>
            <a:r>
              <a:rPr dirty="0" sz="2200" b="1">
                <a:latin typeface="等线"/>
                <a:cs typeface="等线"/>
              </a:rPr>
              <a:t>将</a:t>
            </a:r>
            <a:r>
              <a:rPr dirty="0" sz="2200" b="1">
                <a:latin typeface="Microsoft JhengHei"/>
                <a:cs typeface="Microsoft JhengHei"/>
              </a:rPr>
              <a:t>请</a:t>
            </a:r>
            <a:r>
              <a:rPr dirty="0" sz="2200" b="1">
                <a:latin typeface="等线"/>
                <a:cs typeface="等线"/>
              </a:rPr>
              <a:t>求信息</a:t>
            </a:r>
            <a:r>
              <a:rPr dirty="0" sz="2200" b="1">
                <a:latin typeface="Microsoft JhengHei"/>
                <a:cs typeface="Microsoft JhengHei"/>
              </a:rPr>
              <a:t>转换为</a:t>
            </a:r>
            <a:r>
              <a:rPr dirty="0" sz="2200" b="1">
                <a:latin typeface="等线"/>
                <a:cs typeface="等线"/>
              </a:rPr>
              <a:t>一个</a:t>
            </a:r>
            <a:r>
              <a:rPr dirty="0" sz="2200" b="1">
                <a:latin typeface="Microsoft JhengHei"/>
                <a:cs typeface="Microsoft JhengHei"/>
              </a:rPr>
              <a:t>对</a:t>
            </a:r>
            <a:r>
              <a:rPr dirty="0" sz="2200" b="1">
                <a:latin typeface="等线"/>
                <a:cs typeface="等线"/>
              </a:rPr>
              <a:t>象（</a:t>
            </a:r>
            <a:r>
              <a:rPr dirty="0" sz="2200" b="1">
                <a:latin typeface="Microsoft JhengHei"/>
                <a:cs typeface="Microsoft JhengHei"/>
              </a:rPr>
              <a:t>类</a:t>
            </a:r>
            <a:r>
              <a:rPr dirty="0" sz="2200" b="1">
                <a:latin typeface="等线"/>
                <a:cs typeface="等线"/>
              </a:rPr>
              <a:t>型</a:t>
            </a:r>
            <a:r>
              <a:rPr dirty="0" sz="2200" b="1">
                <a:latin typeface="Microsoft JhengHei"/>
                <a:cs typeface="Microsoft JhengHei"/>
              </a:rPr>
              <a:t>为 </a:t>
            </a:r>
            <a:r>
              <a:rPr dirty="0" sz="2200" spc="-5" b="1">
                <a:latin typeface="Arial"/>
                <a:cs typeface="Arial"/>
              </a:rPr>
              <a:t>T</a:t>
            </a:r>
            <a:r>
              <a:rPr dirty="0" sz="2200" spc="-5" b="1">
                <a:latin typeface="等线"/>
                <a:cs typeface="等线"/>
              </a:rPr>
              <a:t>），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将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象（ </a:t>
            </a:r>
            <a:r>
              <a:rPr dirty="0" sz="2200" spc="-5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2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2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200" b="1">
                <a:solidFill>
                  <a:srgbClr val="FF0000"/>
                </a:solidFill>
                <a:latin typeface="Microsoft JhengHei"/>
                <a:cs typeface="Microsoft JhengHei"/>
              </a:rPr>
              <a:t>为 </a:t>
            </a: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输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出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为响应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信息</a:t>
            </a:r>
            <a:endParaRPr sz="2200">
              <a:latin typeface="等线"/>
              <a:cs typeface="等线"/>
            </a:endParaRPr>
          </a:p>
          <a:p>
            <a:pPr marL="354965" indent="-342265">
              <a:lnSpc>
                <a:spcPts val="2450"/>
              </a:lnSpc>
              <a:buChar char="•"/>
              <a:tabLst>
                <a:tab pos="354965" algn="l"/>
              </a:tabLst>
            </a:pPr>
            <a:r>
              <a:rPr dirty="0" sz="2200" spc="-5">
                <a:latin typeface="Arial"/>
                <a:cs typeface="Arial"/>
              </a:rPr>
              <a:t>HttpMessageConverter&lt;T&gt;</a:t>
            </a:r>
            <a:r>
              <a:rPr dirty="0" sz="2200" spc="-5">
                <a:latin typeface="MS Gothic"/>
                <a:cs typeface="MS Gothic"/>
              </a:rPr>
              <a:t>接口定</a:t>
            </a:r>
            <a:r>
              <a:rPr dirty="0" sz="2200" spc="-5">
                <a:latin typeface="宋体"/>
                <a:cs typeface="宋体"/>
              </a:rPr>
              <a:t>义</a:t>
            </a:r>
            <a:r>
              <a:rPr dirty="0" sz="2200" spc="-5">
                <a:latin typeface="MS Gothic"/>
                <a:cs typeface="MS Gothic"/>
              </a:rPr>
              <a:t>的方法：</a:t>
            </a:r>
            <a:endParaRPr sz="2200">
              <a:latin typeface="MS Gothic"/>
              <a:cs typeface="MS Gothic"/>
            </a:endParaRPr>
          </a:p>
          <a:p>
            <a:pPr lvl="1" marL="755015" marR="5080" indent="-285115">
              <a:lnSpc>
                <a:spcPts val="1850"/>
              </a:lnSpc>
              <a:spcBef>
                <a:spcPts val="265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Boolean canRead(Class&lt;?&gt; clazz,MediaType mediaType): </a:t>
            </a:r>
            <a:r>
              <a:rPr dirty="0" sz="1800">
                <a:latin typeface="MS Gothic"/>
                <a:cs typeface="MS Gothic"/>
              </a:rPr>
              <a:t>指定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 </a:t>
            </a:r>
            <a:r>
              <a:rPr dirty="0" sz="1800" spc="-73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可以</a:t>
            </a:r>
            <a:r>
              <a:rPr dirty="0" sz="1800">
                <a:latin typeface="宋体"/>
                <a:cs typeface="宋体"/>
              </a:rPr>
              <a:t>读</a:t>
            </a:r>
            <a:r>
              <a:rPr dirty="0" sz="1800">
                <a:latin typeface="MS Gothic"/>
                <a:cs typeface="MS Gothic"/>
              </a:rPr>
              <a:t>取的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型，即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器是否可将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求信息</a:t>
            </a:r>
            <a:r>
              <a:rPr dirty="0" sz="1800">
                <a:latin typeface="宋体"/>
                <a:cs typeface="宋体"/>
              </a:rPr>
              <a:t>转换为</a:t>
            </a:r>
            <a:r>
              <a:rPr dirty="0" sz="1800" spc="-440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clazz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 </a:t>
            </a:r>
            <a:r>
              <a:rPr dirty="0" sz="1800" spc="-805">
                <a:latin typeface="宋体"/>
                <a:cs typeface="宋体"/>
              </a:rPr>
              <a:t> </a:t>
            </a:r>
            <a:r>
              <a:rPr dirty="0" sz="1800">
                <a:latin typeface="MS Gothic"/>
                <a:cs typeface="MS Gothic"/>
              </a:rPr>
              <a:t>象，同</a:t>
            </a:r>
            <a:r>
              <a:rPr dirty="0" sz="1800">
                <a:latin typeface="宋体"/>
                <a:cs typeface="宋体"/>
              </a:rPr>
              <a:t>时</a:t>
            </a:r>
            <a:r>
              <a:rPr dirty="0" sz="1800">
                <a:latin typeface="MS Gothic"/>
                <a:cs typeface="MS Gothic"/>
              </a:rPr>
              <a:t>指定支持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MIME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宋体"/>
                <a:cs typeface="宋体"/>
              </a:rPr>
              <a:t>类</a:t>
            </a:r>
            <a:r>
              <a:rPr dirty="0" sz="1800" spc="-5">
                <a:latin typeface="MS Gothic"/>
                <a:cs typeface="MS Gothic"/>
              </a:rPr>
              <a:t>型</a:t>
            </a:r>
            <a:r>
              <a:rPr dirty="0" sz="1800" spc="-5">
                <a:latin typeface="Arial"/>
                <a:cs typeface="Arial"/>
              </a:rPr>
              <a:t>(text/html,applaiction/json</a:t>
            </a:r>
            <a:r>
              <a:rPr dirty="0" sz="1800" spc="-5">
                <a:latin typeface="MS Gothic"/>
                <a:cs typeface="MS Gothic"/>
              </a:rPr>
              <a:t>等</a:t>
            </a:r>
            <a:r>
              <a:rPr dirty="0" sz="1800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 marL="755015" marR="191770" indent="-285115">
              <a:lnSpc>
                <a:spcPts val="1850"/>
              </a:lnSpc>
              <a:spcBef>
                <a:spcPts val="204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Boolean canWrite(Class&lt;?&gt; clazz,MediaType mediaType):</a:t>
            </a:r>
            <a:r>
              <a:rPr dirty="0" sz="1800" spc="-5">
                <a:latin typeface="MS Gothic"/>
                <a:cs typeface="MS Gothic"/>
              </a:rPr>
              <a:t>指定</a:t>
            </a:r>
            <a:r>
              <a:rPr dirty="0" sz="1800" spc="-5">
                <a:latin typeface="宋体"/>
                <a:cs typeface="宋体"/>
              </a:rPr>
              <a:t>转换</a:t>
            </a:r>
            <a:r>
              <a:rPr dirty="0" sz="1800" spc="-5">
                <a:latin typeface="MS Gothic"/>
                <a:cs typeface="MS Gothic"/>
              </a:rPr>
              <a:t>器 </a:t>
            </a:r>
            <a:r>
              <a:rPr dirty="0" sz="1800" spc="-72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是否可将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clazz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象写到</a:t>
            </a:r>
            <a:r>
              <a:rPr dirty="0" sz="1800">
                <a:latin typeface="宋体"/>
                <a:cs typeface="宋体"/>
              </a:rPr>
              <a:t>响应</a:t>
            </a:r>
            <a:r>
              <a:rPr dirty="0" sz="1800">
                <a:latin typeface="MS Gothic"/>
                <a:cs typeface="MS Gothic"/>
              </a:rPr>
              <a:t>流中，</a:t>
            </a:r>
            <a:r>
              <a:rPr dirty="0" sz="1800">
                <a:latin typeface="宋体"/>
                <a:cs typeface="宋体"/>
              </a:rPr>
              <a:t>响应</a:t>
            </a:r>
            <a:r>
              <a:rPr dirty="0" sz="1800">
                <a:latin typeface="MS Gothic"/>
                <a:cs typeface="MS Gothic"/>
              </a:rPr>
              <a:t>流支持的媒体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 </a:t>
            </a:r>
            <a:r>
              <a:rPr dirty="0" sz="1800" spc="-865">
                <a:latin typeface="MS Gothic"/>
                <a:cs typeface="MS Gothic"/>
              </a:rPr>
              <a:t> </a:t>
            </a:r>
            <a:r>
              <a:rPr dirty="0" sz="1800" spc="-5">
                <a:latin typeface="MS Gothic"/>
                <a:cs typeface="MS Gothic"/>
              </a:rPr>
              <a:t>在</a:t>
            </a:r>
            <a:r>
              <a:rPr dirty="0" sz="1800" spc="-5">
                <a:latin typeface="Arial"/>
                <a:cs typeface="Arial"/>
              </a:rPr>
              <a:t>MediaType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中定</a:t>
            </a:r>
            <a:r>
              <a:rPr dirty="0" sz="1800">
                <a:latin typeface="宋体"/>
                <a:cs typeface="宋体"/>
              </a:rPr>
              <a:t>义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lvl="1" marL="755015" indent="-285115">
              <a:lnSpc>
                <a:spcPts val="1889"/>
              </a:lnSpc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LIst&lt;MediaType&gt;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getSupportMediaTypes()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>
                <a:latin typeface="宋体"/>
                <a:cs typeface="宋体"/>
              </a:rPr>
              <a:t>该转换</a:t>
            </a:r>
            <a:r>
              <a:rPr dirty="0" sz="1800" spc="-5">
                <a:latin typeface="MS Gothic"/>
                <a:cs typeface="MS Gothic"/>
              </a:rPr>
              <a:t>器支持的媒体</a:t>
            </a:r>
            <a:r>
              <a:rPr dirty="0" sz="1800" spc="-5">
                <a:latin typeface="宋体"/>
                <a:cs typeface="宋体"/>
              </a:rPr>
              <a:t>类</a:t>
            </a:r>
            <a:endParaRPr sz="1800">
              <a:latin typeface="宋体"/>
              <a:cs typeface="宋体"/>
            </a:endParaRPr>
          </a:p>
          <a:p>
            <a:pPr marL="755015">
              <a:lnSpc>
                <a:spcPts val="1950"/>
              </a:lnSpc>
            </a:pPr>
            <a:r>
              <a:rPr dirty="0" sz="1800">
                <a:latin typeface="MS Gothic"/>
                <a:cs typeface="MS Gothic"/>
              </a:rPr>
              <a:t>型。</a:t>
            </a:r>
            <a:endParaRPr sz="1800">
              <a:latin typeface="MS Gothic"/>
              <a:cs typeface="MS Gothic"/>
            </a:endParaRPr>
          </a:p>
          <a:p>
            <a:pPr lvl="1" marL="755015" marR="106045" indent="-285115">
              <a:lnSpc>
                <a:spcPts val="1850"/>
              </a:lnSpc>
              <a:spcBef>
                <a:spcPts val="265"/>
              </a:spcBef>
              <a:buChar char="–"/>
              <a:tabLst>
                <a:tab pos="755015" algn="l"/>
              </a:tabLst>
            </a:pPr>
            <a:r>
              <a:rPr dirty="0" sz="1800">
                <a:latin typeface="Arial"/>
                <a:cs typeface="Arial"/>
              </a:rPr>
              <a:t>T </a:t>
            </a:r>
            <a:r>
              <a:rPr dirty="0" sz="1800" spc="-5">
                <a:latin typeface="Arial"/>
                <a:cs typeface="Arial"/>
              </a:rPr>
              <a:t>read(Class&lt;? extends </a:t>
            </a:r>
            <a:r>
              <a:rPr dirty="0" sz="1800">
                <a:latin typeface="Arial"/>
                <a:cs typeface="Arial"/>
              </a:rPr>
              <a:t>T&gt; </a:t>
            </a:r>
            <a:r>
              <a:rPr dirty="0" sz="1800" spc="-5">
                <a:latin typeface="Arial"/>
                <a:cs typeface="Arial"/>
              </a:rPr>
              <a:t>clazz,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HttpInputMessage </a:t>
            </a:r>
            <a:r>
              <a:rPr dirty="0" sz="1800" spc="-5">
                <a:latin typeface="Arial"/>
                <a:cs typeface="Arial"/>
              </a:rPr>
              <a:t>inputMessage)</a:t>
            </a:r>
            <a:r>
              <a:rPr dirty="0" sz="1800" spc="-5">
                <a:latin typeface="MS Gothic"/>
                <a:cs typeface="MS Gothic"/>
              </a:rPr>
              <a:t>： </a:t>
            </a:r>
            <a:r>
              <a:rPr dirty="0" sz="1800" spc="-74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将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求信息流</a:t>
            </a:r>
            <a:r>
              <a:rPr dirty="0" sz="1800">
                <a:latin typeface="宋体"/>
                <a:cs typeface="宋体"/>
              </a:rPr>
              <a:t>转换为</a:t>
            </a:r>
            <a:r>
              <a:rPr dirty="0" sz="1800" spc="-455">
                <a:latin typeface="宋体"/>
                <a:cs typeface="宋体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象。</a:t>
            </a:r>
            <a:endParaRPr sz="1800">
              <a:latin typeface="MS Gothic"/>
              <a:cs typeface="MS Gothic"/>
            </a:endParaRPr>
          </a:p>
          <a:p>
            <a:pPr lvl="1" marL="755015" marR="184150" indent="-285115">
              <a:lnSpc>
                <a:spcPts val="1850"/>
              </a:lnSpc>
              <a:spcBef>
                <a:spcPts val="204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void </a:t>
            </a:r>
            <a:r>
              <a:rPr dirty="0" sz="1800">
                <a:latin typeface="Arial"/>
                <a:cs typeface="Arial"/>
              </a:rPr>
              <a:t>write(T t,MediaType </a:t>
            </a:r>
            <a:r>
              <a:rPr dirty="0" sz="1800" spc="-5">
                <a:latin typeface="Arial"/>
                <a:cs typeface="Arial"/>
              </a:rPr>
              <a:t>contnetType,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HttpOutputMessgae </a:t>
            </a:r>
            <a:r>
              <a:rPr dirty="0" sz="1800" spc="-4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outputMessage):</a:t>
            </a:r>
            <a:r>
              <a:rPr dirty="0" sz="1800" spc="-5">
                <a:latin typeface="MS Gothic"/>
                <a:cs typeface="MS Gothic"/>
              </a:rPr>
              <a:t>将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宋体"/>
                <a:cs typeface="宋体"/>
              </a:rPr>
              <a:t>类</a:t>
            </a:r>
            <a:r>
              <a:rPr dirty="0" sz="1800" spc="-5">
                <a:latin typeface="MS Gothic"/>
                <a:cs typeface="MS Gothic"/>
              </a:rPr>
              <a:t>型的</a:t>
            </a:r>
            <a:r>
              <a:rPr dirty="0" sz="1800" spc="-5">
                <a:latin typeface="宋体"/>
                <a:cs typeface="宋体"/>
              </a:rPr>
              <a:t>对</a:t>
            </a:r>
            <a:r>
              <a:rPr dirty="0" sz="1800" spc="-5">
                <a:latin typeface="MS Gothic"/>
                <a:cs typeface="MS Gothic"/>
              </a:rPr>
              <a:t>象写到</a:t>
            </a:r>
            <a:r>
              <a:rPr dirty="0" sz="1800" spc="-5">
                <a:latin typeface="宋体"/>
                <a:cs typeface="宋体"/>
              </a:rPr>
              <a:t>响应</a:t>
            </a:r>
            <a:r>
              <a:rPr dirty="0" sz="1800" spc="-5">
                <a:latin typeface="MS Gothic"/>
                <a:cs typeface="MS Gothic"/>
              </a:rPr>
              <a:t>流中，同</a:t>
            </a:r>
            <a:r>
              <a:rPr dirty="0" sz="1800" spc="-5">
                <a:latin typeface="宋体"/>
                <a:cs typeface="宋体"/>
              </a:rPr>
              <a:t>时</a:t>
            </a:r>
            <a:r>
              <a:rPr dirty="0" sz="1800" spc="-5">
                <a:latin typeface="MS Gothic"/>
                <a:cs typeface="MS Gothic"/>
              </a:rPr>
              <a:t>指定相</a:t>
            </a:r>
            <a:r>
              <a:rPr dirty="0" sz="1800" spc="-5">
                <a:latin typeface="宋体"/>
                <a:cs typeface="宋体"/>
              </a:rPr>
              <a:t>应</a:t>
            </a:r>
            <a:r>
              <a:rPr dirty="0" sz="1800" spc="-5">
                <a:latin typeface="MS Gothic"/>
                <a:cs typeface="MS Gothic"/>
              </a:rPr>
              <a:t>的媒体</a:t>
            </a:r>
            <a:r>
              <a:rPr dirty="0" sz="1800" spc="-5">
                <a:latin typeface="宋体"/>
                <a:cs typeface="宋体"/>
              </a:rPr>
              <a:t>类 </a:t>
            </a:r>
            <a:r>
              <a:rPr dirty="0" sz="1800" spc="-735">
                <a:latin typeface="宋体"/>
                <a:cs typeface="宋体"/>
              </a:rPr>
              <a:t> </a:t>
            </a:r>
            <a:r>
              <a:rPr dirty="0" sz="1800">
                <a:latin typeface="MS Gothic"/>
                <a:cs typeface="MS Gothic"/>
              </a:rPr>
              <a:t>型</a:t>
            </a:r>
            <a:r>
              <a:rPr dirty="0" sz="1800">
                <a:latin typeface="宋体"/>
                <a:cs typeface="宋体"/>
              </a:rPr>
              <a:t>为</a:t>
            </a:r>
            <a:r>
              <a:rPr dirty="0" sz="1800" spc="-459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contentType</a:t>
            </a:r>
            <a:r>
              <a:rPr dirty="0" sz="1800" spc="-5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2504" y="335279"/>
            <a:ext cx="2042160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369" rIns="0" bIns="0" rtlCol="0" vert="horz">
            <a:spAutoFit/>
          </a:bodyPr>
          <a:lstStyle/>
          <a:p>
            <a:pPr marL="481330">
              <a:lnSpc>
                <a:spcPct val="100000"/>
              </a:lnSpc>
            </a:pPr>
            <a:r>
              <a:rPr dirty="0" sz="3650" spc="-40">
                <a:latin typeface="Arial"/>
                <a:cs typeface="Arial"/>
              </a:rPr>
              <a:t>HttpMessageConveher&lt;T&gt;</a:t>
            </a:r>
            <a:endParaRPr sz="3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53511" y="2718816"/>
            <a:ext cx="230124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296" y="3374135"/>
            <a:ext cx="2097024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296" y="3685032"/>
            <a:ext cx="442264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535" y="4023359"/>
            <a:ext cx="2386584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296" y="4968240"/>
            <a:ext cx="8906256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296" y="5288279"/>
            <a:ext cx="6379464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3511" y="3368040"/>
            <a:ext cx="3075432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53511" y="4322064"/>
            <a:ext cx="283464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53511" y="4651247"/>
            <a:ext cx="5312664" cy="15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3511" y="5934455"/>
            <a:ext cx="4014216" cy="15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65124" y="984250"/>
            <a:ext cx="7452359" cy="56451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50" spc="-65">
                <a:latin typeface="Arial"/>
                <a:cs typeface="Arial"/>
              </a:rPr>
              <a:t>HttpMessageConve </a:t>
            </a:r>
            <a:r>
              <a:rPr dirty="0" sz="3650" spc="-45">
                <a:latin typeface="Arial"/>
                <a:cs typeface="Arial"/>
              </a:rPr>
              <a:t>her&lt;T&gt; </a:t>
            </a:r>
            <a:r>
              <a:rPr dirty="0" sz="3650" spc="-565">
                <a:latin typeface="Arial"/>
                <a:cs typeface="Arial"/>
              </a:rPr>
              <a:t>85ç=/›+L</a:t>
            </a:r>
            <a:r>
              <a:rPr dirty="0" sz="3650" spc="-300">
                <a:latin typeface="Arial"/>
                <a:cs typeface="Arial"/>
              </a:rPr>
              <a:t> </a:t>
            </a:r>
            <a:r>
              <a:rPr dirty="0" sz="3650" spc="-420">
                <a:latin typeface="Arial"/>
                <a:cs typeface="Arial"/>
              </a:rPr>
              <a:t>&gt;«</a:t>
            </a:r>
            <a:endParaRPr sz="3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96" y="2697734"/>
            <a:ext cx="1834514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20">
                <a:solidFill>
                  <a:srgbClr val="82705E"/>
                </a:solidFill>
                <a:latin typeface="Arial"/>
                <a:cs typeface="Arial"/>
              </a:rPr>
              <a:t>FormHttpMessageCanver</a:t>
            </a:r>
            <a:r>
              <a:rPr dirty="0" sz="1150" spc="-60">
                <a:solidFill>
                  <a:srgbClr val="82705E"/>
                </a:solidFill>
                <a:latin typeface="Arial"/>
                <a:cs typeface="Arial"/>
              </a:rPr>
              <a:t> </a:t>
            </a:r>
            <a:r>
              <a:rPr dirty="0" sz="1150" spc="-50">
                <a:solidFill>
                  <a:srgbClr val="82705E"/>
                </a:solidFill>
                <a:latin typeface="Arial"/>
                <a:cs typeface="Arial"/>
              </a:rPr>
              <a:t>łer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35" y="3005073"/>
            <a:ext cx="278955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10">
                <a:solidFill>
                  <a:srgbClr val="BD2816"/>
                </a:solidFill>
                <a:latin typeface="Arial"/>
                <a:cs typeface="Arial"/>
              </a:rPr>
              <a:t>XmlAware </a:t>
            </a:r>
            <a:r>
              <a:rPr dirty="0" sz="1250" spc="-180">
                <a:solidFill>
                  <a:srgbClr val="BD2816"/>
                </a:solidFill>
                <a:latin typeface="Arial"/>
                <a:cs typeface="Arial"/>
              </a:rPr>
              <a:t>f   </a:t>
            </a:r>
            <a:r>
              <a:rPr dirty="0" sz="1250" spc="5">
                <a:solidFill>
                  <a:srgbClr val="CD4249"/>
                </a:solidFill>
                <a:latin typeface="Arial"/>
                <a:cs typeface="Arial"/>
              </a:rPr>
              <a:t>orml</a:t>
            </a:r>
            <a:r>
              <a:rPr dirty="0" sz="1250" spc="-75">
                <a:solidFill>
                  <a:srgbClr val="CD4249"/>
                </a:solidFill>
                <a:latin typeface="Arial"/>
                <a:cs typeface="Arial"/>
              </a:rPr>
              <a:t> </a:t>
            </a:r>
            <a:r>
              <a:rPr dirty="0" sz="1250" spc="15">
                <a:solidFill>
                  <a:srgbClr val="C32A24"/>
                </a:solidFill>
                <a:latin typeface="Arial"/>
                <a:cs typeface="Arial"/>
              </a:rPr>
              <a:t>IttpMessaqe?onvener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1020" y="3005073"/>
            <a:ext cx="466090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75">
                <a:solidFill>
                  <a:srgbClr val="412826"/>
                </a:solidFill>
                <a:latin typeface="Arial"/>
                <a:cs typeface="Arial"/>
              </a:rPr>
              <a:t>.@T  </a:t>
            </a:r>
            <a:r>
              <a:rPr dirty="0" sz="1250" spc="-200">
                <a:solidFill>
                  <a:srgbClr val="A18267"/>
                </a:solidFill>
                <a:latin typeface="Arial"/>
                <a:cs typeface="Arial"/>
              </a:rPr>
              <a:t>F </a:t>
            </a:r>
            <a:r>
              <a:rPr dirty="0" sz="1250" spc="-70">
                <a:solidFill>
                  <a:srgbClr val="4F604F"/>
                </a:solidFill>
                <a:latin typeface="Arial"/>
                <a:cs typeface="Arial"/>
              </a:rPr>
              <a:t>ormHttpMessaqeConvener.  </a:t>
            </a:r>
            <a:r>
              <a:rPr dirty="0" sz="1250" spc="5">
                <a:solidFill>
                  <a:srgbClr val="1C0F0F"/>
                </a:solidFill>
                <a:latin typeface="Arial"/>
                <a:cs typeface="Arial"/>
              </a:rPr>
              <a:t>Q@.Ø6 </a:t>
            </a:r>
            <a:r>
              <a:rPr dirty="0" sz="1250" spc="-204">
                <a:solidFill>
                  <a:srgbClr val="262300"/>
                </a:solidFill>
                <a:latin typeface="Arial"/>
                <a:cs typeface="Arial"/>
              </a:rPr>
              <a:t>@@@  </a:t>
            </a:r>
            <a:r>
              <a:rPr dirty="0" sz="1250" spc="55">
                <a:solidFill>
                  <a:srgbClr val="564242"/>
                </a:solidFill>
                <a:latin typeface="Arial"/>
                <a:cs typeface="Arial"/>
              </a:rPr>
              <a:t>łłtØ </a:t>
            </a:r>
            <a:r>
              <a:rPr dirty="0" sz="1250" spc="-150">
                <a:solidFill>
                  <a:srgbClr val="42263B"/>
                </a:solidFill>
                <a:latin typeface="Arial"/>
                <a:cs typeface="Arial"/>
              </a:rPr>
              <a:t>Xk1L  </a:t>
            </a:r>
            <a:r>
              <a:rPr dirty="0" sz="1250" spc="-204">
                <a:solidFill>
                  <a:srgbClr val="33281F"/>
                </a:solidFill>
                <a:latin typeface="Arial"/>
                <a:cs typeface="Arial"/>
              </a:rPr>
              <a:t>@@     </a:t>
            </a:r>
            <a:r>
              <a:rPr dirty="0" sz="1250" spc="-155">
                <a:solidFill>
                  <a:srgbClr val="756D64"/>
                </a:solidFill>
                <a:latin typeface="Arial"/>
                <a:cs typeface="Arial"/>
              </a:rPr>
              <a:t>.</a:t>
            </a:r>
            <a:r>
              <a:rPr dirty="0" sz="1250" spc="25">
                <a:solidFill>
                  <a:srgbClr val="756D64"/>
                </a:solidFill>
                <a:latin typeface="Arial"/>
                <a:cs typeface="Arial"/>
              </a:rPr>
              <a:t> </a:t>
            </a:r>
            <a:r>
              <a:rPr dirty="0" sz="1250" spc="65">
                <a:solidFill>
                  <a:srgbClr val="544D4D"/>
                </a:solidFill>
                <a:latin typeface="Arial"/>
                <a:cs typeface="Arial"/>
              </a:rPr>
              <a:t>%B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6859" y="3005073"/>
            <a:ext cx="101282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35">
                <a:solidFill>
                  <a:srgbClr val="3B2F38"/>
                </a:solidFill>
                <a:latin typeface="Arial"/>
                <a:cs typeface="Arial"/>
              </a:rPr>
              <a:t>fń</a:t>
            </a:r>
            <a:r>
              <a:rPr dirty="0" sz="1250" spc="-105">
                <a:solidFill>
                  <a:srgbClr val="3B2F38"/>
                </a:solidFill>
                <a:latin typeface="Arial"/>
                <a:cs typeface="Arial"/>
              </a:rPr>
              <a:t>B</a:t>
            </a:r>
            <a:r>
              <a:rPr dirty="0" sz="1250" spc="120">
                <a:solidFill>
                  <a:srgbClr val="3B2F38"/>
                </a:solidFill>
                <a:latin typeface="Arial"/>
                <a:cs typeface="Arial"/>
              </a:rPr>
              <a:t>'Bbtïż8bt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96" y="4285233"/>
            <a:ext cx="2219960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15240">
              <a:lnSpc>
                <a:spcPct val="100000"/>
              </a:lnSpc>
            </a:pPr>
            <a:r>
              <a:rPr dirty="0" sz="1250" spc="-70">
                <a:solidFill>
                  <a:srgbClr val="CA333A"/>
                </a:solidFill>
                <a:latin typeface="Cambria"/>
                <a:cs typeface="Cambria"/>
              </a:rPr>
              <a:t>Uocı </a:t>
            </a:r>
            <a:r>
              <a:rPr dirty="0" sz="1250" spc="-35">
                <a:solidFill>
                  <a:srgbClr val="CA333A"/>
                </a:solidFill>
                <a:latin typeface="Cambria"/>
                <a:cs typeface="Cambria"/>
              </a:rPr>
              <a:t>rcef </a:t>
            </a:r>
            <a:r>
              <a:rPr dirty="0" sz="1250" spc="-5">
                <a:solidFill>
                  <a:srgbClr val="C31A1C"/>
                </a:solidFill>
                <a:latin typeface="Cambria"/>
                <a:cs typeface="Cambria"/>
              </a:rPr>
              <a:t>flip</a:t>
            </a:r>
            <a:r>
              <a:rPr dirty="0" sz="1250" spc="-35">
                <a:solidFill>
                  <a:srgbClr val="C31A1C"/>
                </a:solidFill>
                <a:latin typeface="Cambria"/>
                <a:cs typeface="Cambria"/>
              </a:rPr>
              <a:t> </a:t>
            </a:r>
            <a:r>
              <a:rPr dirty="0" sz="1250" spc="35">
                <a:solidFill>
                  <a:srgbClr val="AA382F"/>
                </a:solidFill>
                <a:latin typeface="Cambria"/>
                <a:cs typeface="Cambria"/>
              </a:rPr>
              <a:t>MessapeGonverter</a:t>
            </a:r>
            <a:endParaRPr sz="12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15">
                <a:solidFill>
                  <a:srgbClr val="607274"/>
                </a:solidFill>
                <a:latin typeface="Arial"/>
                <a:cs typeface="Arial"/>
              </a:rPr>
              <a:t>h1arshallingHftph1essageEonvener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596" y="5574791"/>
            <a:ext cx="225425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45">
                <a:solidFill>
                  <a:srgbClr val="5B4D3F"/>
                </a:solidFill>
                <a:latin typeface="Arial"/>
                <a:cs typeface="Arial"/>
              </a:rPr>
              <a:t>FłssÜhanneIHttpMessage?onverter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5">
                <a:solidFill>
                  <a:srgbClr val="444D4F"/>
                </a:solidFill>
                <a:latin typeface="Arial"/>
                <a:cs typeface="Arial"/>
              </a:rPr>
              <a:t>Alon</a:t>
            </a:r>
            <a:r>
              <a:rPr dirty="0" sz="1100" spc="95">
                <a:solidFill>
                  <a:srgbClr val="444D4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D4F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5D605B"/>
                </a:solidFill>
                <a:latin typeface="Arial"/>
                <a:cs typeface="Arial"/>
              </a:rPr>
              <a:t>eedHttpłvtessageConvener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837054"/>
            <a:ext cx="6706234" cy="139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DispatcherServlet 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装配 </a:t>
            </a:r>
            <a:r>
              <a:rPr dirty="0" sz="2400" spc="-11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，而 </a:t>
            </a:r>
            <a:r>
              <a:rPr dirty="0" sz="2400" spc="-10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装配如下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400" spc="-5" b="1">
                <a:latin typeface="等线"/>
                <a:cs typeface="等线"/>
              </a:rPr>
              <a:t>：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9765" y="3518534"/>
            <a:ext cx="8293100" cy="218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5654"/>
            <a:ext cx="8036559" cy="725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jackson jar </a:t>
            </a:r>
            <a:r>
              <a:rPr dirty="0" sz="2400">
                <a:latin typeface="MS Gothic"/>
                <a:cs typeface="MS Gothic"/>
              </a:rPr>
              <a:t>包后，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815"/>
              </a:lnSpc>
              <a:tabLst>
                <a:tab pos="4647565" algn="l"/>
              </a:tabLst>
            </a:pPr>
            <a:r>
              <a:rPr dirty="0" sz="2400">
                <a:latin typeface="MS Gothic"/>
                <a:cs typeface="MS Gothic"/>
              </a:rPr>
              <a:t>装配的</a:t>
            </a:r>
            <a:r>
              <a:rPr dirty="0" sz="2400" spc="-4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HttpMessageConverter	</a:t>
            </a:r>
            <a:r>
              <a:rPr dirty="0" sz="2400">
                <a:latin typeface="MS Gothic"/>
                <a:cs typeface="MS Gothic"/>
              </a:rPr>
              <a:t>如下：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04" y="3573145"/>
            <a:ext cx="8317865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2494" y="5807075"/>
            <a:ext cx="7560945" cy="313055"/>
          </a:xfrm>
          <a:custGeom>
            <a:avLst/>
            <a:gdLst/>
            <a:ahLst/>
            <a:cxnLst/>
            <a:rect l="l" t="t" r="r" b="b"/>
            <a:pathLst>
              <a:path w="7560945" h="313054">
                <a:moveTo>
                  <a:pt x="7560945" y="52070"/>
                </a:moveTo>
                <a:lnTo>
                  <a:pt x="7560310" y="51435"/>
                </a:lnTo>
                <a:lnTo>
                  <a:pt x="7560310" y="50800"/>
                </a:lnTo>
                <a:lnTo>
                  <a:pt x="7560310" y="49530"/>
                </a:lnTo>
                <a:lnTo>
                  <a:pt x="7560310" y="45085"/>
                </a:lnTo>
                <a:lnTo>
                  <a:pt x="7559675" y="44450"/>
                </a:lnTo>
                <a:lnTo>
                  <a:pt x="7559675" y="43180"/>
                </a:lnTo>
                <a:lnTo>
                  <a:pt x="7559675" y="42545"/>
                </a:lnTo>
                <a:lnTo>
                  <a:pt x="7559675" y="41275"/>
                </a:lnTo>
                <a:lnTo>
                  <a:pt x="7559040" y="40640"/>
                </a:lnTo>
                <a:lnTo>
                  <a:pt x="7559040" y="39370"/>
                </a:lnTo>
                <a:lnTo>
                  <a:pt x="7559040" y="38735"/>
                </a:lnTo>
                <a:lnTo>
                  <a:pt x="7558405" y="38100"/>
                </a:lnTo>
                <a:lnTo>
                  <a:pt x="7558405" y="36830"/>
                </a:lnTo>
                <a:lnTo>
                  <a:pt x="7557770" y="36195"/>
                </a:lnTo>
                <a:lnTo>
                  <a:pt x="7557770" y="35560"/>
                </a:lnTo>
                <a:lnTo>
                  <a:pt x="7557135" y="34290"/>
                </a:lnTo>
                <a:lnTo>
                  <a:pt x="7557135" y="33655"/>
                </a:lnTo>
                <a:lnTo>
                  <a:pt x="7556500" y="32385"/>
                </a:lnTo>
                <a:lnTo>
                  <a:pt x="7556500" y="31750"/>
                </a:lnTo>
                <a:lnTo>
                  <a:pt x="7555865" y="31115"/>
                </a:lnTo>
                <a:lnTo>
                  <a:pt x="7555865" y="29845"/>
                </a:lnTo>
                <a:lnTo>
                  <a:pt x="7555230" y="29210"/>
                </a:lnTo>
                <a:lnTo>
                  <a:pt x="7554595" y="28575"/>
                </a:lnTo>
                <a:lnTo>
                  <a:pt x="7554595" y="27940"/>
                </a:lnTo>
                <a:lnTo>
                  <a:pt x="7553960" y="26670"/>
                </a:lnTo>
                <a:lnTo>
                  <a:pt x="7553325" y="26035"/>
                </a:lnTo>
                <a:lnTo>
                  <a:pt x="7553325" y="25400"/>
                </a:lnTo>
                <a:lnTo>
                  <a:pt x="7552690" y="24765"/>
                </a:lnTo>
                <a:lnTo>
                  <a:pt x="7552055" y="23495"/>
                </a:lnTo>
                <a:lnTo>
                  <a:pt x="7551420" y="22860"/>
                </a:lnTo>
                <a:lnTo>
                  <a:pt x="7550785" y="22225"/>
                </a:lnTo>
                <a:lnTo>
                  <a:pt x="7550150" y="21590"/>
                </a:lnTo>
                <a:lnTo>
                  <a:pt x="7550150" y="20955"/>
                </a:lnTo>
                <a:lnTo>
                  <a:pt x="7549515" y="20320"/>
                </a:lnTo>
                <a:lnTo>
                  <a:pt x="7548880" y="19050"/>
                </a:lnTo>
                <a:lnTo>
                  <a:pt x="7548245" y="18415"/>
                </a:lnTo>
                <a:lnTo>
                  <a:pt x="7541895" y="12065"/>
                </a:lnTo>
                <a:lnTo>
                  <a:pt x="7540625" y="11430"/>
                </a:lnTo>
                <a:lnTo>
                  <a:pt x="7539990" y="10795"/>
                </a:lnTo>
                <a:lnTo>
                  <a:pt x="7539355" y="10795"/>
                </a:lnTo>
                <a:lnTo>
                  <a:pt x="7538720" y="10160"/>
                </a:lnTo>
                <a:lnTo>
                  <a:pt x="7538085" y="9525"/>
                </a:lnTo>
                <a:lnTo>
                  <a:pt x="7537450" y="8890"/>
                </a:lnTo>
                <a:lnTo>
                  <a:pt x="7536180" y="8255"/>
                </a:lnTo>
                <a:lnTo>
                  <a:pt x="7535545" y="7620"/>
                </a:lnTo>
                <a:lnTo>
                  <a:pt x="7534910" y="7620"/>
                </a:lnTo>
                <a:lnTo>
                  <a:pt x="7534275" y="6985"/>
                </a:lnTo>
                <a:lnTo>
                  <a:pt x="7533005" y="6350"/>
                </a:lnTo>
                <a:lnTo>
                  <a:pt x="7532370" y="6350"/>
                </a:lnTo>
                <a:lnTo>
                  <a:pt x="7531735" y="5715"/>
                </a:lnTo>
                <a:lnTo>
                  <a:pt x="7531100" y="5080"/>
                </a:lnTo>
                <a:lnTo>
                  <a:pt x="7529830" y="5080"/>
                </a:lnTo>
                <a:lnTo>
                  <a:pt x="7529195" y="4445"/>
                </a:lnTo>
                <a:lnTo>
                  <a:pt x="7528560" y="4445"/>
                </a:lnTo>
                <a:lnTo>
                  <a:pt x="7527290" y="3810"/>
                </a:lnTo>
                <a:lnTo>
                  <a:pt x="7526655" y="3810"/>
                </a:lnTo>
                <a:lnTo>
                  <a:pt x="7525385" y="3175"/>
                </a:lnTo>
                <a:lnTo>
                  <a:pt x="7524750" y="3175"/>
                </a:lnTo>
                <a:lnTo>
                  <a:pt x="7524115" y="2540"/>
                </a:lnTo>
                <a:lnTo>
                  <a:pt x="7522845" y="2540"/>
                </a:lnTo>
                <a:lnTo>
                  <a:pt x="7522210" y="1905"/>
                </a:lnTo>
                <a:lnTo>
                  <a:pt x="7521575" y="1905"/>
                </a:lnTo>
                <a:lnTo>
                  <a:pt x="7520305" y="1905"/>
                </a:lnTo>
                <a:lnTo>
                  <a:pt x="7519670" y="1270"/>
                </a:lnTo>
                <a:lnTo>
                  <a:pt x="7518400" y="1270"/>
                </a:lnTo>
                <a:lnTo>
                  <a:pt x="7517765" y="1270"/>
                </a:lnTo>
                <a:lnTo>
                  <a:pt x="7516495" y="1270"/>
                </a:lnTo>
                <a:lnTo>
                  <a:pt x="7515860" y="635"/>
                </a:lnTo>
                <a:lnTo>
                  <a:pt x="7509510" y="635"/>
                </a:lnTo>
                <a:lnTo>
                  <a:pt x="7508875" y="0"/>
                </a:lnTo>
                <a:lnTo>
                  <a:pt x="52070" y="0"/>
                </a:lnTo>
                <a:lnTo>
                  <a:pt x="51435" y="635"/>
                </a:lnTo>
                <a:lnTo>
                  <a:pt x="50800" y="635"/>
                </a:lnTo>
                <a:lnTo>
                  <a:pt x="45085" y="635"/>
                </a:lnTo>
                <a:lnTo>
                  <a:pt x="44450" y="1270"/>
                </a:lnTo>
                <a:lnTo>
                  <a:pt x="43180" y="1270"/>
                </a:lnTo>
                <a:lnTo>
                  <a:pt x="42545" y="1270"/>
                </a:lnTo>
                <a:lnTo>
                  <a:pt x="41275" y="1270"/>
                </a:lnTo>
                <a:lnTo>
                  <a:pt x="40640" y="1905"/>
                </a:lnTo>
                <a:lnTo>
                  <a:pt x="40005" y="1905"/>
                </a:lnTo>
                <a:lnTo>
                  <a:pt x="38735" y="1905"/>
                </a:lnTo>
                <a:lnTo>
                  <a:pt x="38100" y="2540"/>
                </a:lnTo>
                <a:lnTo>
                  <a:pt x="37465" y="2540"/>
                </a:lnTo>
                <a:lnTo>
                  <a:pt x="36195" y="3175"/>
                </a:lnTo>
                <a:lnTo>
                  <a:pt x="35560" y="3175"/>
                </a:lnTo>
                <a:lnTo>
                  <a:pt x="34290" y="3175"/>
                </a:lnTo>
                <a:lnTo>
                  <a:pt x="33655" y="3810"/>
                </a:lnTo>
                <a:lnTo>
                  <a:pt x="33020" y="3810"/>
                </a:lnTo>
                <a:lnTo>
                  <a:pt x="31750" y="4445"/>
                </a:lnTo>
                <a:lnTo>
                  <a:pt x="31115" y="5080"/>
                </a:lnTo>
                <a:lnTo>
                  <a:pt x="30480" y="5080"/>
                </a:lnTo>
                <a:lnTo>
                  <a:pt x="29845" y="5715"/>
                </a:lnTo>
                <a:lnTo>
                  <a:pt x="28575" y="5715"/>
                </a:lnTo>
                <a:lnTo>
                  <a:pt x="27940" y="6350"/>
                </a:lnTo>
                <a:lnTo>
                  <a:pt x="27305" y="6985"/>
                </a:lnTo>
                <a:lnTo>
                  <a:pt x="26670" y="6985"/>
                </a:lnTo>
                <a:lnTo>
                  <a:pt x="25400" y="7620"/>
                </a:lnTo>
                <a:lnTo>
                  <a:pt x="24765" y="8255"/>
                </a:lnTo>
                <a:lnTo>
                  <a:pt x="24130" y="8890"/>
                </a:lnTo>
                <a:lnTo>
                  <a:pt x="23495" y="9525"/>
                </a:lnTo>
                <a:lnTo>
                  <a:pt x="22225" y="9525"/>
                </a:lnTo>
                <a:lnTo>
                  <a:pt x="9525" y="22225"/>
                </a:lnTo>
                <a:lnTo>
                  <a:pt x="9525" y="23495"/>
                </a:lnTo>
                <a:lnTo>
                  <a:pt x="8890" y="24130"/>
                </a:lnTo>
                <a:lnTo>
                  <a:pt x="8255" y="24765"/>
                </a:lnTo>
                <a:lnTo>
                  <a:pt x="7620" y="25400"/>
                </a:lnTo>
                <a:lnTo>
                  <a:pt x="6985" y="26670"/>
                </a:lnTo>
                <a:lnTo>
                  <a:pt x="6985" y="27305"/>
                </a:lnTo>
                <a:lnTo>
                  <a:pt x="6350" y="27940"/>
                </a:lnTo>
                <a:lnTo>
                  <a:pt x="5715" y="28575"/>
                </a:lnTo>
                <a:lnTo>
                  <a:pt x="5715" y="29845"/>
                </a:lnTo>
                <a:lnTo>
                  <a:pt x="5080" y="30480"/>
                </a:lnTo>
                <a:lnTo>
                  <a:pt x="5080" y="31115"/>
                </a:lnTo>
                <a:lnTo>
                  <a:pt x="4445" y="31750"/>
                </a:lnTo>
                <a:lnTo>
                  <a:pt x="3810" y="33020"/>
                </a:lnTo>
                <a:lnTo>
                  <a:pt x="3810" y="33655"/>
                </a:lnTo>
                <a:lnTo>
                  <a:pt x="3175" y="34290"/>
                </a:lnTo>
                <a:lnTo>
                  <a:pt x="3175" y="35560"/>
                </a:lnTo>
                <a:lnTo>
                  <a:pt x="3175" y="36195"/>
                </a:lnTo>
                <a:lnTo>
                  <a:pt x="2540" y="37465"/>
                </a:lnTo>
                <a:lnTo>
                  <a:pt x="2540" y="38100"/>
                </a:lnTo>
                <a:lnTo>
                  <a:pt x="1905" y="38735"/>
                </a:lnTo>
                <a:lnTo>
                  <a:pt x="1905" y="40005"/>
                </a:lnTo>
                <a:lnTo>
                  <a:pt x="1905" y="40640"/>
                </a:lnTo>
                <a:lnTo>
                  <a:pt x="1270" y="41275"/>
                </a:lnTo>
                <a:lnTo>
                  <a:pt x="1270" y="42545"/>
                </a:lnTo>
                <a:lnTo>
                  <a:pt x="1270" y="43180"/>
                </a:lnTo>
                <a:lnTo>
                  <a:pt x="1270" y="44450"/>
                </a:lnTo>
                <a:lnTo>
                  <a:pt x="635" y="45085"/>
                </a:lnTo>
                <a:lnTo>
                  <a:pt x="635" y="51435"/>
                </a:lnTo>
                <a:lnTo>
                  <a:pt x="0" y="52070"/>
                </a:lnTo>
                <a:lnTo>
                  <a:pt x="0" y="260985"/>
                </a:lnTo>
                <a:lnTo>
                  <a:pt x="635" y="261620"/>
                </a:lnTo>
                <a:lnTo>
                  <a:pt x="635" y="262255"/>
                </a:lnTo>
                <a:lnTo>
                  <a:pt x="635" y="267970"/>
                </a:lnTo>
                <a:lnTo>
                  <a:pt x="1270" y="268605"/>
                </a:lnTo>
                <a:lnTo>
                  <a:pt x="1270" y="269875"/>
                </a:lnTo>
                <a:lnTo>
                  <a:pt x="1270" y="270510"/>
                </a:lnTo>
                <a:lnTo>
                  <a:pt x="1270" y="271780"/>
                </a:lnTo>
                <a:lnTo>
                  <a:pt x="1905" y="272415"/>
                </a:lnTo>
                <a:lnTo>
                  <a:pt x="1905" y="273050"/>
                </a:lnTo>
                <a:lnTo>
                  <a:pt x="1905" y="274320"/>
                </a:lnTo>
                <a:lnTo>
                  <a:pt x="2540" y="274955"/>
                </a:lnTo>
                <a:lnTo>
                  <a:pt x="2540" y="275590"/>
                </a:lnTo>
                <a:lnTo>
                  <a:pt x="3175" y="276860"/>
                </a:lnTo>
                <a:lnTo>
                  <a:pt x="3175" y="277495"/>
                </a:lnTo>
                <a:lnTo>
                  <a:pt x="3175" y="278765"/>
                </a:lnTo>
                <a:lnTo>
                  <a:pt x="3810" y="279400"/>
                </a:lnTo>
                <a:lnTo>
                  <a:pt x="3810" y="280035"/>
                </a:lnTo>
                <a:lnTo>
                  <a:pt x="4445" y="281305"/>
                </a:lnTo>
                <a:lnTo>
                  <a:pt x="5080" y="281940"/>
                </a:lnTo>
                <a:lnTo>
                  <a:pt x="5080" y="282575"/>
                </a:lnTo>
                <a:lnTo>
                  <a:pt x="5715" y="283210"/>
                </a:lnTo>
                <a:lnTo>
                  <a:pt x="5715" y="284480"/>
                </a:lnTo>
                <a:lnTo>
                  <a:pt x="6350" y="285115"/>
                </a:lnTo>
                <a:lnTo>
                  <a:pt x="6985" y="285750"/>
                </a:lnTo>
                <a:lnTo>
                  <a:pt x="6985" y="287020"/>
                </a:lnTo>
                <a:lnTo>
                  <a:pt x="7620" y="287655"/>
                </a:lnTo>
                <a:lnTo>
                  <a:pt x="8255" y="288290"/>
                </a:lnTo>
                <a:lnTo>
                  <a:pt x="8890" y="288925"/>
                </a:lnTo>
                <a:lnTo>
                  <a:pt x="9525" y="289560"/>
                </a:lnTo>
                <a:lnTo>
                  <a:pt x="9525" y="290830"/>
                </a:lnTo>
                <a:lnTo>
                  <a:pt x="22225" y="303530"/>
                </a:lnTo>
                <a:lnTo>
                  <a:pt x="23495" y="303530"/>
                </a:lnTo>
                <a:lnTo>
                  <a:pt x="24130" y="304165"/>
                </a:lnTo>
                <a:lnTo>
                  <a:pt x="24765" y="304800"/>
                </a:lnTo>
                <a:lnTo>
                  <a:pt x="25400" y="305435"/>
                </a:lnTo>
                <a:lnTo>
                  <a:pt x="26670" y="306070"/>
                </a:lnTo>
                <a:lnTo>
                  <a:pt x="27305" y="306070"/>
                </a:lnTo>
                <a:lnTo>
                  <a:pt x="27940" y="306705"/>
                </a:lnTo>
                <a:lnTo>
                  <a:pt x="28575" y="307340"/>
                </a:lnTo>
                <a:lnTo>
                  <a:pt x="29845" y="307340"/>
                </a:lnTo>
                <a:lnTo>
                  <a:pt x="30480" y="307975"/>
                </a:lnTo>
                <a:lnTo>
                  <a:pt x="31115" y="307975"/>
                </a:lnTo>
                <a:lnTo>
                  <a:pt x="31750" y="308610"/>
                </a:lnTo>
                <a:lnTo>
                  <a:pt x="33020" y="309245"/>
                </a:lnTo>
                <a:lnTo>
                  <a:pt x="33655" y="309245"/>
                </a:lnTo>
                <a:lnTo>
                  <a:pt x="34290" y="309880"/>
                </a:lnTo>
                <a:lnTo>
                  <a:pt x="35560" y="309880"/>
                </a:lnTo>
                <a:lnTo>
                  <a:pt x="36195" y="309880"/>
                </a:lnTo>
                <a:lnTo>
                  <a:pt x="37465" y="310515"/>
                </a:lnTo>
                <a:lnTo>
                  <a:pt x="38100" y="310515"/>
                </a:lnTo>
                <a:lnTo>
                  <a:pt x="38735" y="311150"/>
                </a:lnTo>
                <a:lnTo>
                  <a:pt x="40005" y="311150"/>
                </a:lnTo>
                <a:lnTo>
                  <a:pt x="40640" y="311150"/>
                </a:lnTo>
                <a:lnTo>
                  <a:pt x="41275" y="311785"/>
                </a:lnTo>
                <a:lnTo>
                  <a:pt x="42545" y="311785"/>
                </a:lnTo>
                <a:lnTo>
                  <a:pt x="43180" y="311785"/>
                </a:lnTo>
                <a:lnTo>
                  <a:pt x="44450" y="311785"/>
                </a:lnTo>
                <a:lnTo>
                  <a:pt x="45085" y="312420"/>
                </a:lnTo>
                <a:lnTo>
                  <a:pt x="51435" y="312420"/>
                </a:lnTo>
                <a:lnTo>
                  <a:pt x="52070" y="313055"/>
                </a:lnTo>
                <a:lnTo>
                  <a:pt x="7508875" y="313055"/>
                </a:lnTo>
                <a:lnTo>
                  <a:pt x="7509510" y="312420"/>
                </a:lnTo>
                <a:lnTo>
                  <a:pt x="7510145" y="312420"/>
                </a:lnTo>
                <a:lnTo>
                  <a:pt x="7515860" y="312420"/>
                </a:lnTo>
                <a:lnTo>
                  <a:pt x="7516495" y="311785"/>
                </a:lnTo>
                <a:lnTo>
                  <a:pt x="7517765" y="311785"/>
                </a:lnTo>
                <a:lnTo>
                  <a:pt x="7518400" y="311785"/>
                </a:lnTo>
                <a:lnTo>
                  <a:pt x="7519670" y="311785"/>
                </a:lnTo>
                <a:lnTo>
                  <a:pt x="7520305" y="311150"/>
                </a:lnTo>
                <a:lnTo>
                  <a:pt x="7520940" y="311150"/>
                </a:lnTo>
                <a:lnTo>
                  <a:pt x="7522210" y="311150"/>
                </a:lnTo>
                <a:lnTo>
                  <a:pt x="7522845" y="310515"/>
                </a:lnTo>
                <a:lnTo>
                  <a:pt x="7523480" y="310515"/>
                </a:lnTo>
                <a:lnTo>
                  <a:pt x="7524750" y="309880"/>
                </a:lnTo>
                <a:lnTo>
                  <a:pt x="7525385" y="309880"/>
                </a:lnTo>
                <a:lnTo>
                  <a:pt x="7526655" y="309880"/>
                </a:lnTo>
                <a:lnTo>
                  <a:pt x="7527290" y="309245"/>
                </a:lnTo>
                <a:lnTo>
                  <a:pt x="7527925" y="309245"/>
                </a:lnTo>
                <a:lnTo>
                  <a:pt x="7529195" y="308610"/>
                </a:lnTo>
                <a:lnTo>
                  <a:pt x="7529830" y="307975"/>
                </a:lnTo>
                <a:lnTo>
                  <a:pt x="7530465" y="307975"/>
                </a:lnTo>
                <a:lnTo>
                  <a:pt x="7531100" y="307340"/>
                </a:lnTo>
                <a:lnTo>
                  <a:pt x="7532370" y="307340"/>
                </a:lnTo>
                <a:lnTo>
                  <a:pt x="7533005" y="306705"/>
                </a:lnTo>
                <a:lnTo>
                  <a:pt x="7533640" y="306070"/>
                </a:lnTo>
                <a:lnTo>
                  <a:pt x="7534910" y="306070"/>
                </a:lnTo>
                <a:lnTo>
                  <a:pt x="7535545" y="305435"/>
                </a:lnTo>
                <a:lnTo>
                  <a:pt x="7536180" y="304800"/>
                </a:lnTo>
                <a:lnTo>
                  <a:pt x="7536815" y="304165"/>
                </a:lnTo>
                <a:lnTo>
                  <a:pt x="7537450" y="303530"/>
                </a:lnTo>
                <a:lnTo>
                  <a:pt x="7538720" y="303530"/>
                </a:lnTo>
                <a:lnTo>
                  <a:pt x="7551420" y="290830"/>
                </a:lnTo>
                <a:lnTo>
                  <a:pt x="7551420" y="289560"/>
                </a:lnTo>
                <a:lnTo>
                  <a:pt x="7552055" y="288925"/>
                </a:lnTo>
                <a:lnTo>
                  <a:pt x="7552690" y="288290"/>
                </a:lnTo>
                <a:lnTo>
                  <a:pt x="7553325" y="287655"/>
                </a:lnTo>
                <a:lnTo>
                  <a:pt x="7553960" y="287020"/>
                </a:lnTo>
                <a:lnTo>
                  <a:pt x="7553960" y="285750"/>
                </a:lnTo>
                <a:lnTo>
                  <a:pt x="7554595" y="285115"/>
                </a:lnTo>
                <a:lnTo>
                  <a:pt x="7555230" y="284480"/>
                </a:lnTo>
                <a:lnTo>
                  <a:pt x="7555230" y="283210"/>
                </a:lnTo>
                <a:lnTo>
                  <a:pt x="7555865" y="282575"/>
                </a:lnTo>
                <a:lnTo>
                  <a:pt x="7555865" y="281940"/>
                </a:lnTo>
                <a:lnTo>
                  <a:pt x="7556500" y="281305"/>
                </a:lnTo>
                <a:lnTo>
                  <a:pt x="7557135" y="280035"/>
                </a:lnTo>
                <a:lnTo>
                  <a:pt x="7557135" y="279400"/>
                </a:lnTo>
                <a:lnTo>
                  <a:pt x="7557770" y="278765"/>
                </a:lnTo>
                <a:lnTo>
                  <a:pt x="7557770" y="277495"/>
                </a:lnTo>
                <a:lnTo>
                  <a:pt x="7557770" y="276860"/>
                </a:lnTo>
                <a:lnTo>
                  <a:pt x="7558405" y="275590"/>
                </a:lnTo>
                <a:lnTo>
                  <a:pt x="7558405" y="274955"/>
                </a:lnTo>
                <a:lnTo>
                  <a:pt x="7559040" y="274320"/>
                </a:lnTo>
                <a:lnTo>
                  <a:pt x="7559040" y="273050"/>
                </a:lnTo>
                <a:lnTo>
                  <a:pt x="7559040" y="272415"/>
                </a:lnTo>
                <a:lnTo>
                  <a:pt x="7559675" y="271780"/>
                </a:lnTo>
                <a:lnTo>
                  <a:pt x="7559675" y="270510"/>
                </a:lnTo>
                <a:lnTo>
                  <a:pt x="7559675" y="269875"/>
                </a:lnTo>
                <a:lnTo>
                  <a:pt x="7559675" y="268605"/>
                </a:lnTo>
                <a:lnTo>
                  <a:pt x="7560310" y="267970"/>
                </a:lnTo>
                <a:lnTo>
                  <a:pt x="7560310" y="261620"/>
                </a:lnTo>
                <a:lnTo>
                  <a:pt x="7560945" y="260985"/>
                </a:lnTo>
                <a:lnTo>
                  <a:pt x="7560945" y="5207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4605" y="994409"/>
            <a:ext cx="6576059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30">
                <a:latin typeface="MS Gothic"/>
                <a:cs typeface="MS Gothic"/>
              </a:rPr>
              <a:t> </a:t>
            </a: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745" y="1934845"/>
            <a:ext cx="8560435" cy="3067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3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latin typeface="等线"/>
                <a:cs typeface="等线"/>
              </a:rPr>
              <a:t>使用 </a:t>
            </a:r>
            <a:r>
              <a:rPr dirty="0" sz="2000" spc="-5" b="1">
                <a:latin typeface="Arial"/>
                <a:cs typeface="Arial"/>
              </a:rPr>
              <a:t>HttpMessageConverter&lt;T&gt; </a:t>
            </a:r>
            <a:r>
              <a:rPr dirty="0" sz="2000" b="1">
                <a:latin typeface="等线"/>
                <a:cs typeface="等线"/>
              </a:rPr>
              <a:t>将</a:t>
            </a:r>
            <a:r>
              <a:rPr dirty="0" sz="2000" b="1">
                <a:latin typeface="Microsoft JhengHei"/>
                <a:cs typeface="Microsoft JhengHei"/>
              </a:rPr>
              <a:t>请</a:t>
            </a:r>
            <a:r>
              <a:rPr dirty="0" sz="2000" b="1">
                <a:latin typeface="等线"/>
                <a:cs typeface="等线"/>
              </a:rPr>
              <a:t>求信息</a:t>
            </a:r>
            <a:r>
              <a:rPr dirty="0" sz="2000" b="1">
                <a:latin typeface="Microsoft JhengHei"/>
                <a:cs typeface="Microsoft JhengHei"/>
              </a:rPr>
              <a:t>转</a:t>
            </a:r>
            <a:r>
              <a:rPr dirty="0" sz="2000" b="1">
                <a:latin typeface="等线"/>
                <a:cs typeface="等线"/>
              </a:rPr>
              <a:t>化并</a:t>
            </a:r>
            <a:r>
              <a:rPr dirty="0" sz="2000" b="1">
                <a:latin typeface="Microsoft JhengHei"/>
                <a:cs typeface="Microsoft JhengHei"/>
              </a:rPr>
              <a:t>绑</a:t>
            </a:r>
            <a:r>
              <a:rPr dirty="0" sz="2000" b="1">
                <a:latin typeface="等线"/>
                <a:cs typeface="等线"/>
              </a:rPr>
              <a:t>定到</a:t>
            </a:r>
            <a:r>
              <a:rPr dirty="0" sz="2000" b="1">
                <a:latin typeface="Microsoft JhengHei"/>
                <a:cs typeface="Microsoft JhengHei"/>
              </a:rPr>
              <a:t>处</a:t>
            </a:r>
            <a:r>
              <a:rPr dirty="0" sz="2000" b="1">
                <a:latin typeface="等线"/>
                <a:cs typeface="等线"/>
              </a:rPr>
              <a:t>理方法的入 </a:t>
            </a:r>
            <a:r>
              <a:rPr dirty="0" sz="2000" spc="-480" b="1">
                <a:latin typeface="等线"/>
                <a:cs typeface="等线"/>
              </a:rPr>
              <a:t> </a:t>
            </a:r>
            <a:r>
              <a:rPr dirty="0" sz="2000" b="1">
                <a:latin typeface="等线"/>
                <a:cs typeface="等线"/>
              </a:rPr>
              <a:t>参中或将</a:t>
            </a:r>
            <a:r>
              <a:rPr dirty="0" sz="2000" b="1">
                <a:latin typeface="Microsoft JhengHei"/>
                <a:cs typeface="Microsoft JhengHei"/>
              </a:rPr>
              <a:t>响应结</a:t>
            </a:r>
            <a:r>
              <a:rPr dirty="0" sz="2000" b="1">
                <a:latin typeface="等线"/>
                <a:cs typeface="等线"/>
              </a:rPr>
              <a:t>果</a:t>
            </a:r>
            <a:r>
              <a:rPr dirty="0" sz="2000" b="1">
                <a:latin typeface="Microsoft JhengHei"/>
                <a:cs typeface="Microsoft JhengHei"/>
              </a:rPr>
              <a:t>转为对应类</a:t>
            </a:r>
            <a:r>
              <a:rPr dirty="0" sz="2000" b="1">
                <a:latin typeface="等线"/>
                <a:cs typeface="等线"/>
              </a:rPr>
              <a:t>型的</a:t>
            </a:r>
            <a:r>
              <a:rPr dirty="0" sz="2000" b="1">
                <a:latin typeface="Microsoft JhengHei"/>
                <a:cs typeface="Microsoft JhengHei"/>
              </a:rPr>
              <a:t>响应</a:t>
            </a:r>
            <a:r>
              <a:rPr dirty="0" sz="2000" b="1">
                <a:latin typeface="等线"/>
                <a:cs typeface="等线"/>
              </a:rPr>
              <a:t>信息，</a:t>
            </a:r>
            <a:r>
              <a:rPr dirty="0" sz="2000" b="1">
                <a:latin typeface="Arial"/>
                <a:cs typeface="Arial"/>
              </a:rPr>
              <a:t>Spring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提供了</a:t>
            </a:r>
            <a:r>
              <a:rPr dirty="0" sz="2000" b="1">
                <a:latin typeface="Microsoft JhengHei"/>
                <a:cs typeface="Microsoft JhengHei"/>
              </a:rPr>
              <a:t>两种</a:t>
            </a:r>
            <a:r>
              <a:rPr dirty="0" sz="2000" b="1">
                <a:latin typeface="等线"/>
                <a:cs typeface="等线"/>
              </a:rPr>
              <a:t>途径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2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1800">
                <a:latin typeface="MS Gothic"/>
                <a:cs typeface="MS Gothic"/>
              </a:rPr>
              <a:t>使用</a:t>
            </a:r>
            <a:r>
              <a:rPr dirty="0" sz="1800" spc="-400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@RequestBody</a:t>
            </a:r>
            <a:r>
              <a:rPr dirty="0" sz="1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@ResponseBody</a:t>
            </a:r>
            <a:r>
              <a:rPr dirty="0" sz="1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对处</a:t>
            </a:r>
            <a:r>
              <a:rPr dirty="0" sz="1800">
                <a:latin typeface="MS Gothic"/>
                <a:cs typeface="MS Gothic"/>
              </a:rPr>
              <a:t>理方法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行</a:t>
            </a:r>
            <a:r>
              <a:rPr dirty="0" sz="1800">
                <a:latin typeface="宋体"/>
                <a:cs typeface="宋体"/>
              </a:rPr>
              <a:t>标</a:t>
            </a:r>
            <a:r>
              <a:rPr dirty="0" sz="1800">
                <a:latin typeface="MS Gothic"/>
                <a:cs typeface="MS Gothic"/>
              </a:rPr>
              <a:t>注</a:t>
            </a:r>
            <a:endParaRPr sz="1800">
              <a:latin typeface="MS Gothic"/>
              <a:cs typeface="MS Gothic"/>
            </a:endParaRPr>
          </a:p>
          <a:p>
            <a:pPr algn="ctr" lvl="1" marL="755015" indent="-285115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317500" algn="l"/>
                <a:tab pos="755015" algn="l"/>
              </a:tabLst>
            </a:pPr>
            <a:r>
              <a:rPr dirty="0" sz="1800">
                <a:latin typeface="MS Gothic"/>
                <a:cs typeface="MS Gothic"/>
              </a:rPr>
              <a:t>使用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HttpEntity&lt;T&gt;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ResponseEntity&lt;T&gt;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作</a:t>
            </a:r>
            <a:r>
              <a:rPr dirty="0" sz="1800">
                <a:latin typeface="宋体"/>
                <a:cs typeface="宋体"/>
              </a:rPr>
              <a:t>为处</a:t>
            </a:r>
            <a:r>
              <a:rPr dirty="0" sz="1800">
                <a:latin typeface="MS Gothic"/>
                <a:cs typeface="MS Gothic"/>
              </a:rPr>
              <a:t>理方法的入参或返回</a:t>
            </a:r>
            <a:r>
              <a:rPr dirty="0" sz="1800">
                <a:latin typeface="宋体"/>
                <a:cs typeface="宋体"/>
              </a:rPr>
              <a:t>值</a:t>
            </a:r>
            <a:endParaRPr sz="1800">
              <a:latin typeface="宋体"/>
              <a:cs typeface="宋体"/>
            </a:endParaRPr>
          </a:p>
          <a:p>
            <a:pPr marL="354965" marR="35560" indent="-342265">
              <a:lnSpc>
                <a:spcPts val="229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6104890" algn="l"/>
              </a:tabLst>
            </a:pPr>
            <a:r>
              <a:rPr dirty="0" sz="2000">
                <a:latin typeface="MS Gothic"/>
                <a:cs typeface="MS Gothic"/>
              </a:rPr>
              <a:t>当控制器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理方法使用到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@RequestBody/@ResponseBody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 </a:t>
            </a:r>
            <a:r>
              <a:rPr dirty="0" sz="2000" spc="-90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HttpEntity&lt;T&gt;/ResponseEntity&lt;T&gt; </a:t>
            </a:r>
            <a:r>
              <a:rPr dirty="0" sz="2000">
                <a:latin typeface="宋体"/>
                <a:cs typeface="宋体"/>
              </a:rPr>
              <a:t>时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Spring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首先根据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响应头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000" spc="-4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Accept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选择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匹配的</a:t>
            </a:r>
            <a:r>
              <a:rPr dirty="0" sz="2000" spc="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000" spc="-5">
                <a:latin typeface="Arial"/>
                <a:cs typeface="Arial"/>
              </a:rPr>
              <a:t>,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而根据参数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型或  泛型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型的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过滤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得到匹配的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>
                <a:latin typeface="MS Gothic"/>
                <a:cs typeface="MS Gothic"/>
              </a:rPr>
              <a:t>若找不到可用的 </a:t>
            </a:r>
            <a:r>
              <a:rPr dirty="0" sz="2000" spc="-93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HttpMessageConverter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将</a:t>
            </a:r>
            <a:r>
              <a:rPr dirty="0" sz="2000">
                <a:latin typeface="宋体"/>
                <a:cs typeface="宋体"/>
              </a:rPr>
              <a:t>报错</a:t>
            </a:r>
            <a:endParaRPr sz="2000">
              <a:latin typeface="宋体"/>
              <a:cs typeface="宋体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5" b="1">
                <a:latin typeface="Arial"/>
                <a:cs typeface="Arial"/>
              </a:rPr>
              <a:t>@RequestBody </a:t>
            </a:r>
            <a:r>
              <a:rPr dirty="0" sz="2000" b="1">
                <a:latin typeface="等线"/>
                <a:cs typeface="等线"/>
              </a:rPr>
              <a:t>和 </a:t>
            </a:r>
            <a:r>
              <a:rPr dirty="0" sz="2000" spc="-5" b="1">
                <a:latin typeface="Arial"/>
                <a:cs typeface="Arial"/>
              </a:rPr>
              <a:t>@ResponseBody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不需要成</a:t>
            </a:r>
            <a:r>
              <a:rPr dirty="0" sz="2000" b="1">
                <a:latin typeface="Microsoft JhengHei"/>
                <a:cs typeface="Microsoft JhengHei"/>
              </a:rPr>
              <a:t>对</a:t>
            </a:r>
            <a:r>
              <a:rPr dirty="0" sz="2000" b="1">
                <a:latin typeface="等线"/>
                <a:cs typeface="等线"/>
              </a:rPr>
              <a:t>出</a:t>
            </a:r>
            <a:r>
              <a:rPr dirty="0" sz="2000" b="1">
                <a:latin typeface="Microsoft JhengHei"/>
                <a:cs typeface="Microsoft JhengHei"/>
              </a:rPr>
              <a:t>现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4930" y="1059179"/>
            <a:ext cx="6453505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@RequestBody</a:t>
            </a:r>
            <a:r>
              <a:rPr dirty="0" sz="2800" spc="-5">
                <a:latin typeface="MS Gothic"/>
                <a:cs typeface="MS Gothic"/>
              </a:rPr>
              <a:t>、</a:t>
            </a:r>
            <a:r>
              <a:rPr dirty="0" sz="2800" spc="-5"/>
              <a:t>@ResponseBody</a:t>
            </a:r>
            <a:r>
              <a:rPr dirty="0" sz="2800" spc="-30"/>
              <a:t> </a:t>
            </a:r>
            <a:r>
              <a:rPr dirty="0" sz="2800">
                <a:latin typeface="MS Gothic"/>
                <a:cs typeface="MS Gothic"/>
              </a:rPr>
              <a:t>示例</a:t>
            </a:r>
            <a:endParaRPr sz="28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995" y="1714500"/>
            <a:ext cx="61722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79" y="4653279"/>
            <a:ext cx="6654800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99312" y="3670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9460" y="3705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9312" y="3849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5020" y="3884929"/>
            <a:ext cx="429259" cy="0"/>
          </a:xfrm>
          <a:custGeom>
            <a:avLst/>
            <a:gdLst/>
            <a:ahLst/>
            <a:cxnLst/>
            <a:rect l="l" t="t" r="r" b="b"/>
            <a:pathLst>
              <a:path w="429260" h="0">
                <a:moveTo>
                  <a:pt x="0" y="0"/>
                </a:moveTo>
                <a:lnTo>
                  <a:pt x="42926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64279" y="3849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99840" y="3705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1435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64279" y="3670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35020" y="367030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60" h="0">
                <a:moveTo>
                  <a:pt x="4292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3834" y="534148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55" y="0"/>
                </a:moveTo>
                <a:lnTo>
                  <a:pt x="20291" y="2619"/>
                </a:lnTo>
                <a:lnTo>
                  <a:pt x="9748" y="9748"/>
                </a:lnTo>
                <a:lnTo>
                  <a:pt x="2619" y="20291"/>
                </a:lnTo>
                <a:lnTo>
                  <a:pt x="0" y="33155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93970" y="5374640"/>
            <a:ext cx="0" cy="134620"/>
          </a:xfrm>
          <a:custGeom>
            <a:avLst/>
            <a:gdLst/>
            <a:ahLst/>
            <a:cxnLst/>
            <a:rect l="l" t="t" r="r" b="b"/>
            <a:pathLst>
              <a:path w="0" h="134620">
                <a:moveTo>
                  <a:pt x="0" y="0"/>
                </a:moveTo>
                <a:lnTo>
                  <a:pt x="0" y="13462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93834" y="550925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2619" y="12863"/>
                </a:lnTo>
                <a:lnTo>
                  <a:pt x="9748" y="23407"/>
                </a:lnTo>
                <a:lnTo>
                  <a:pt x="20291" y="30536"/>
                </a:lnTo>
                <a:lnTo>
                  <a:pt x="33155" y="33155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6990" y="5542279"/>
            <a:ext cx="1859914" cy="0"/>
          </a:xfrm>
          <a:custGeom>
            <a:avLst/>
            <a:gdLst/>
            <a:ahLst/>
            <a:cxnLst/>
            <a:rect l="l" t="t" r="r" b="b"/>
            <a:pathLst>
              <a:path w="1859915" h="0">
                <a:moveTo>
                  <a:pt x="0" y="0"/>
                </a:moveTo>
                <a:lnTo>
                  <a:pt x="1859915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86905" y="550925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55"/>
                </a:moveTo>
                <a:lnTo>
                  <a:pt x="12863" y="30536"/>
                </a:lnTo>
                <a:lnTo>
                  <a:pt x="23407" y="23407"/>
                </a:lnTo>
                <a:lnTo>
                  <a:pt x="30536" y="12863"/>
                </a:lnTo>
                <a:lnTo>
                  <a:pt x="33155" y="0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9925" y="5374640"/>
            <a:ext cx="0" cy="134620"/>
          </a:xfrm>
          <a:custGeom>
            <a:avLst/>
            <a:gdLst/>
            <a:ahLst/>
            <a:cxnLst/>
            <a:rect l="l" t="t" r="r" b="b"/>
            <a:pathLst>
              <a:path w="0" h="134620">
                <a:moveTo>
                  <a:pt x="0" y="13462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86905" y="534148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55" y="33155"/>
                </a:moveTo>
                <a:lnTo>
                  <a:pt x="30536" y="20291"/>
                </a:lnTo>
                <a:lnTo>
                  <a:pt x="23407" y="9748"/>
                </a:lnTo>
                <a:lnTo>
                  <a:pt x="12863" y="2619"/>
                </a:lnTo>
                <a:lnTo>
                  <a:pt x="0" y="0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6990" y="5341620"/>
            <a:ext cx="1859914" cy="0"/>
          </a:xfrm>
          <a:custGeom>
            <a:avLst/>
            <a:gdLst/>
            <a:ahLst/>
            <a:cxnLst/>
            <a:rect l="l" t="t" r="r" b="b"/>
            <a:pathLst>
              <a:path w="1859915" h="0">
                <a:moveTo>
                  <a:pt x="185991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5347" y="2146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5495" y="2181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5347" y="2325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1055" y="236093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59" h="0">
                <a:moveTo>
                  <a:pt x="0" y="0"/>
                </a:moveTo>
                <a:lnTo>
                  <a:pt x="42926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0314" y="2325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85875" y="2181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1435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0314" y="2146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1055" y="214630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59" h="0">
                <a:moveTo>
                  <a:pt x="4292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80523" y="5130687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051" y="0"/>
                </a:moveTo>
                <a:lnTo>
                  <a:pt x="17168" y="2216"/>
                </a:lnTo>
                <a:lnTo>
                  <a:pt x="8247" y="8247"/>
                </a:lnTo>
                <a:lnTo>
                  <a:pt x="2216" y="17168"/>
                </a:lnTo>
                <a:lnTo>
                  <a:pt x="0" y="28051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80635" y="5158740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80523" y="527304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0"/>
                </a:moveTo>
                <a:lnTo>
                  <a:pt x="2216" y="10883"/>
                </a:lnTo>
                <a:lnTo>
                  <a:pt x="8247" y="19804"/>
                </a:lnTo>
                <a:lnTo>
                  <a:pt x="17168" y="25835"/>
                </a:lnTo>
                <a:lnTo>
                  <a:pt x="28051" y="28051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08575" y="5300979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70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80275" y="527304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28051"/>
                </a:moveTo>
                <a:lnTo>
                  <a:pt x="10883" y="25835"/>
                </a:lnTo>
                <a:lnTo>
                  <a:pt x="19804" y="19804"/>
                </a:lnTo>
                <a:lnTo>
                  <a:pt x="25835" y="10883"/>
                </a:lnTo>
                <a:lnTo>
                  <a:pt x="28051" y="0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08215" y="5158740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1143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80275" y="5130687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051" y="28051"/>
                </a:moveTo>
                <a:lnTo>
                  <a:pt x="25835" y="17168"/>
                </a:lnTo>
                <a:lnTo>
                  <a:pt x="19804" y="8247"/>
                </a:lnTo>
                <a:lnTo>
                  <a:pt x="10883" y="2216"/>
                </a:lnTo>
                <a:lnTo>
                  <a:pt x="0" y="0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08575" y="513080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21717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77619" y="1822450"/>
            <a:ext cx="5852160" cy="3251200"/>
          </a:xfrm>
          <a:custGeom>
            <a:avLst/>
            <a:gdLst/>
            <a:ahLst/>
            <a:cxnLst/>
            <a:rect l="l" t="t" r="r" b="b"/>
            <a:pathLst>
              <a:path w="5852159" h="3251200">
                <a:moveTo>
                  <a:pt x="0" y="439420"/>
                </a:moveTo>
                <a:lnTo>
                  <a:pt x="317500" y="372110"/>
                </a:lnTo>
                <a:lnTo>
                  <a:pt x="633730" y="306070"/>
                </a:lnTo>
                <a:lnTo>
                  <a:pt x="948055" y="242570"/>
                </a:lnTo>
                <a:lnTo>
                  <a:pt x="1259205" y="183515"/>
                </a:lnTo>
                <a:lnTo>
                  <a:pt x="1565910" y="130175"/>
                </a:lnTo>
                <a:lnTo>
                  <a:pt x="1867535" y="83820"/>
                </a:lnTo>
                <a:lnTo>
                  <a:pt x="2162175" y="46355"/>
                </a:lnTo>
                <a:lnTo>
                  <a:pt x="2449195" y="19050"/>
                </a:lnTo>
                <a:lnTo>
                  <a:pt x="2727325" y="3175"/>
                </a:lnTo>
                <a:lnTo>
                  <a:pt x="2995930" y="0"/>
                </a:lnTo>
                <a:lnTo>
                  <a:pt x="3253740" y="11430"/>
                </a:lnTo>
                <a:lnTo>
                  <a:pt x="3499485" y="38735"/>
                </a:lnTo>
                <a:lnTo>
                  <a:pt x="3731895" y="83185"/>
                </a:lnTo>
                <a:lnTo>
                  <a:pt x="3950335" y="146050"/>
                </a:lnTo>
                <a:lnTo>
                  <a:pt x="4153535" y="229235"/>
                </a:lnTo>
                <a:lnTo>
                  <a:pt x="4340225" y="333375"/>
                </a:lnTo>
                <a:lnTo>
                  <a:pt x="4512310" y="457835"/>
                </a:lnTo>
                <a:lnTo>
                  <a:pt x="4669790" y="600710"/>
                </a:lnTo>
                <a:lnTo>
                  <a:pt x="4814570" y="761365"/>
                </a:lnTo>
                <a:lnTo>
                  <a:pt x="4946650" y="937260"/>
                </a:lnTo>
                <a:lnTo>
                  <a:pt x="5068570" y="1127760"/>
                </a:lnTo>
                <a:lnTo>
                  <a:pt x="5180330" y="1330960"/>
                </a:lnTo>
                <a:lnTo>
                  <a:pt x="5283200" y="1546225"/>
                </a:lnTo>
                <a:lnTo>
                  <a:pt x="5379085" y="1771015"/>
                </a:lnTo>
                <a:lnTo>
                  <a:pt x="5467350" y="2004695"/>
                </a:lnTo>
                <a:lnTo>
                  <a:pt x="5551170" y="2245360"/>
                </a:lnTo>
                <a:lnTo>
                  <a:pt x="5629910" y="2491740"/>
                </a:lnTo>
                <a:lnTo>
                  <a:pt x="5706110" y="2742565"/>
                </a:lnTo>
                <a:lnTo>
                  <a:pt x="5779770" y="2995930"/>
                </a:lnTo>
                <a:lnTo>
                  <a:pt x="5852160" y="3251200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76954" y="3886200"/>
            <a:ext cx="1503680" cy="1625600"/>
          </a:xfrm>
          <a:custGeom>
            <a:avLst/>
            <a:gdLst/>
            <a:ahLst/>
            <a:cxnLst/>
            <a:rect l="l" t="t" r="r" b="b"/>
            <a:pathLst>
              <a:path w="1503679" h="1625600">
                <a:moveTo>
                  <a:pt x="0" y="0"/>
                </a:moveTo>
                <a:lnTo>
                  <a:pt x="0" y="118110"/>
                </a:lnTo>
                <a:lnTo>
                  <a:pt x="1270" y="236220"/>
                </a:lnTo>
                <a:lnTo>
                  <a:pt x="3175" y="353060"/>
                </a:lnTo>
                <a:lnTo>
                  <a:pt x="6350" y="468630"/>
                </a:lnTo>
                <a:lnTo>
                  <a:pt x="11430" y="581025"/>
                </a:lnTo>
                <a:lnTo>
                  <a:pt x="18415" y="690880"/>
                </a:lnTo>
                <a:lnTo>
                  <a:pt x="27940" y="796925"/>
                </a:lnTo>
                <a:lnTo>
                  <a:pt x="40640" y="899160"/>
                </a:lnTo>
                <a:lnTo>
                  <a:pt x="57150" y="996315"/>
                </a:lnTo>
                <a:lnTo>
                  <a:pt x="77470" y="1088390"/>
                </a:lnTo>
                <a:lnTo>
                  <a:pt x="102870" y="1174115"/>
                </a:lnTo>
                <a:lnTo>
                  <a:pt x="132080" y="1253490"/>
                </a:lnTo>
                <a:lnTo>
                  <a:pt x="167005" y="1325880"/>
                </a:lnTo>
                <a:lnTo>
                  <a:pt x="207645" y="1390015"/>
                </a:lnTo>
                <a:lnTo>
                  <a:pt x="254635" y="1446530"/>
                </a:lnTo>
                <a:lnTo>
                  <a:pt x="307975" y="1493520"/>
                </a:lnTo>
                <a:lnTo>
                  <a:pt x="367665" y="1532890"/>
                </a:lnTo>
                <a:lnTo>
                  <a:pt x="433070" y="1564005"/>
                </a:lnTo>
                <a:lnTo>
                  <a:pt x="503555" y="1588135"/>
                </a:lnTo>
                <a:lnTo>
                  <a:pt x="579120" y="1605915"/>
                </a:lnTo>
                <a:lnTo>
                  <a:pt x="659130" y="1617345"/>
                </a:lnTo>
                <a:lnTo>
                  <a:pt x="742950" y="1623695"/>
                </a:lnTo>
                <a:lnTo>
                  <a:pt x="829945" y="1625600"/>
                </a:lnTo>
                <a:lnTo>
                  <a:pt x="920750" y="1622425"/>
                </a:lnTo>
                <a:lnTo>
                  <a:pt x="1013460" y="1616710"/>
                </a:lnTo>
                <a:lnTo>
                  <a:pt x="1108710" y="1607185"/>
                </a:lnTo>
                <a:lnTo>
                  <a:pt x="1205865" y="1595755"/>
                </a:lnTo>
                <a:lnTo>
                  <a:pt x="1304290" y="1582420"/>
                </a:lnTo>
                <a:lnTo>
                  <a:pt x="1403350" y="1567815"/>
                </a:lnTo>
                <a:lnTo>
                  <a:pt x="1503680" y="1552575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8316" y="993647"/>
            <a:ext cx="665607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47925" algn="l"/>
              </a:tabLst>
            </a:pPr>
            <a:r>
              <a:rPr dirty="0" spc="10">
                <a:latin typeface="Arial"/>
                <a:cs typeface="Arial"/>
              </a:rPr>
              <a:t>HttpEntity,	</a:t>
            </a:r>
            <a:r>
              <a:rPr dirty="0" spc="-40">
                <a:latin typeface="Arial"/>
                <a:cs typeface="Arial"/>
              </a:rPr>
              <a:t>ResponseEntity</a:t>
            </a:r>
            <a:r>
              <a:rPr dirty="0" spc="459">
                <a:latin typeface="Arial"/>
                <a:cs typeface="Arial"/>
              </a:rPr>
              <a:t> </a:t>
            </a:r>
            <a:r>
              <a:rPr dirty="0" spc="-580">
                <a:latin typeface="Arial"/>
                <a:cs typeface="Arial"/>
              </a:rPr>
              <a:t>•v«f¢!J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204" y="2023871"/>
            <a:ext cx="7668895" cy="3571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2630">
              <a:lnSpc>
                <a:spcPct val="100000"/>
              </a:lnSpc>
            </a:pPr>
            <a:r>
              <a:rPr dirty="0" sz="1800" spc="-95">
                <a:solidFill>
                  <a:srgbClr val="87878C"/>
                </a:solidFill>
                <a:latin typeface="Arial"/>
                <a:cs typeface="Arial"/>
              </a:rPr>
              <a:t>estr›Ia</a:t>
            </a:r>
            <a:r>
              <a:rPr dirty="0" sz="1800" spc="-295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87878C"/>
                </a:solidFill>
                <a:latin typeface="Arial"/>
                <a:cs typeface="Arial"/>
              </a:rPr>
              <a:t>çç</a:t>
            </a:r>
            <a:r>
              <a:rPr dirty="0" sz="1800" spc="-290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87878C"/>
                </a:solidFill>
                <a:latin typeface="Arial"/>
                <a:cs typeface="Arial"/>
              </a:rPr>
              <a:t>iitg(</a:t>
            </a:r>
            <a:r>
              <a:rPr dirty="0" sz="1800" spc="-360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87878C"/>
                </a:solidFill>
                <a:latin typeface="Arial"/>
                <a:cs typeface="Arial"/>
              </a:rPr>
              <a:t>"/handle16")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50">
                <a:solidFill>
                  <a:srgbClr val="69053F"/>
                </a:solidFill>
                <a:latin typeface="Arial"/>
                <a:cs typeface="Arial"/>
              </a:rPr>
              <a:t>public</a:t>
            </a:r>
            <a:r>
              <a:rPr dirty="0" sz="1700" spc="180">
                <a:solidFill>
                  <a:srgbClr val="69053F"/>
                </a:solidFill>
                <a:latin typeface="Arial"/>
                <a:cs typeface="Arial"/>
              </a:rPr>
              <a:t> </a:t>
            </a:r>
            <a:r>
              <a:rPr dirty="0" sz="1700" spc="-150">
                <a:latin typeface="Arial"/>
                <a:cs typeface="Arial"/>
              </a:rPr>
              <a:t>St</a:t>
            </a:r>
            <a:r>
              <a:rPr dirty="0" sz="1700" spc="-275">
                <a:latin typeface="Arial"/>
                <a:cs typeface="Arial"/>
              </a:rPr>
              <a:t> </a:t>
            </a:r>
            <a:r>
              <a:rPr dirty="0" baseline="1633" sz="2550" spc="37">
                <a:latin typeface="Arial"/>
                <a:cs typeface="Arial"/>
              </a:rPr>
              <a:t>ring</a:t>
            </a:r>
            <a:r>
              <a:rPr dirty="0" baseline="1633" sz="2550" spc="127">
                <a:latin typeface="Arial"/>
                <a:cs typeface="Arial"/>
              </a:rPr>
              <a:t> </a:t>
            </a:r>
            <a:r>
              <a:rPr dirty="0" baseline="1633" sz="2550" spc="-30">
                <a:latin typeface="Arial"/>
                <a:cs typeface="Arial"/>
              </a:rPr>
              <a:t>handleL6(</a:t>
            </a:r>
            <a:r>
              <a:rPr dirty="0" baseline="1633" sz="2550" spc="-450">
                <a:latin typeface="Arial"/>
                <a:cs typeface="Arial"/>
              </a:rPr>
              <a:t> </a:t>
            </a:r>
            <a:r>
              <a:rPr dirty="0" baseline="4901" sz="2550" spc="44">
                <a:latin typeface="Arial"/>
                <a:cs typeface="Arial"/>
              </a:rPr>
              <a:t>H¥</a:t>
            </a:r>
            <a:r>
              <a:rPr dirty="0" baseline="1633" sz="2550" spc="44">
                <a:latin typeface="Arial"/>
                <a:cs typeface="Arial"/>
              </a:rPr>
              <a:t>pEntiÇ&lt;</a:t>
            </a:r>
            <a:r>
              <a:rPr dirty="0" baseline="1633" sz="2550" spc="-367">
                <a:latin typeface="Arial"/>
                <a:cs typeface="Arial"/>
              </a:rPr>
              <a:t> </a:t>
            </a:r>
            <a:r>
              <a:rPr dirty="0" baseline="1633" sz="2550" spc="-15">
                <a:latin typeface="Arial"/>
                <a:cs typeface="Arial"/>
              </a:rPr>
              <a:t>String</a:t>
            </a:r>
            <a:r>
              <a:rPr dirty="0" baseline="1633" sz="2550" spc="-247">
                <a:latin typeface="Arial"/>
                <a:cs typeface="Arial"/>
              </a:rPr>
              <a:t> </a:t>
            </a:r>
            <a:r>
              <a:rPr dirty="0" baseline="1633" sz="2550" spc="-270">
                <a:solidFill>
                  <a:srgbClr val="3F332A"/>
                </a:solidFill>
                <a:latin typeface="Arial"/>
                <a:cs typeface="Arial"/>
              </a:rPr>
              <a:t>&gt; </a:t>
            </a:r>
            <a:r>
              <a:rPr dirty="0" baseline="1633" sz="2550" spc="-89">
                <a:solidFill>
                  <a:srgbClr val="3F332A"/>
                </a:solidFill>
                <a:latin typeface="Arial"/>
                <a:cs typeface="Arial"/>
              </a:rPr>
              <a:t> </a:t>
            </a:r>
            <a:r>
              <a:rPr dirty="0" baseline="1633" sz="2550" spc="15">
                <a:solidFill>
                  <a:srgbClr val="08050E"/>
                </a:solidFill>
                <a:latin typeface="Arial"/>
                <a:cs typeface="Arial"/>
              </a:rPr>
              <a:t>entiÇ)(</a:t>
            </a:r>
            <a:endParaRPr baseline="1633" sz="255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5"/>
              </a:spcBef>
            </a:pPr>
            <a:r>
              <a:rPr dirty="0" sz="1700" spc="-55">
                <a:solidFill>
                  <a:srgbClr val="755D57"/>
                </a:solidFill>
                <a:latin typeface="Arial"/>
                <a:cs typeface="Arial"/>
              </a:rPr>
              <a:t>System. </a:t>
            </a:r>
            <a:r>
              <a:rPr dirty="0" sz="1700" spc="5">
                <a:solidFill>
                  <a:srgbClr val="3D2611"/>
                </a:solidFill>
                <a:latin typeface="Arial"/>
                <a:cs typeface="Arial"/>
              </a:rPr>
              <a:t>onf.println(entity.</a:t>
            </a:r>
            <a:r>
              <a:rPr dirty="0" sz="1700" spc="-280">
                <a:solidFill>
                  <a:srgbClr val="3D2611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3D2611"/>
                </a:solidFill>
                <a:latin typeface="Arial"/>
                <a:cs typeface="Arial"/>
              </a:rPr>
              <a:t>getHeaders().getContentLength());</a:t>
            </a:r>
            <a:endParaRPr sz="170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65"/>
              </a:spcBef>
            </a:pPr>
            <a:r>
              <a:rPr dirty="0" sz="1600" spc="130">
                <a:solidFill>
                  <a:srgbClr val="620841"/>
                </a:solidFill>
                <a:latin typeface="Arial"/>
                <a:cs typeface="Arial"/>
              </a:rPr>
              <a:t>return </a:t>
            </a:r>
            <a:r>
              <a:rPr dirty="0" sz="1600" spc="-95">
                <a:solidFill>
                  <a:srgbClr val="574FC6"/>
                </a:solidFill>
                <a:latin typeface="Arial"/>
                <a:cs typeface="Arial"/>
              </a:rPr>
              <a:t>"</a:t>
            </a:r>
            <a:r>
              <a:rPr dirty="0" sz="1600" spc="-350">
                <a:solidFill>
                  <a:srgbClr val="574FC6"/>
                </a:solidFill>
                <a:latin typeface="Arial"/>
                <a:cs typeface="Arial"/>
              </a:rPr>
              <a:t> </a:t>
            </a:r>
            <a:r>
              <a:rPr dirty="0" sz="1600" spc="-70">
                <a:solidFill>
                  <a:srgbClr val="2F11D4"/>
                </a:solidFill>
                <a:latin typeface="Arial"/>
                <a:cs typeface="Arial"/>
              </a:rPr>
              <a:t>Su€cess";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</a:pPr>
            <a:r>
              <a:rPr dirty="0" sz="1600" spc="-65">
                <a:solidFill>
                  <a:srgbClr val="72757E"/>
                </a:solidFill>
                <a:latin typeface="Trebuchet MS"/>
                <a:cs typeface="Trebuchet MS"/>
              </a:rPr>
              <a:t>estl›'l</a:t>
            </a:r>
            <a:r>
              <a:rPr dirty="0" sz="1600" spc="-215">
                <a:solidFill>
                  <a:srgbClr val="72757E"/>
                </a:solidFill>
                <a:latin typeface="Trebuchet MS"/>
                <a:cs typeface="Trebuchet MS"/>
              </a:rPr>
              <a:t> </a:t>
            </a:r>
            <a:r>
              <a:rPr dirty="0" sz="1600" spc="-160">
                <a:solidFill>
                  <a:srgbClr val="72757E"/>
                </a:solidFill>
                <a:latin typeface="Trebuchet MS"/>
                <a:cs typeface="Trebuchet MS"/>
              </a:rPr>
              <a:t>.1}›</a:t>
            </a:r>
            <a:r>
              <a:rPr dirty="0" sz="1600" spc="-245">
                <a:solidFill>
                  <a:srgbClr val="72757E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72757E"/>
                </a:solidFill>
                <a:latin typeface="Trebuchet MS"/>
                <a:cs typeface="Trebuchet MS"/>
              </a:rPr>
              <a:t>›</a:t>
            </a:r>
            <a:r>
              <a:rPr dirty="0" sz="1600" spc="65">
                <a:solidFill>
                  <a:srgbClr val="3608AF"/>
                </a:solidFill>
                <a:latin typeface="Trebuchet MS"/>
                <a:cs typeface="Trebuchet MS"/>
              </a:rPr>
              <a:t>ing(</a:t>
            </a:r>
            <a:r>
              <a:rPr dirty="0" sz="1600" spc="-315">
                <a:solidFill>
                  <a:srgbClr val="3608A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3608AF"/>
                </a:solidFill>
                <a:latin typeface="Trebuchet MS"/>
                <a:cs typeface="Trebuchet MS"/>
              </a:rPr>
              <a:t>"/hand</a:t>
            </a:r>
            <a:r>
              <a:rPr dirty="0" sz="1600" spc="-250">
                <a:solidFill>
                  <a:srgbClr val="3608AF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3D1FA1"/>
                </a:solidFill>
                <a:latin typeface="Trebuchet MS"/>
                <a:cs typeface="Trebuchet MS"/>
              </a:rPr>
              <a:t>le17")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700" spc="50">
                <a:solidFill>
                  <a:srgbClr val="6D0C42"/>
                </a:solidFill>
                <a:latin typeface="Arial"/>
                <a:cs typeface="Arial"/>
              </a:rPr>
              <a:t>public </a:t>
            </a:r>
            <a:r>
              <a:rPr dirty="0" sz="1700" spc="-35">
                <a:latin typeface="Arial"/>
                <a:cs typeface="Arial"/>
              </a:rPr>
              <a:t>ResponseEntityc </a:t>
            </a:r>
            <a:r>
              <a:rPr dirty="0" sz="1700" spc="60">
                <a:solidFill>
                  <a:srgbClr val="69113B"/>
                </a:solidFill>
                <a:latin typeface="Arial"/>
                <a:cs typeface="Arial"/>
              </a:rPr>
              <a:t>byte[] </a:t>
            </a:r>
            <a:r>
              <a:rPr dirty="0" sz="1700" spc="-80">
                <a:solidFill>
                  <a:srgbClr val="362321"/>
                </a:solidFill>
                <a:latin typeface="Arial"/>
                <a:cs typeface="Arial"/>
              </a:rPr>
              <a:t>» </a:t>
            </a:r>
            <a:r>
              <a:rPr dirty="0" sz="1700" spc="-25">
                <a:solidFill>
                  <a:srgbClr val="424856"/>
                </a:solidFill>
                <a:latin typeface="Arial"/>
                <a:cs typeface="Arial"/>
              </a:rPr>
              <a:t>handleL7()  </a:t>
            </a:r>
            <a:r>
              <a:rPr dirty="0" sz="1700" spc="55">
                <a:solidFill>
                  <a:srgbClr val="70083D"/>
                </a:solidFill>
                <a:latin typeface="Arial"/>
                <a:cs typeface="Arial"/>
              </a:rPr>
              <a:t>throws</a:t>
            </a:r>
            <a:r>
              <a:rPr dirty="0" sz="1700" spc="125">
                <a:solidFill>
                  <a:srgbClr val="70083D"/>
                </a:solidFill>
                <a:latin typeface="Arial"/>
                <a:cs typeface="Arial"/>
              </a:rPr>
              <a:t> </a:t>
            </a:r>
            <a:r>
              <a:rPr dirty="0" sz="1700" spc="-45">
                <a:latin typeface="Arial"/>
                <a:cs typeface="Arial"/>
              </a:rPr>
              <a:t>tOException(</a:t>
            </a:r>
            <a:endParaRPr sz="17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265"/>
              </a:spcBef>
            </a:pPr>
            <a:r>
              <a:rPr dirty="0" baseline="3472" sz="2400" spc="-112">
                <a:solidFill>
                  <a:srgbClr val="1C0800"/>
                </a:solidFill>
                <a:latin typeface="Arial"/>
                <a:cs typeface="Arial"/>
              </a:rPr>
              <a:t>R</a:t>
            </a:r>
            <a:r>
              <a:rPr dirty="0" sz="1600" spc="-75">
                <a:solidFill>
                  <a:srgbClr val="1C0800"/>
                </a:solidFill>
                <a:latin typeface="Arial"/>
                <a:cs typeface="Arial"/>
              </a:rPr>
              <a:t>€tsource  </a:t>
            </a:r>
            <a:r>
              <a:rPr dirty="0" baseline="1736" sz="2400" spc="-97">
                <a:solidFill>
                  <a:srgbClr val="1D0E0F"/>
                </a:solidFill>
                <a:latin typeface="Arial"/>
                <a:cs typeface="Arial"/>
              </a:rPr>
              <a:t>rt3sDurce  </a:t>
            </a:r>
            <a:r>
              <a:rPr dirty="0" baseline="1736" sz="2400" spc="-7">
                <a:solidFill>
                  <a:srgbClr val="7B6767"/>
                </a:solidFill>
                <a:latin typeface="Arial"/>
                <a:cs typeface="Arial"/>
              </a:rPr>
              <a:t>=  </a:t>
            </a:r>
            <a:r>
              <a:rPr dirty="0" baseline="1736" sz="2400" spc="142">
                <a:solidFill>
                  <a:srgbClr val="700344"/>
                </a:solidFill>
                <a:latin typeface="Arial"/>
                <a:cs typeface="Arial"/>
              </a:rPr>
              <a:t>new </a:t>
            </a:r>
            <a:r>
              <a:rPr dirty="0" sz="1600" spc="-70">
                <a:latin typeface="Arial"/>
                <a:cs typeface="Arial"/>
              </a:rPr>
              <a:t>£laS5PathRes </a:t>
            </a:r>
            <a:r>
              <a:rPr dirty="0" baseline="1736" sz="2400" spc="22">
                <a:latin typeface="Arial"/>
                <a:cs typeface="Arial"/>
              </a:rPr>
              <a:t>ourc</a:t>
            </a:r>
            <a:r>
              <a:rPr dirty="0" baseline="1736" sz="2400" spc="-525">
                <a:latin typeface="Arial"/>
                <a:cs typeface="Arial"/>
              </a:rPr>
              <a:t> </a:t>
            </a:r>
            <a:r>
              <a:rPr dirty="0" sz="1600" spc="55">
                <a:latin typeface="Arial"/>
                <a:cs typeface="Arial"/>
              </a:rPr>
              <a:t>e("</a:t>
            </a:r>
            <a:r>
              <a:rPr dirty="0" baseline="1736" sz="2400" spc="82">
                <a:latin typeface="Arial"/>
                <a:cs typeface="Arial"/>
              </a:rPr>
              <a:t>/Lighthouse.jpg");</a:t>
            </a:r>
            <a:endParaRPr baseline="1736" sz="2400">
              <a:latin typeface="Arial"/>
              <a:cs typeface="Arial"/>
            </a:endParaRPr>
          </a:p>
          <a:p>
            <a:pPr marL="585470">
              <a:lnSpc>
                <a:spcPct val="100000"/>
              </a:lnSpc>
              <a:spcBef>
                <a:spcPts val="90"/>
              </a:spcBef>
            </a:pPr>
            <a:r>
              <a:rPr dirty="0" sz="1700" spc="-385">
                <a:solidFill>
                  <a:srgbClr val="670C26"/>
                </a:solidFill>
                <a:latin typeface="Arial"/>
                <a:cs typeface="Arial"/>
              </a:rPr>
              <a:t>C      </a:t>
            </a:r>
            <a:r>
              <a:rPr dirty="0" sz="1700" spc="-110">
                <a:solidFill>
                  <a:srgbClr val="36381D"/>
                </a:solidFill>
                <a:latin typeface="Arial"/>
                <a:cs typeface="Arial"/>
              </a:rPr>
              <a:t>/) </a:t>
            </a:r>
            <a:r>
              <a:rPr dirty="0" sz="1700" spc="-20">
                <a:solidFill>
                  <a:srgbClr val="182A38"/>
                </a:solidFill>
                <a:latin typeface="Arial"/>
                <a:cs typeface="Arial"/>
              </a:rPr>
              <a:t>!IlBData </a:t>
            </a:r>
            <a:r>
              <a:rPr dirty="0" sz="1700" spc="-65">
                <a:latin typeface="Arial"/>
                <a:cs typeface="Arial"/>
              </a:rPr>
              <a:t>= </a:t>
            </a:r>
            <a:r>
              <a:rPr dirty="0" sz="1700" spc="-35">
                <a:solidFill>
                  <a:srgbClr val="564636"/>
                </a:solidFill>
                <a:latin typeface="Arial"/>
                <a:cs typeface="Arial"/>
              </a:rPr>
              <a:t>FileCopyUtils. </a:t>
            </a:r>
            <a:r>
              <a:rPr dirty="0" sz="1700" spc="-30" i="1">
                <a:solidFill>
                  <a:srgbClr val="3B3B36"/>
                </a:solidFill>
                <a:latin typeface="Arial"/>
                <a:cs typeface="Arial"/>
              </a:rPr>
              <a:t>ropyToB)/feJirra)/( </a:t>
            </a:r>
            <a:r>
              <a:rPr dirty="0" sz="1700" spc="-20" i="1">
                <a:solidFill>
                  <a:srgbClr val="3B3B36"/>
                </a:solidFill>
                <a:latin typeface="Arial"/>
                <a:cs typeface="Arial"/>
              </a:rPr>
              <a:t>resource.getInput</a:t>
            </a:r>
            <a:r>
              <a:rPr dirty="0" sz="1700" spc="-100" i="1">
                <a:solidFill>
                  <a:srgbClr val="3B3B36"/>
                </a:solidFill>
                <a:latin typeface="Arial"/>
                <a:cs typeface="Arial"/>
              </a:rPr>
              <a:t> </a:t>
            </a:r>
            <a:r>
              <a:rPr dirty="0" sz="1700" spc="-40" i="1">
                <a:solidFill>
                  <a:srgbClr val="3B3B36"/>
                </a:solidFill>
                <a:latin typeface="Arial"/>
                <a:cs typeface="Arial"/>
              </a:rPr>
              <a:t>Stream());</a:t>
            </a:r>
            <a:endParaRPr sz="17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40"/>
              </a:spcBef>
            </a:pPr>
            <a:r>
              <a:rPr dirty="0" sz="1700" spc="-55">
                <a:latin typeface="Arial"/>
                <a:cs typeface="Arial"/>
              </a:rPr>
              <a:t>ResponseEntity </a:t>
            </a:r>
            <a:r>
              <a:rPr dirty="0" sz="1700" spc="-180">
                <a:solidFill>
                  <a:srgbClr val="312A23"/>
                </a:solidFill>
                <a:latin typeface="Arial"/>
                <a:cs typeface="Arial"/>
              </a:rPr>
              <a:t>&lt; </a:t>
            </a:r>
            <a:r>
              <a:rPr dirty="0" sz="1700" spc="45">
                <a:solidFill>
                  <a:srgbClr val="661148"/>
                </a:solidFill>
                <a:latin typeface="Arial"/>
                <a:cs typeface="Arial"/>
              </a:rPr>
              <a:t>byte[] </a:t>
            </a:r>
            <a:r>
              <a:rPr dirty="0" sz="1700" spc="-180">
                <a:solidFill>
                  <a:srgbClr val="666E79"/>
                </a:solidFill>
                <a:latin typeface="Arial"/>
                <a:cs typeface="Arial"/>
              </a:rPr>
              <a:t>&gt;   </a:t>
            </a:r>
            <a:r>
              <a:rPr dirty="0" sz="1700" spc="-35">
                <a:solidFill>
                  <a:srgbClr val="7E5D4F"/>
                </a:solidFill>
                <a:latin typeface="Arial"/>
                <a:cs typeface="Arial"/>
              </a:rPr>
              <a:t>responseEntity</a:t>
            </a:r>
            <a:r>
              <a:rPr dirty="0" sz="1700" spc="85">
                <a:solidFill>
                  <a:srgbClr val="7E5D4F"/>
                </a:solidFill>
                <a:latin typeface="Arial"/>
                <a:cs typeface="Arial"/>
              </a:rPr>
              <a:t> </a:t>
            </a:r>
            <a:r>
              <a:rPr dirty="0" sz="1700" spc="-1040">
                <a:solidFill>
                  <a:srgbClr val="666767"/>
                </a:solidFill>
                <a:latin typeface="Arial"/>
                <a:cs typeface="Arial"/>
              </a:rPr>
              <a:t>—</a:t>
            </a:r>
            <a:endParaRPr sz="1700">
              <a:latin typeface="Arial"/>
              <a:cs typeface="Arial"/>
            </a:endParaRPr>
          </a:p>
          <a:p>
            <a:pPr marL="253365" marR="1673860" indent="496570">
              <a:lnSpc>
                <a:spcPts val="2180"/>
              </a:lnSpc>
              <a:spcBef>
                <a:spcPts val="25"/>
              </a:spcBef>
            </a:pPr>
            <a:r>
              <a:rPr dirty="0" sz="1700" spc="40">
                <a:solidFill>
                  <a:srgbClr val="670044"/>
                </a:solidFill>
                <a:latin typeface="Arial"/>
                <a:cs typeface="Arial"/>
              </a:rPr>
              <a:t>new </a:t>
            </a:r>
            <a:r>
              <a:rPr dirty="0" sz="1700" spc="-45">
                <a:solidFill>
                  <a:srgbClr val="544954"/>
                </a:solidFill>
                <a:latin typeface="Arial"/>
                <a:cs typeface="Arial"/>
              </a:rPr>
              <a:t>ResponseEntity </a:t>
            </a:r>
            <a:r>
              <a:rPr dirty="0" sz="1700" spc="50">
                <a:solidFill>
                  <a:srgbClr val="640844"/>
                </a:solidFill>
                <a:latin typeface="Arial"/>
                <a:cs typeface="Arial"/>
              </a:rPr>
              <a:t>&lt;byte[] </a:t>
            </a:r>
            <a:r>
              <a:rPr dirty="0" sz="1700" spc="-180">
                <a:solidFill>
                  <a:srgbClr val="382A21"/>
                </a:solidFill>
                <a:latin typeface="Arial"/>
                <a:cs typeface="Arial"/>
              </a:rPr>
              <a:t>&gt; </a:t>
            </a:r>
            <a:r>
              <a:rPr dirty="0" sz="1700" spc="-30">
                <a:solidFill>
                  <a:srgbClr val="82756B"/>
                </a:solidFill>
                <a:latin typeface="Arial"/>
                <a:cs typeface="Arial"/>
              </a:rPr>
              <a:t>(fileData, </a:t>
            </a:r>
            <a:r>
              <a:rPr dirty="0" sz="1700" spc="-65">
                <a:solidFill>
                  <a:srgbClr val="3D4149"/>
                </a:solidFill>
                <a:latin typeface="Arial"/>
                <a:cs typeface="Arial"/>
              </a:rPr>
              <a:t>H¥ </a:t>
            </a:r>
            <a:r>
              <a:rPr dirty="0" sz="1700" spc="-40">
                <a:solidFill>
                  <a:srgbClr val="3D4149"/>
                </a:solidFill>
                <a:latin typeface="Arial"/>
                <a:cs typeface="Arial"/>
              </a:rPr>
              <a:t>pStatus.</a:t>
            </a:r>
            <a:r>
              <a:rPr dirty="0" sz="1700" spc="-365">
                <a:solidFill>
                  <a:srgbClr val="3D4149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463175"/>
                </a:solidFill>
                <a:latin typeface="Arial"/>
                <a:cs typeface="Arial"/>
              </a:rPr>
              <a:t>d£); </a:t>
            </a:r>
            <a:r>
              <a:rPr dirty="0" sz="1700" spc="5">
                <a:solidFill>
                  <a:srgbClr val="463175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62083D"/>
                </a:solidFill>
                <a:latin typeface="Arial"/>
                <a:cs typeface="Arial"/>
              </a:rPr>
              <a:t>return</a:t>
            </a:r>
            <a:r>
              <a:rPr dirty="0" sz="1700" spc="40">
                <a:solidFill>
                  <a:srgbClr val="62083D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110E08"/>
                </a:solidFill>
                <a:latin typeface="Arial"/>
                <a:cs typeface="Arial"/>
              </a:rPr>
              <a:t>responseEntity;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使用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@RequestMapping</a:t>
            </a:r>
            <a:r>
              <a:rPr dirty="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国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际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8500"/>
            <a:ext cx="7987665" cy="291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33350" indent="-342265">
              <a:lnSpc>
                <a:spcPts val="2750"/>
              </a:lnSpc>
              <a:buFont typeface="Arial"/>
              <a:buChar char="•"/>
              <a:tabLst>
                <a:tab pos="354965" algn="l"/>
                <a:tab pos="3906520" algn="l"/>
              </a:tabLst>
            </a:pPr>
            <a:r>
              <a:rPr dirty="0" sz="2400" spc="-5">
                <a:latin typeface="MS Gothic"/>
                <a:cs typeface="MS Gothic"/>
              </a:rPr>
              <a:t>默</a:t>
            </a:r>
            <a:r>
              <a:rPr dirty="0" sz="2400" spc="-5">
                <a:latin typeface="宋体"/>
                <a:cs typeface="宋体"/>
              </a:rPr>
              <a:t>认</a:t>
            </a:r>
            <a:r>
              <a:rPr dirty="0" sz="2400" spc="-5">
                <a:latin typeface="MS Gothic"/>
                <a:cs typeface="MS Gothic"/>
              </a:rPr>
              <a:t>情况下，</a:t>
            </a:r>
            <a:r>
              <a:rPr dirty="0" sz="2400" spc="-5">
                <a:latin typeface="Arial"/>
                <a:cs typeface="Arial"/>
              </a:rPr>
              <a:t>SpringMVC	</a:t>
            </a:r>
            <a:r>
              <a:rPr dirty="0" sz="2400">
                <a:latin typeface="MS Gothic"/>
                <a:cs typeface="MS Gothic"/>
              </a:rPr>
              <a:t>根据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Accept-Language</a:t>
            </a:r>
            <a:r>
              <a:rPr dirty="0" sz="24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参数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判断客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MS Gothic"/>
                <a:cs typeface="MS Gothic"/>
              </a:rPr>
              <a:t>端的本地化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型。</a:t>
            </a:r>
            <a:endParaRPr sz="2400">
              <a:latin typeface="MS Gothic"/>
              <a:cs typeface="MS Gothic"/>
            </a:endParaRPr>
          </a:p>
          <a:p>
            <a:pPr marL="354965" marR="6032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当接受到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</a:t>
            </a:r>
            <a:r>
              <a:rPr dirty="0" sz="2400" spc="-5">
                <a:latin typeface="宋体"/>
                <a:cs typeface="宋体"/>
              </a:rPr>
              <a:t>时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SpringMVC </a:t>
            </a:r>
            <a:r>
              <a:rPr dirty="0" sz="2400">
                <a:latin typeface="MS Gothic"/>
                <a:cs typeface="MS Gothic"/>
              </a:rPr>
              <a:t>会在上下文中</a:t>
            </a:r>
            <a:r>
              <a:rPr dirty="0" sz="2400">
                <a:latin typeface="宋体"/>
                <a:cs typeface="宋体"/>
              </a:rPr>
              <a:t>查</a:t>
            </a:r>
            <a:r>
              <a:rPr dirty="0" sz="2400">
                <a:latin typeface="MS Gothic"/>
                <a:cs typeface="MS Gothic"/>
              </a:rPr>
              <a:t>找一个本 </a:t>
            </a:r>
            <a:r>
              <a:rPr dirty="0" sz="2400" spc="-115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地化解析器（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LocalResolver</a:t>
            </a:r>
            <a:r>
              <a:rPr dirty="0" sz="2400" spc="-5">
                <a:latin typeface="MS Gothic"/>
                <a:cs typeface="MS Gothic"/>
              </a:rPr>
              <a:t>），找到后使用它</a:t>
            </a:r>
            <a:r>
              <a:rPr dirty="0" sz="2400" spc="-5">
                <a:latin typeface="宋体"/>
                <a:cs typeface="宋体"/>
              </a:rPr>
              <a:t>获</a:t>
            </a:r>
            <a:r>
              <a:rPr dirty="0" sz="2400" spc="-5">
                <a:latin typeface="MS Gothic"/>
                <a:cs typeface="MS Gothic"/>
              </a:rPr>
              <a:t>取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 </a:t>
            </a:r>
            <a:r>
              <a:rPr dirty="0" sz="2400">
                <a:latin typeface="MS Gothic"/>
                <a:cs typeface="MS Gothic"/>
              </a:rPr>
              <a:t> 所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的本地化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型信息。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允</a:t>
            </a:r>
            <a:r>
              <a:rPr dirty="0" sz="2400">
                <a:latin typeface="宋体"/>
                <a:cs typeface="宋体"/>
              </a:rPr>
              <a:t>许</a:t>
            </a:r>
            <a:r>
              <a:rPr dirty="0" sz="2400">
                <a:latin typeface="MS Gothic"/>
                <a:cs typeface="MS Gothic"/>
              </a:rPr>
              <a:t>装配一个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动态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更改本地化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截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器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这样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指定一个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求参数就可以控制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求的本  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845819">
              <a:lnSpc>
                <a:spcPts val="3720"/>
              </a:lnSpc>
            </a:pPr>
            <a:r>
              <a:rPr dirty="0" sz="3200" spc="15"/>
              <a:t>SessionLocaleResolver</a:t>
            </a:r>
            <a:r>
              <a:rPr dirty="0" sz="3200" spc="-30"/>
              <a:t> </a:t>
            </a:r>
            <a:r>
              <a:rPr dirty="0" sz="3200" spc="25"/>
              <a:t>&amp; </a:t>
            </a:r>
            <a:r>
              <a:rPr dirty="0" sz="3200" spc="10"/>
              <a:t> </a:t>
            </a:r>
            <a:r>
              <a:rPr dirty="0" sz="3250" spc="-10"/>
              <a:t>LocaleChangeInterceptor</a:t>
            </a:r>
            <a:r>
              <a:rPr dirty="0" sz="3250" spc="-35"/>
              <a:t> </a:t>
            </a:r>
            <a:r>
              <a:rPr dirty="0" sz="3250" spc="-10">
                <a:latin typeface="MS Gothic"/>
                <a:cs typeface="MS Gothic"/>
              </a:rPr>
              <a:t>工作原理</a:t>
            </a:r>
            <a:endParaRPr sz="3250">
              <a:latin typeface="MS Gothic"/>
              <a:cs typeface="MS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9107" y="3035617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 h="0">
                <a:moveTo>
                  <a:pt x="0" y="0"/>
                </a:moveTo>
                <a:lnTo>
                  <a:pt x="16332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8787" y="3025775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2595" y="3015297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2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2117" y="3004502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2665" y="2993707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 h="0">
                <a:moveTo>
                  <a:pt x="0" y="0"/>
                </a:moveTo>
                <a:lnTo>
                  <a:pt x="17461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5631" y="2983230"/>
            <a:ext cx="1760220" cy="0"/>
          </a:xfrm>
          <a:custGeom>
            <a:avLst/>
            <a:gdLst/>
            <a:ahLst/>
            <a:cxnLst/>
            <a:rect l="l" t="t" r="r" b="b"/>
            <a:pathLst>
              <a:path w="1760220" h="0">
                <a:moveTo>
                  <a:pt x="0" y="0"/>
                </a:moveTo>
                <a:lnTo>
                  <a:pt x="17601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940" y="2972435"/>
            <a:ext cx="1773555" cy="0"/>
          </a:xfrm>
          <a:custGeom>
            <a:avLst/>
            <a:gdLst/>
            <a:ahLst/>
            <a:cxnLst/>
            <a:rect l="l" t="t" r="r" b="b"/>
            <a:pathLst>
              <a:path w="1773555" h="0">
                <a:moveTo>
                  <a:pt x="0" y="0"/>
                </a:moveTo>
                <a:lnTo>
                  <a:pt x="17735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4495" y="29616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1320" y="2950845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 h="0">
                <a:moveTo>
                  <a:pt x="0" y="0"/>
                </a:moveTo>
                <a:lnTo>
                  <a:pt x="17887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8462" y="2940050"/>
            <a:ext cx="1794510" cy="0"/>
          </a:xfrm>
          <a:custGeom>
            <a:avLst/>
            <a:gdLst/>
            <a:ahLst/>
            <a:cxnLst/>
            <a:rect l="l" t="t" r="r" b="b"/>
            <a:pathLst>
              <a:path w="1794510" h="0">
                <a:moveTo>
                  <a:pt x="0" y="0"/>
                </a:moveTo>
                <a:lnTo>
                  <a:pt x="17945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7192" y="2926079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509" y="292862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827" y="2930525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80" h="0">
                <a:moveTo>
                  <a:pt x="0" y="0"/>
                </a:moveTo>
                <a:lnTo>
                  <a:pt x="179577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8144" y="2932429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51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8303" y="2934335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48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6239" y="2917189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6557" y="2921635"/>
            <a:ext cx="1798320" cy="0"/>
          </a:xfrm>
          <a:custGeom>
            <a:avLst/>
            <a:gdLst/>
            <a:ahLst/>
            <a:cxnLst/>
            <a:rect l="l" t="t" r="r" b="b"/>
            <a:pathLst>
              <a:path w="1798320" h="0">
                <a:moveTo>
                  <a:pt x="0" y="0"/>
                </a:moveTo>
                <a:lnTo>
                  <a:pt x="179831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6874" y="292353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5604" y="290639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5922" y="2910204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 h="0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6239" y="291211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5604" y="289750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5604" y="288702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5604" y="287623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5604" y="286575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5604" y="285496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5604" y="284416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5604" y="283368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5604" y="282289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604" y="281209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5604" y="28016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5604" y="279082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5604" y="278003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5604" y="2763520"/>
            <a:ext cx="1800225" cy="11430"/>
          </a:xfrm>
          <a:custGeom>
            <a:avLst/>
            <a:gdLst/>
            <a:ahLst/>
            <a:cxnLst/>
            <a:rect l="l" t="t" r="r" b="b"/>
            <a:pathLst>
              <a:path w="1800225" h="11430">
                <a:moveTo>
                  <a:pt x="0" y="11430"/>
                </a:moveTo>
                <a:lnTo>
                  <a:pt x="1800224" y="11430"/>
                </a:lnTo>
                <a:lnTo>
                  <a:pt x="18002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5604" y="27501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5604" y="27368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5604" y="272351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5604" y="270954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5604" y="269621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5604" y="268287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5604" y="266953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5604" y="265557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5604" y="264223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5604" y="2628264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5604" y="261493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5604" y="260096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5604" y="258762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5604" y="257428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5604" y="256095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5604" y="254698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5604" y="25336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5604" y="252031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5604" y="2505710"/>
            <a:ext cx="1800225" cy="14604"/>
          </a:xfrm>
          <a:custGeom>
            <a:avLst/>
            <a:gdLst/>
            <a:ahLst/>
            <a:cxnLst/>
            <a:rect l="l" t="t" r="r" b="b"/>
            <a:pathLst>
              <a:path w="1800225" h="14605">
                <a:moveTo>
                  <a:pt x="0" y="14605"/>
                </a:moveTo>
                <a:lnTo>
                  <a:pt x="1800224" y="14605"/>
                </a:lnTo>
                <a:lnTo>
                  <a:pt x="18002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5604" y="249237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5604" y="247903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5604" y="246570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5604" y="245173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5604" y="243840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95604" y="242506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5604" y="241173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5604" y="23983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95604" y="238442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6239" y="237490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5922" y="2379345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 h="0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95604" y="23825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7986" y="2357754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80" h="0">
                <a:moveTo>
                  <a:pt x="0" y="0"/>
                </a:moveTo>
                <a:lnTo>
                  <a:pt x="179530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7668" y="2359025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593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7509" y="2360929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97192" y="2363470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6874" y="2366010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96557" y="2367914"/>
            <a:ext cx="1798320" cy="0"/>
          </a:xfrm>
          <a:custGeom>
            <a:avLst/>
            <a:gdLst/>
            <a:ahLst/>
            <a:cxnLst/>
            <a:rect l="l" t="t" r="r" b="b"/>
            <a:pathLst>
              <a:path w="1798320" h="0">
                <a:moveTo>
                  <a:pt x="0" y="0"/>
                </a:moveTo>
                <a:lnTo>
                  <a:pt x="17983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6239" y="236982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8144" y="2343150"/>
            <a:ext cx="1795145" cy="13970"/>
          </a:xfrm>
          <a:custGeom>
            <a:avLst/>
            <a:gdLst/>
            <a:ahLst/>
            <a:cxnLst/>
            <a:rect l="l" t="t" r="r" b="b"/>
            <a:pathLst>
              <a:path w="1795145" h="13969">
                <a:moveTo>
                  <a:pt x="0" y="13970"/>
                </a:moveTo>
                <a:lnTo>
                  <a:pt x="1795144" y="13970"/>
                </a:lnTo>
                <a:lnTo>
                  <a:pt x="17951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1637" y="2329814"/>
            <a:ext cx="1788160" cy="13335"/>
          </a:xfrm>
          <a:custGeom>
            <a:avLst/>
            <a:gdLst/>
            <a:ahLst/>
            <a:cxnLst/>
            <a:rect l="l" t="t" r="r" b="b"/>
            <a:pathLst>
              <a:path w="1788160" h="13335">
                <a:moveTo>
                  <a:pt x="0" y="13335"/>
                </a:moveTo>
                <a:lnTo>
                  <a:pt x="1788054" y="13335"/>
                </a:lnTo>
                <a:lnTo>
                  <a:pt x="17880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6082" y="2316480"/>
            <a:ext cx="1779270" cy="13335"/>
          </a:xfrm>
          <a:custGeom>
            <a:avLst/>
            <a:gdLst/>
            <a:ahLst/>
            <a:cxnLst/>
            <a:rect l="l" t="t" r="r" b="b"/>
            <a:pathLst>
              <a:path w="1779270" h="13335">
                <a:moveTo>
                  <a:pt x="0" y="13335"/>
                </a:moveTo>
                <a:lnTo>
                  <a:pt x="1779111" y="13335"/>
                </a:lnTo>
                <a:lnTo>
                  <a:pt x="17791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12326" y="2303145"/>
            <a:ext cx="1767205" cy="13335"/>
          </a:xfrm>
          <a:custGeom>
            <a:avLst/>
            <a:gdLst/>
            <a:ahLst/>
            <a:cxnLst/>
            <a:rect l="l" t="t" r="r" b="b"/>
            <a:pathLst>
              <a:path w="1767205" h="13335">
                <a:moveTo>
                  <a:pt x="0" y="13335"/>
                </a:moveTo>
                <a:lnTo>
                  <a:pt x="1766993" y="13335"/>
                </a:lnTo>
                <a:lnTo>
                  <a:pt x="17669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1216" y="2289175"/>
            <a:ext cx="1749425" cy="13970"/>
          </a:xfrm>
          <a:custGeom>
            <a:avLst/>
            <a:gdLst/>
            <a:ahLst/>
            <a:cxnLst/>
            <a:rect l="l" t="t" r="r" b="b"/>
            <a:pathLst>
              <a:path w="1749425" h="13969">
                <a:moveTo>
                  <a:pt x="0" y="13970"/>
                </a:moveTo>
                <a:lnTo>
                  <a:pt x="1748871" y="13970"/>
                </a:lnTo>
                <a:lnTo>
                  <a:pt x="17488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2434" y="2282507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30" h="0">
                <a:moveTo>
                  <a:pt x="0" y="0"/>
                </a:moveTo>
                <a:lnTo>
                  <a:pt x="17256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7674" y="2269172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 h="0">
                <a:moveTo>
                  <a:pt x="0" y="0"/>
                </a:moveTo>
                <a:lnTo>
                  <a:pt x="1695449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0217" y="2255837"/>
            <a:ext cx="1652270" cy="0"/>
          </a:xfrm>
          <a:custGeom>
            <a:avLst/>
            <a:gdLst/>
            <a:ahLst/>
            <a:cxnLst/>
            <a:rect l="l" t="t" r="r" b="b"/>
            <a:pathLst>
              <a:path w="1652270" h="0">
                <a:moveTo>
                  <a:pt x="0" y="0"/>
                </a:moveTo>
                <a:lnTo>
                  <a:pt x="1652269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508634" y="2386965"/>
            <a:ext cx="153098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r>
              <a:rPr dirty="0" sz="1600" spc="-505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name=locale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74700" y="2633979"/>
            <a:ext cx="10414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求参数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599872" y="3035617"/>
            <a:ext cx="1849120" cy="0"/>
          </a:xfrm>
          <a:custGeom>
            <a:avLst/>
            <a:gdLst/>
            <a:ahLst/>
            <a:cxnLst/>
            <a:rect l="l" t="t" r="r" b="b"/>
            <a:pathLst>
              <a:path w="1849120" h="0">
                <a:moveTo>
                  <a:pt x="0" y="0"/>
                </a:moveTo>
                <a:lnTo>
                  <a:pt x="18491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579551" y="3025775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 h="0">
                <a:moveTo>
                  <a:pt x="0" y="0"/>
                </a:moveTo>
                <a:lnTo>
                  <a:pt x="18897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63359" y="3015297"/>
            <a:ext cx="1922145" cy="0"/>
          </a:xfrm>
          <a:custGeom>
            <a:avLst/>
            <a:gdLst/>
            <a:ahLst/>
            <a:cxnLst/>
            <a:rect l="l" t="t" r="r" b="b"/>
            <a:pathLst>
              <a:path w="1922145" h="0">
                <a:moveTo>
                  <a:pt x="0" y="0"/>
                </a:moveTo>
                <a:lnTo>
                  <a:pt x="19221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552882" y="3004502"/>
            <a:ext cx="1943100" cy="0"/>
          </a:xfrm>
          <a:custGeom>
            <a:avLst/>
            <a:gdLst/>
            <a:ahLst/>
            <a:cxnLst/>
            <a:rect l="l" t="t" r="r" b="b"/>
            <a:pathLst>
              <a:path w="1943100" h="0">
                <a:moveTo>
                  <a:pt x="0" y="0"/>
                </a:moveTo>
                <a:lnTo>
                  <a:pt x="19430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543430" y="2993707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 h="0">
                <a:moveTo>
                  <a:pt x="0" y="0"/>
                </a:moveTo>
                <a:lnTo>
                  <a:pt x="19620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536396" y="2983230"/>
            <a:ext cx="1976120" cy="0"/>
          </a:xfrm>
          <a:custGeom>
            <a:avLst/>
            <a:gdLst/>
            <a:ahLst/>
            <a:cxnLst/>
            <a:rect l="l" t="t" r="r" b="b"/>
            <a:pathLst>
              <a:path w="1976120" h="0">
                <a:moveTo>
                  <a:pt x="0" y="0"/>
                </a:moveTo>
                <a:lnTo>
                  <a:pt x="19760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529704" y="2972435"/>
            <a:ext cx="1989455" cy="0"/>
          </a:xfrm>
          <a:custGeom>
            <a:avLst/>
            <a:gdLst/>
            <a:ahLst/>
            <a:cxnLst/>
            <a:rect l="l" t="t" r="r" b="b"/>
            <a:pathLst>
              <a:path w="1989454" h="0">
                <a:moveTo>
                  <a:pt x="0" y="0"/>
                </a:moveTo>
                <a:lnTo>
                  <a:pt x="19894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25259" y="2961639"/>
            <a:ext cx="1998345" cy="0"/>
          </a:xfrm>
          <a:custGeom>
            <a:avLst/>
            <a:gdLst/>
            <a:ahLst/>
            <a:cxnLst/>
            <a:rect l="l" t="t" r="r" b="b"/>
            <a:pathLst>
              <a:path w="1998345" h="0">
                <a:moveTo>
                  <a:pt x="0" y="0"/>
                </a:moveTo>
                <a:lnTo>
                  <a:pt x="19983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22084" y="2950845"/>
            <a:ext cx="2004695" cy="0"/>
          </a:xfrm>
          <a:custGeom>
            <a:avLst/>
            <a:gdLst/>
            <a:ahLst/>
            <a:cxnLst/>
            <a:rect l="l" t="t" r="r" b="b"/>
            <a:pathLst>
              <a:path w="2004695" h="0">
                <a:moveTo>
                  <a:pt x="0" y="0"/>
                </a:moveTo>
                <a:lnTo>
                  <a:pt x="20046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519226" y="2940050"/>
            <a:ext cx="2010410" cy="0"/>
          </a:xfrm>
          <a:custGeom>
            <a:avLst/>
            <a:gdLst/>
            <a:ahLst/>
            <a:cxnLst/>
            <a:rect l="l" t="t" r="r" b="b"/>
            <a:pathLst>
              <a:path w="2010409" h="0">
                <a:moveTo>
                  <a:pt x="0" y="0"/>
                </a:moveTo>
                <a:lnTo>
                  <a:pt x="20104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517957" y="2926079"/>
            <a:ext cx="2012950" cy="0"/>
          </a:xfrm>
          <a:custGeom>
            <a:avLst/>
            <a:gdLst/>
            <a:ahLst/>
            <a:cxnLst/>
            <a:rect l="l" t="t" r="r" b="b"/>
            <a:pathLst>
              <a:path w="2012950" h="0">
                <a:moveTo>
                  <a:pt x="0" y="0"/>
                </a:moveTo>
                <a:lnTo>
                  <a:pt x="20129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18274" y="2928620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23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18592" y="2930525"/>
            <a:ext cx="2011680" cy="0"/>
          </a:xfrm>
          <a:custGeom>
            <a:avLst/>
            <a:gdLst/>
            <a:ahLst/>
            <a:cxnLst/>
            <a:rect l="l" t="t" r="r" b="b"/>
            <a:pathLst>
              <a:path w="2011679" h="0">
                <a:moveTo>
                  <a:pt x="0" y="0"/>
                </a:moveTo>
                <a:lnTo>
                  <a:pt x="201167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18909" y="2932429"/>
            <a:ext cx="2011045" cy="0"/>
          </a:xfrm>
          <a:custGeom>
            <a:avLst/>
            <a:gdLst/>
            <a:ahLst/>
            <a:cxnLst/>
            <a:rect l="l" t="t" r="r" b="b"/>
            <a:pathLst>
              <a:path w="2011045" h="0">
                <a:moveTo>
                  <a:pt x="0" y="0"/>
                </a:moveTo>
                <a:lnTo>
                  <a:pt x="20110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19067" y="2934335"/>
            <a:ext cx="2011045" cy="0"/>
          </a:xfrm>
          <a:custGeom>
            <a:avLst/>
            <a:gdLst/>
            <a:ahLst/>
            <a:cxnLst/>
            <a:rect l="l" t="t" r="r" b="b"/>
            <a:pathLst>
              <a:path w="2011045" h="0">
                <a:moveTo>
                  <a:pt x="0" y="0"/>
                </a:moveTo>
                <a:lnTo>
                  <a:pt x="20107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517004" y="2917189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517322" y="2921635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421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17639" y="2923539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4" h="0">
                <a:moveTo>
                  <a:pt x="0" y="0"/>
                </a:moveTo>
                <a:lnTo>
                  <a:pt x="20135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516370" y="290639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16686" y="2910204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90" h="0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17004" y="291211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16370" y="289750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16370" y="288702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16370" y="2876232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516370" y="286575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16370" y="285496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516370" y="284416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516370" y="283368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516370" y="2822892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516370" y="281209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16370" y="280162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16370" y="27908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516370" y="278003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16370" y="2763520"/>
            <a:ext cx="2016125" cy="11430"/>
          </a:xfrm>
          <a:custGeom>
            <a:avLst/>
            <a:gdLst/>
            <a:ahLst/>
            <a:cxnLst/>
            <a:rect l="l" t="t" r="r" b="b"/>
            <a:pathLst>
              <a:path w="2016125" h="11430">
                <a:moveTo>
                  <a:pt x="0" y="11430"/>
                </a:moveTo>
                <a:lnTo>
                  <a:pt x="2016124" y="11430"/>
                </a:lnTo>
                <a:lnTo>
                  <a:pt x="20161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516370" y="275018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516370" y="273685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516370" y="272351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516370" y="270954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516370" y="269621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516370" y="268287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516370" y="266953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516370" y="2655570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516370" y="264223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516370" y="2628264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516370" y="261493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516370" y="2600960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16370" y="258762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516370" y="257428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516370" y="256095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516370" y="254698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516370" y="253365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516370" y="252031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516370" y="2505710"/>
            <a:ext cx="2016125" cy="14604"/>
          </a:xfrm>
          <a:custGeom>
            <a:avLst/>
            <a:gdLst/>
            <a:ahLst/>
            <a:cxnLst/>
            <a:rect l="l" t="t" r="r" b="b"/>
            <a:pathLst>
              <a:path w="2016125" h="14605">
                <a:moveTo>
                  <a:pt x="0" y="14605"/>
                </a:moveTo>
                <a:lnTo>
                  <a:pt x="2016124" y="14605"/>
                </a:lnTo>
                <a:lnTo>
                  <a:pt x="20161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16370" y="249237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16370" y="247903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516370" y="246570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516370" y="245173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516370" y="243840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516370" y="242506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516370" y="241173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516370" y="239839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16370" y="238442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517004" y="237490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516686" y="2379345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90" h="0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516370" y="238252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518750" y="2357754"/>
            <a:ext cx="2011680" cy="0"/>
          </a:xfrm>
          <a:custGeom>
            <a:avLst/>
            <a:gdLst/>
            <a:ahLst/>
            <a:cxnLst/>
            <a:rect l="l" t="t" r="r" b="b"/>
            <a:pathLst>
              <a:path w="2011679" h="0">
                <a:moveTo>
                  <a:pt x="0" y="0"/>
                </a:moveTo>
                <a:lnTo>
                  <a:pt x="201120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518433" y="2359025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183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518274" y="2360929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23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517957" y="2363470"/>
            <a:ext cx="2012950" cy="0"/>
          </a:xfrm>
          <a:custGeom>
            <a:avLst/>
            <a:gdLst/>
            <a:ahLst/>
            <a:cxnLst/>
            <a:rect l="l" t="t" r="r" b="b"/>
            <a:pathLst>
              <a:path w="2012950" h="0">
                <a:moveTo>
                  <a:pt x="0" y="0"/>
                </a:moveTo>
                <a:lnTo>
                  <a:pt x="201294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517639" y="2366010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4" h="0">
                <a:moveTo>
                  <a:pt x="0" y="0"/>
                </a:moveTo>
                <a:lnTo>
                  <a:pt x="20135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517322" y="2367914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42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17004" y="236982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18909" y="2343150"/>
            <a:ext cx="2011045" cy="13970"/>
          </a:xfrm>
          <a:custGeom>
            <a:avLst/>
            <a:gdLst/>
            <a:ahLst/>
            <a:cxnLst/>
            <a:rect l="l" t="t" r="r" b="b"/>
            <a:pathLst>
              <a:path w="2011045" h="13969">
                <a:moveTo>
                  <a:pt x="0" y="13970"/>
                </a:moveTo>
                <a:lnTo>
                  <a:pt x="2011044" y="13970"/>
                </a:lnTo>
                <a:lnTo>
                  <a:pt x="20110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522401" y="2329814"/>
            <a:ext cx="2004060" cy="13335"/>
          </a:xfrm>
          <a:custGeom>
            <a:avLst/>
            <a:gdLst/>
            <a:ahLst/>
            <a:cxnLst/>
            <a:rect l="l" t="t" r="r" b="b"/>
            <a:pathLst>
              <a:path w="2004059" h="13335">
                <a:moveTo>
                  <a:pt x="0" y="13335"/>
                </a:moveTo>
                <a:lnTo>
                  <a:pt x="2003954" y="13335"/>
                </a:lnTo>
                <a:lnTo>
                  <a:pt x="20039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526847" y="2316480"/>
            <a:ext cx="1995170" cy="13335"/>
          </a:xfrm>
          <a:custGeom>
            <a:avLst/>
            <a:gdLst/>
            <a:ahLst/>
            <a:cxnLst/>
            <a:rect l="l" t="t" r="r" b="b"/>
            <a:pathLst>
              <a:path w="1995170" h="13335">
                <a:moveTo>
                  <a:pt x="0" y="13335"/>
                </a:moveTo>
                <a:lnTo>
                  <a:pt x="1995011" y="13335"/>
                </a:lnTo>
                <a:lnTo>
                  <a:pt x="19950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533091" y="2303145"/>
            <a:ext cx="1983105" cy="13335"/>
          </a:xfrm>
          <a:custGeom>
            <a:avLst/>
            <a:gdLst/>
            <a:ahLst/>
            <a:cxnLst/>
            <a:rect l="l" t="t" r="r" b="b"/>
            <a:pathLst>
              <a:path w="1983104" h="13335">
                <a:moveTo>
                  <a:pt x="0" y="13335"/>
                </a:moveTo>
                <a:lnTo>
                  <a:pt x="1982893" y="13335"/>
                </a:lnTo>
                <a:lnTo>
                  <a:pt x="19828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541981" y="2289175"/>
            <a:ext cx="1965325" cy="13970"/>
          </a:xfrm>
          <a:custGeom>
            <a:avLst/>
            <a:gdLst/>
            <a:ahLst/>
            <a:cxnLst/>
            <a:rect l="l" t="t" r="r" b="b"/>
            <a:pathLst>
              <a:path w="1965325" h="13969">
                <a:moveTo>
                  <a:pt x="0" y="13970"/>
                </a:moveTo>
                <a:lnTo>
                  <a:pt x="1964771" y="13970"/>
                </a:lnTo>
                <a:lnTo>
                  <a:pt x="19647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553199" y="2282507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 h="0">
                <a:moveTo>
                  <a:pt x="0" y="0"/>
                </a:moveTo>
                <a:lnTo>
                  <a:pt x="19415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568439" y="2269172"/>
            <a:ext cx="1911350" cy="0"/>
          </a:xfrm>
          <a:custGeom>
            <a:avLst/>
            <a:gdLst/>
            <a:ahLst/>
            <a:cxnLst/>
            <a:rect l="l" t="t" r="r" b="b"/>
            <a:pathLst>
              <a:path w="1911350" h="0">
                <a:moveTo>
                  <a:pt x="0" y="0"/>
                </a:moveTo>
                <a:lnTo>
                  <a:pt x="1911349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590982" y="2255837"/>
            <a:ext cx="1868170" cy="0"/>
          </a:xfrm>
          <a:custGeom>
            <a:avLst/>
            <a:gdLst/>
            <a:ahLst/>
            <a:cxnLst/>
            <a:rect l="l" t="t" r="r" b="b"/>
            <a:pathLst>
              <a:path w="1868170" h="0">
                <a:moveTo>
                  <a:pt x="0" y="0"/>
                </a:moveTo>
                <a:lnTo>
                  <a:pt x="1868169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6671309" y="2386965"/>
            <a:ext cx="171005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r>
              <a:rPr dirty="0" sz="1600" spc="-500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LocaleResolver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308215" y="2633979"/>
            <a:ext cx="4318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3287077" y="3035617"/>
            <a:ext cx="2209165" cy="0"/>
          </a:xfrm>
          <a:custGeom>
            <a:avLst/>
            <a:gdLst/>
            <a:ahLst/>
            <a:cxnLst/>
            <a:rect l="l" t="t" r="r" b="b"/>
            <a:pathLst>
              <a:path w="2209165" h="0">
                <a:moveTo>
                  <a:pt x="0" y="0"/>
                </a:moveTo>
                <a:lnTo>
                  <a:pt x="2209164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266757" y="3025775"/>
            <a:ext cx="2249805" cy="0"/>
          </a:xfrm>
          <a:custGeom>
            <a:avLst/>
            <a:gdLst/>
            <a:ahLst/>
            <a:cxnLst/>
            <a:rect l="l" t="t" r="r" b="b"/>
            <a:pathLst>
              <a:path w="2249804" h="0">
                <a:moveTo>
                  <a:pt x="0" y="0"/>
                </a:moveTo>
                <a:lnTo>
                  <a:pt x="2249804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250564" y="3015297"/>
            <a:ext cx="2282190" cy="0"/>
          </a:xfrm>
          <a:custGeom>
            <a:avLst/>
            <a:gdLst/>
            <a:ahLst/>
            <a:cxnLst/>
            <a:rect l="l" t="t" r="r" b="b"/>
            <a:pathLst>
              <a:path w="2282190" h="0">
                <a:moveTo>
                  <a:pt x="0" y="0"/>
                </a:moveTo>
                <a:lnTo>
                  <a:pt x="2282189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240087" y="3004502"/>
            <a:ext cx="2303145" cy="0"/>
          </a:xfrm>
          <a:custGeom>
            <a:avLst/>
            <a:gdLst/>
            <a:ahLst/>
            <a:cxnLst/>
            <a:rect l="l" t="t" r="r" b="b"/>
            <a:pathLst>
              <a:path w="2303145" h="0">
                <a:moveTo>
                  <a:pt x="0" y="0"/>
                </a:moveTo>
                <a:lnTo>
                  <a:pt x="2303144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230635" y="2993707"/>
            <a:ext cx="2322195" cy="0"/>
          </a:xfrm>
          <a:custGeom>
            <a:avLst/>
            <a:gdLst/>
            <a:ahLst/>
            <a:cxnLst/>
            <a:rect l="l" t="t" r="r" b="b"/>
            <a:pathLst>
              <a:path w="2322195" h="0">
                <a:moveTo>
                  <a:pt x="0" y="0"/>
                </a:moveTo>
                <a:lnTo>
                  <a:pt x="2322048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223601" y="2983230"/>
            <a:ext cx="2336165" cy="0"/>
          </a:xfrm>
          <a:custGeom>
            <a:avLst/>
            <a:gdLst/>
            <a:ahLst/>
            <a:cxnLst/>
            <a:rect l="l" t="t" r="r" b="b"/>
            <a:pathLst>
              <a:path w="2336165" h="0">
                <a:moveTo>
                  <a:pt x="0" y="0"/>
                </a:moveTo>
                <a:lnTo>
                  <a:pt x="2336115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216909" y="2972435"/>
            <a:ext cx="2349500" cy="0"/>
          </a:xfrm>
          <a:custGeom>
            <a:avLst/>
            <a:gdLst/>
            <a:ahLst/>
            <a:cxnLst/>
            <a:rect l="l" t="t" r="r" b="b"/>
            <a:pathLst>
              <a:path w="2349500" h="0">
                <a:moveTo>
                  <a:pt x="0" y="0"/>
                </a:moveTo>
                <a:lnTo>
                  <a:pt x="2349499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212464" y="2961639"/>
            <a:ext cx="2358390" cy="0"/>
          </a:xfrm>
          <a:custGeom>
            <a:avLst/>
            <a:gdLst/>
            <a:ahLst/>
            <a:cxnLst/>
            <a:rect l="l" t="t" r="r" b="b"/>
            <a:pathLst>
              <a:path w="2358390" h="0">
                <a:moveTo>
                  <a:pt x="0" y="0"/>
                </a:moveTo>
                <a:lnTo>
                  <a:pt x="2358389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209289" y="2950845"/>
            <a:ext cx="2364740" cy="0"/>
          </a:xfrm>
          <a:custGeom>
            <a:avLst/>
            <a:gdLst/>
            <a:ahLst/>
            <a:cxnLst/>
            <a:rect l="l" t="t" r="r" b="b"/>
            <a:pathLst>
              <a:path w="2364740" h="0">
                <a:moveTo>
                  <a:pt x="0" y="0"/>
                </a:moveTo>
                <a:lnTo>
                  <a:pt x="2364739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206432" y="2940050"/>
            <a:ext cx="2370455" cy="0"/>
          </a:xfrm>
          <a:custGeom>
            <a:avLst/>
            <a:gdLst/>
            <a:ahLst/>
            <a:cxnLst/>
            <a:rect l="l" t="t" r="r" b="b"/>
            <a:pathLst>
              <a:path w="2370454" h="0">
                <a:moveTo>
                  <a:pt x="0" y="0"/>
                </a:moveTo>
                <a:lnTo>
                  <a:pt x="2370454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205162" y="2926079"/>
            <a:ext cx="2372995" cy="0"/>
          </a:xfrm>
          <a:custGeom>
            <a:avLst/>
            <a:gdLst/>
            <a:ahLst/>
            <a:cxnLst/>
            <a:rect l="l" t="t" r="r" b="b"/>
            <a:pathLst>
              <a:path w="2372995" h="0">
                <a:moveTo>
                  <a:pt x="0" y="0"/>
                </a:moveTo>
                <a:lnTo>
                  <a:pt x="23729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205479" y="2928620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205797" y="2930525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72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206114" y="2932429"/>
            <a:ext cx="2371090" cy="0"/>
          </a:xfrm>
          <a:custGeom>
            <a:avLst/>
            <a:gdLst/>
            <a:ahLst/>
            <a:cxnLst/>
            <a:rect l="l" t="t" r="r" b="b"/>
            <a:pathLst>
              <a:path w="2371090" h="0">
                <a:moveTo>
                  <a:pt x="0" y="0"/>
                </a:moveTo>
                <a:lnTo>
                  <a:pt x="2371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206273" y="2934335"/>
            <a:ext cx="2371090" cy="0"/>
          </a:xfrm>
          <a:custGeom>
            <a:avLst/>
            <a:gdLst/>
            <a:ahLst/>
            <a:cxnLst/>
            <a:rect l="l" t="t" r="r" b="b"/>
            <a:pathLst>
              <a:path w="2371090" h="0">
                <a:moveTo>
                  <a:pt x="0" y="0"/>
                </a:moveTo>
                <a:lnTo>
                  <a:pt x="2370772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204209" y="2917189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204527" y="2921635"/>
            <a:ext cx="2374265" cy="0"/>
          </a:xfrm>
          <a:custGeom>
            <a:avLst/>
            <a:gdLst/>
            <a:ahLst/>
            <a:cxnLst/>
            <a:rect l="l" t="t" r="r" b="b"/>
            <a:pathLst>
              <a:path w="2374265" h="0">
                <a:moveTo>
                  <a:pt x="0" y="0"/>
                </a:moveTo>
                <a:lnTo>
                  <a:pt x="23742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204844" y="2923539"/>
            <a:ext cx="2373630" cy="0"/>
          </a:xfrm>
          <a:custGeom>
            <a:avLst/>
            <a:gdLst/>
            <a:ahLst/>
            <a:cxnLst/>
            <a:rect l="l" t="t" r="r" b="b"/>
            <a:pathLst>
              <a:path w="2373629" h="0">
                <a:moveTo>
                  <a:pt x="0" y="0"/>
                </a:moveTo>
                <a:lnTo>
                  <a:pt x="237362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203575" y="290639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203892" y="291020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 h="0">
                <a:moveTo>
                  <a:pt x="0" y="0"/>
                </a:moveTo>
                <a:lnTo>
                  <a:pt x="23755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204209" y="291211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203575" y="289750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203575" y="288702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203575" y="2876232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203575" y="286575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203575" y="285496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203575" y="2844164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203575" y="283368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203575" y="2822892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203575" y="281209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203575" y="280162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203575" y="279082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203575" y="278003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203575" y="2763520"/>
            <a:ext cx="2376170" cy="11430"/>
          </a:xfrm>
          <a:custGeom>
            <a:avLst/>
            <a:gdLst/>
            <a:ahLst/>
            <a:cxnLst/>
            <a:rect l="l" t="t" r="r" b="b"/>
            <a:pathLst>
              <a:path w="2376170" h="11430">
                <a:moveTo>
                  <a:pt x="0" y="11430"/>
                </a:moveTo>
                <a:lnTo>
                  <a:pt x="2376169" y="11430"/>
                </a:lnTo>
                <a:lnTo>
                  <a:pt x="237616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203575" y="275018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203575" y="273685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203575" y="272351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203575" y="270954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203575" y="269621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203575" y="268287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203575" y="266953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203575" y="2655570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203575" y="264223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203575" y="2628264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203575" y="261493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03575" y="2600960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203575" y="258762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203575" y="257428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203575" y="256095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203575" y="254698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203575" y="253365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203575" y="252031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203575" y="2505710"/>
            <a:ext cx="2376170" cy="14604"/>
          </a:xfrm>
          <a:custGeom>
            <a:avLst/>
            <a:gdLst/>
            <a:ahLst/>
            <a:cxnLst/>
            <a:rect l="l" t="t" r="r" b="b"/>
            <a:pathLst>
              <a:path w="2376170" h="14605">
                <a:moveTo>
                  <a:pt x="0" y="14605"/>
                </a:moveTo>
                <a:lnTo>
                  <a:pt x="2376169" y="14605"/>
                </a:lnTo>
                <a:lnTo>
                  <a:pt x="237616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203575" y="249237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203575" y="247903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203575" y="246570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203575" y="245173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203575" y="243840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203575" y="242506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203575" y="241173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203575" y="239839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203575" y="238442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204209" y="237490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203892" y="2379345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 h="0">
                <a:moveTo>
                  <a:pt x="0" y="0"/>
                </a:moveTo>
                <a:lnTo>
                  <a:pt x="237553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203575" y="238252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205956" y="2357754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24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205638" y="2359025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188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205479" y="2360929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205162" y="2363470"/>
            <a:ext cx="2372995" cy="0"/>
          </a:xfrm>
          <a:custGeom>
            <a:avLst/>
            <a:gdLst/>
            <a:ahLst/>
            <a:cxnLst/>
            <a:rect l="l" t="t" r="r" b="b"/>
            <a:pathLst>
              <a:path w="2372995" h="0">
                <a:moveTo>
                  <a:pt x="0" y="0"/>
                </a:moveTo>
                <a:lnTo>
                  <a:pt x="237299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204844" y="2366010"/>
            <a:ext cx="2373630" cy="0"/>
          </a:xfrm>
          <a:custGeom>
            <a:avLst/>
            <a:gdLst/>
            <a:ahLst/>
            <a:cxnLst/>
            <a:rect l="l" t="t" r="r" b="b"/>
            <a:pathLst>
              <a:path w="2373629" h="0">
                <a:moveTo>
                  <a:pt x="0" y="0"/>
                </a:moveTo>
                <a:lnTo>
                  <a:pt x="23736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204527" y="2367914"/>
            <a:ext cx="2374265" cy="0"/>
          </a:xfrm>
          <a:custGeom>
            <a:avLst/>
            <a:gdLst/>
            <a:ahLst/>
            <a:cxnLst/>
            <a:rect l="l" t="t" r="r" b="b"/>
            <a:pathLst>
              <a:path w="2374265" h="0">
                <a:moveTo>
                  <a:pt x="0" y="0"/>
                </a:moveTo>
                <a:lnTo>
                  <a:pt x="23742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204209" y="236982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206114" y="2343150"/>
            <a:ext cx="2371090" cy="13970"/>
          </a:xfrm>
          <a:custGeom>
            <a:avLst/>
            <a:gdLst/>
            <a:ahLst/>
            <a:cxnLst/>
            <a:rect l="l" t="t" r="r" b="b"/>
            <a:pathLst>
              <a:path w="2371090" h="13969">
                <a:moveTo>
                  <a:pt x="0" y="13970"/>
                </a:moveTo>
                <a:lnTo>
                  <a:pt x="2371089" y="13970"/>
                </a:lnTo>
                <a:lnTo>
                  <a:pt x="237108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209607" y="2329814"/>
            <a:ext cx="2364105" cy="13335"/>
          </a:xfrm>
          <a:custGeom>
            <a:avLst/>
            <a:gdLst/>
            <a:ahLst/>
            <a:cxnLst/>
            <a:rect l="l" t="t" r="r" b="b"/>
            <a:pathLst>
              <a:path w="2364104" h="13335">
                <a:moveTo>
                  <a:pt x="0" y="13335"/>
                </a:moveTo>
                <a:lnTo>
                  <a:pt x="2363999" y="13335"/>
                </a:lnTo>
                <a:lnTo>
                  <a:pt x="23639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14052" y="2316480"/>
            <a:ext cx="2355215" cy="13335"/>
          </a:xfrm>
          <a:custGeom>
            <a:avLst/>
            <a:gdLst/>
            <a:ahLst/>
            <a:cxnLst/>
            <a:rect l="l" t="t" r="r" b="b"/>
            <a:pathLst>
              <a:path w="2355215" h="13335">
                <a:moveTo>
                  <a:pt x="0" y="13335"/>
                </a:moveTo>
                <a:lnTo>
                  <a:pt x="2355056" y="13335"/>
                </a:lnTo>
                <a:lnTo>
                  <a:pt x="235505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220296" y="2303145"/>
            <a:ext cx="2343150" cy="13335"/>
          </a:xfrm>
          <a:custGeom>
            <a:avLst/>
            <a:gdLst/>
            <a:ahLst/>
            <a:cxnLst/>
            <a:rect l="l" t="t" r="r" b="b"/>
            <a:pathLst>
              <a:path w="2343150" h="13335">
                <a:moveTo>
                  <a:pt x="0" y="13335"/>
                </a:moveTo>
                <a:lnTo>
                  <a:pt x="2342938" y="13335"/>
                </a:lnTo>
                <a:lnTo>
                  <a:pt x="234293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229186" y="2289175"/>
            <a:ext cx="2325370" cy="13970"/>
          </a:xfrm>
          <a:custGeom>
            <a:avLst/>
            <a:gdLst/>
            <a:ahLst/>
            <a:cxnLst/>
            <a:rect l="l" t="t" r="r" b="b"/>
            <a:pathLst>
              <a:path w="2325370" h="13969">
                <a:moveTo>
                  <a:pt x="0" y="13970"/>
                </a:moveTo>
                <a:lnTo>
                  <a:pt x="2324816" y="13970"/>
                </a:lnTo>
                <a:lnTo>
                  <a:pt x="232481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240404" y="2282507"/>
            <a:ext cx="2301875" cy="0"/>
          </a:xfrm>
          <a:custGeom>
            <a:avLst/>
            <a:gdLst/>
            <a:ahLst/>
            <a:cxnLst/>
            <a:rect l="l" t="t" r="r" b="b"/>
            <a:pathLst>
              <a:path w="2301875" h="0">
                <a:moveTo>
                  <a:pt x="0" y="0"/>
                </a:moveTo>
                <a:lnTo>
                  <a:pt x="2301557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5644" y="2269172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278187" y="2255837"/>
            <a:ext cx="2228215" cy="0"/>
          </a:xfrm>
          <a:custGeom>
            <a:avLst/>
            <a:gdLst/>
            <a:ahLst/>
            <a:cxnLst/>
            <a:rect l="l" t="t" r="r" b="b"/>
            <a:pathLst>
              <a:path w="2228215" h="0">
                <a:moveTo>
                  <a:pt x="0" y="0"/>
                </a:moveTo>
                <a:lnTo>
                  <a:pt x="2228214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 txBox="1"/>
          <p:nvPr/>
        </p:nvSpPr>
        <p:spPr>
          <a:xfrm>
            <a:off x="3380740" y="2386965"/>
            <a:ext cx="202247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把第一</a:t>
            </a:r>
            <a:r>
              <a:rPr dirty="0" sz="1600">
                <a:latin typeface="宋体"/>
                <a:cs typeface="宋体"/>
              </a:rPr>
              <a:t>步</a:t>
            </a: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 spc="-484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361054" y="2633979"/>
            <a:ext cx="206121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参数解析</a:t>
            </a:r>
            <a:r>
              <a:rPr dirty="0" sz="1600">
                <a:latin typeface="宋体"/>
                <a:cs typeface="宋体"/>
              </a:rPr>
              <a:t>为</a:t>
            </a:r>
            <a:r>
              <a:rPr dirty="0" sz="1600" spc="-484">
                <a:latin typeface="宋体"/>
                <a:cs typeface="宋体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6408737" y="4720272"/>
            <a:ext cx="2231390" cy="0"/>
          </a:xfrm>
          <a:custGeom>
            <a:avLst/>
            <a:gdLst/>
            <a:ahLst/>
            <a:cxnLst/>
            <a:rect l="l" t="t" r="r" b="b"/>
            <a:pathLst>
              <a:path w="2231390" h="0">
                <a:moveTo>
                  <a:pt x="0" y="0"/>
                </a:moveTo>
                <a:lnTo>
                  <a:pt x="223138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388417" y="471042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372225" y="4699952"/>
            <a:ext cx="2304415" cy="0"/>
          </a:xfrm>
          <a:custGeom>
            <a:avLst/>
            <a:gdLst/>
            <a:ahLst/>
            <a:cxnLst/>
            <a:rect l="l" t="t" r="r" b="b"/>
            <a:pathLst>
              <a:path w="2304415" h="0">
                <a:moveTo>
                  <a:pt x="0" y="0"/>
                </a:moveTo>
                <a:lnTo>
                  <a:pt x="230441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361747" y="4689157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 h="0">
                <a:moveTo>
                  <a:pt x="0" y="0"/>
                </a:moveTo>
                <a:lnTo>
                  <a:pt x="232536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352295" y="4678362"/>
            <a:ext cx="2344420" cy="0"/>
          </a:xfrm>
          <a:custGeom>
            <a:avLst/>
            <a:gdLst/>
            <a:ahLst/>
            <a:cxnLst/>
            <a:rect l="l" t="t" r="r" b="b"/>
            <a:pathLst>
              <a:path w="2344420" h="0">
                <a:moveTo>
                  <a:pt x="0" y="0"/>
                </a:moveTo>
                <a:lnTo>
                  <a:pt x="234427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345261" y="4667885"/>
            <a:ext cx="2358390" cy="0"/>
          </a:xfrm>
          <a:custGeom>
            <a:avLst/>
            <a:gdLst/>
            <a:ahLst/>
            <a:cxnLst/>
            <a:rect l="l" t="t" r="r" b="b"/>
            <a:pathLst>
              <a:path w="2358390" h="0">
                <a:moveTo>
                  <a:pt x="0" y="0"/>
                </a:moveTo>
                <a:lnTo>
                  <a:pt x="235834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6338569" y="4657090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72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6334124" y="4646295"/>
            <a:ext cx="2380615" cy="0"/>
          </a:xfrm>
          <a:custGeom>
            <a:avLst/>
            <a:gdLst/>
            <a:ahLst/>
            <a:cxnLst/>
            <a:rect l="l" t="t" r="r" b="b"/>
            <a:pathLst>
              <a:path w="2380615" h="0">
                <a:moveTo>
                  <a:pt x="0" y="0"/>
                </a:moveTo>
                <a:lnTo>
                  <a:pt x="238061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330949" y="4635500"/>
            <a:ext cx="2386965" cy="0"/>
          </a:xfrm>
          <a:custGeom>
            <a:avLst/>
            <a:gdLst/>
            <a:ahLst/>
            <a:cxnLst/>
            <a:rect l="l" t="t" r="r" b="b"/>
            <a:pathLst>
              <a:path w="2386965" h="0">
                <a:moveTo>
                  <a:pt x="0" y="0"/>
                </a:moveTo>
                <a:lnTo>
                  <a:pt x="238696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28092" y="4624704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79" h="0">
                <a:moveTo>
                  <a:pt x="0" y="0"/>
                </a:moveTo>
                <a:lnTo>
                  <a:pt x="239267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26663" y="4610100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53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27139" y="4612640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327139" y="4614545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27774" y="4616450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 h="0">
                <a:moveTo>
                  <a:pt x="0" y="0"/>
                </a:moveTo>
                <a:lnTo>
                  <a:pt x="23933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327933" y="4618990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 h="0">
                <a:moveTo>
                  <a:pt x="0" y="0"/>
                </a:moveTo>
                <a:lnTo>
                  <a:pt x="239299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325869" y="460184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325869" y="4605654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26504" y="4607559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325235" y="459105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76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325869" y="459676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325235" y="458216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325235" y="457168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25235" y="4560887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25235" y="455041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325235" y="453961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325235" y="452882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6325235" y="451834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325235" y="4507547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325235" y="449675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325235" y="448627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325235" y="4475479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325235" y="446468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325235" y="4448175"/>
            <a:ext cx="2398395" cy="11430"/>
          </a:xfrm>
          <a:custGeom>
            <a:avLst/>
            <a:gdLst/>
            <a:ahLst/>
            <a:cxnLst/>
            <a:rect l="l" t="t" r="r" b="b"/>
            <a:pathLst>
              <a:path w="2398395" h="11429">
                <a:moveTo>
                  <a:pt x="0" y="11430"/>
                </a:moveTo>
                <a:lnTo>
                  <a:pt x="2398394" y="11430"/>
                </a:lnTo>
                <a:lnTo>
                  <a:pt x="239839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325235" y="443484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325235" y="442150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325235" y="440817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325235" y="439420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325235" y="438086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325235" y="436752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325235" y="435419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325235" y="4340225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6325235" y="432689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6325235" y="431292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6325235" y="429958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6325235" y="4285615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6325235" y="427227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6325235" y="425894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6325235" y="424561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6325235" y="423164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6325235" y="421830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6325235" y="420497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6325235" y="4190365"/>
            <a:ext cx="2398395" cy="14604"/>
          </a:xfrm>
          <a:custGeom>
            <a:avLst/>
            <a:gdLst/>
            <a:ahLst/>
            <a:cxnLst/>
            <a:rect l="l" t="t" r="r" b="b"/>
            <a:pathLst>
              <a:path w="2398395" h="14604">
                <a:moveTo>
                  <a:pt x="0" y="14605"/>
                </a:moveTo>
                <a:lnTo>
                  <a:pt x="2398394" y="14605"/>
                </a:lnTo>
                <a:lnTo>
                  <a:pt x="239839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6325235" y="417702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6325235" y="416369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325235" y="415036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325235" y="413639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325235" y="412305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6325235" y="410972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6325235" y="409638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6325235" y="408305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6325235" y="4069079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6325869" y="4058920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6325869" y="406336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6325235" y="406654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6327457" y="4043045"/>
            <a:ext cx="2393950" cy="0"/>
          </a:xfrm>
          <a:custGeom>
            <a:avLst/>
            <a:gdLst/>
            <a:ahLst/>
            <a:cxnLst/>
            <a:rect l="l" t="t" r="r" b="b"/>
            <a:pathLst>
              <a:path w="2393950" h="0">
                <a:moveTo>
                  <a:pt x="0" y="0"/>
                </a:moveTo>
                <a:lnTo>
                  <a:pt x="239363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6327139" y="4044950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6326980" y="4047490"/>
            <a:ext cx="2395220" cy="0"/>
          </a:xfrm>
          <a:custGeom>
            <a:avLst/>
            <a:gdLst/>
            <a:ahLst/>
            <a:cxnLst/>
            <a:rect l="l" t="t" r="r" b="b"/>
            <a:pathLst>
              <a:path w="2395220" h="0">
                <a:moveTo>
                  <a:pt x="0" y="0"/>
                </a:moveTo>
                <a:lnTo>
                  <a:pt x="239490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6326504" y="4050029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6326504" y="4051934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6325869" y="4053840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6327774" y="4027804"/>
            <a:ext cx="2393315" cy="13970"/>
          </a:xfrm>
          <a:custGeom>
            <a:avLst/>
            <a:gdLst/>
            <a:ahLst/>
            <a:cxnLst/>
            <a:rect l="l" t="t" r="r" b="b"/>
            <a:pathLst>
              <a:path w="2393315" h="13970">
                <a:moveTo>
                  <a:pt x="0" y="13970"/>
                </a:moveTo>
                <a:lnTo>
                  <a:pt x="2393314" y="13970"/>
                </a:lnTo>
                <a:lnTo>
                  <a:pt x="23933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6331267" y="4014470"/>
            <a:ext cx="2386330" cy="13335"/>
          </a:xfrm>
          <a:custGeom>
            <a:avLst/>
            <a:gdLst/>
            <a:ahLst/>
            <a:cxnLst/>
            <a:rect l="l" t="t" r="r" b="b"/>
            <a:pathLst>
              <a:path w="2386329" h="13335">
                <a:moveTo>
                  <a:pt x="0" y="13335"/>
                </a:moveTo>
                <a:lnTo>
                  <a:pt x="2386224" y="13335"/>
                </a:lnTo>
                <a:lnTo>
                  <a:pt x="2386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6335712" y="4001135"/>
            <a:ext cx="2377440" cy="13335"/>
          </a:xfrm>
          <a:custGeom>
            <a:avLst/>
            <a:gdLst/>
            <a:ahLst/>
            <a:cxnLst/>
            <a:rect l="l" t="t" r="r" b="b"/>
            <a:pathLst>
              <a:path w="2377440" h="13335">
                <a:moveTo>
                  <a:pt x="0" y="13335"/>
                </a:moveTo>
                <a:lnTo>
                  <a:pt x="2377281" y="13335"/>
                </a:lnTo>
                <a:lnTo>
                  <a:pt x="237728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6341956" y="3987800"/>
            <a:ext cx="2365375" cy="13335"/>
          </a:xfrm>
          <a:custGeom>
            <a:avLst/>
            <a:gdLst/>
            <a:ahLst/>
            <a:cxnLst/>
            <a:rect l="l" t="t" r="r" b="b"/>
            <a:pathLst>
              <a:path w="2365375" h="13335">
                <a:moveTo>
                  <a:pt x="0" y="13335"/>
                </a:moveTo>
                <a:lnTo>
                  <a:pt x="2365163" y="13335"/>
                </a:lnTo>
                <a:lnTo>
                  <a:pt x="236516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6350846" y="3973829"/>
            <a:ext cx="2347595" cy="13970"/>
          </a:xfrm>
          <a:custGeom>
            <a:avLst/>
            <a:gdLst/>
            <a:ahLst/>
            <a:cxnLst/>
            <a:rect l="l" t="t" r="r" b="b"/>
            <a:pathLst>
              <a:path w="2347595" h="13970">
                <a:moveTo>
                  <a:pt x="0" y="13970"/>
                </a:moveTo>
                <a:lnTo>
                  <a:pt x="2347041" y="13970"/>
                </a:lnTo>
                <a:lnTo>
                  <a:pt x="234704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6362064" y="3967162"/>
            <a:ext cx="2324100" cy="0"/>
          </a:xfrm>
          <a:custGeom>
            <a:avLst/>
            <a:gdLst/>
            <a:ahLst/>
            <a:cxnLst/>
            <a:rect l="l" t="t" r="r" b="b"/>
            <a:pathLst>
              <a:path w="2324100" h="0">
                <a:moveTo>
                  <a:pt x="0" y="0"/>
                </a:moveTo>
                <a:lnTo>
                  <a:pt x="232378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6377304" y="3953827"/>
            <a:ext cx="2293620" cy="0"/>
          </a:xfrm>
          <a:custGeom>
            <a:avLst/>
            <a:gdLst/>
            <a:ahLst/>
            <a:cxnLst/>
            <a:rect l="l" t="t" r="r" b="b"/>
            <a:pathLst>
              <a:path w="2293620" h="0">
                <a:moveTo>
                  <a:pt x="0" y="0"/>
                </a:moveTo>
                <a:lnTo>
                  <a:pt x="229362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6399846" y="3940492"/>
            <a:ext cx="2250440" cy="0"/>
          </a:xfrm>
          <a:custGeom>
            <a:avLst/>
            <a:gdLst/>
            <a:ahLst/>
            <a:cxnLst/>
            <a:rect l="l" t="t" r="r" b="b"/>
            <a:pathLst>
              <a:path w="2250440" h="0">
                <a:moveTo>
                  <a:pt x="0" y="0"/>
                </a:moveTo>
                <a:lnTo>
                  <a:pt x="225044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 txBox="1"/>
          <p:nvPr/>
        </p:nvSpPr>
        <p:spPr>
          <a:xfrm>
            <a:off x="6595109" y="4071620"/>
            <a:ext cx="185801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把</a:t>
            </a:r>
            <a:r>
              <a:rPr dirty="0" sz="1600" spc="-484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r>
              <a:rPr dirty="0" sz="1600">
                <a:latin typeface="宋体"/>
                <a:cs typeface="宋体"/>
              </a:rPr>
              <a:t>设</a:t>
            </a:r>
            <a:r>
              <a:rPr dirty="0" sz="1600">
                <a:latin typeface="MS Gothic"/>
                <a:cs typeface="MS Gothic"/>
              </a:rPr>
              <a:t>置</a:t>
            </a:r>
            <a:r>
              <a:rPr dirty="0" sz="1600">
                <a:latin typeface="宋体"/>
                <a:cs typeface="宋体"/>
              </a:rPr>
              <a:t>为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6877684" y="4318634"/>
            <a:ext cx="129349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Session</a:t>
            </a:r>
            <a:r>
              <a:rPr dirty="0" sz="1600" spc="-100">
                <a:latin typeface="Calibri"/>
                <a:cs typeface="Calibri"/>
              </a:rPr>
              <a:t> </a:t>
            </a:r>
            <a:r>
              <a:rPr dirty="0" sz="1600">
                <a:latin typeface="MS Gothic"/>
                <a:cs typeface="MS Gothic"/>
              </a:rPr>
              <a:t>的属性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2195830" y="2644139"/>
            <a:ext cx="1008380" cy="0"/>
          </a:xfrm>
          <a:custGeom>
            <a:avLst/>
            <a:gdLst/>
            <a:ahLst/>
            <a:cxnLst/>
            <a:rect l="l" t="t" r="r" b="b"/>
            <a:pathLst>
              <a:path w="1008380" h="0">
                <a:moveTo>
                  <a:pt x="0" y="0"/>
                </a:moveTo>
                <a:lnTo>
                  <a:pt x="100838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118485" y="258698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580379" y="2644139"/>
            <a:ext cx="935990" cy="0"/>
          </a:xfrm>
          <a:custGeom>
            <a:avLst/>
            <a:gdLst/>
            <a:ahLst/>
            <a:cxnLst/>
            <a:rect l="l" t="t" r="r" b="b"/>
            <a:pathLst>
              <a:path w="935990" h="0">
                <a:moveTo>
                  <a:pt x="0" y="0"/>
                </a:moveTo>
                <a:lnTo>
                  <a:pt x="9359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6430645" y="258698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7524115" y="3040380"/>
            <a:ext cx="0" cy="892810"/>
          </a:xfrm>
          <a:custGeom>
            <a:avLst/>
            <a:gdLst/>
            <a:ahLst/>
            <a:cxnLst/>
            <a:rect l="l" t="t" r="r" b="b"/>
            <a:pathLst>
              <a:path w="0" h="892810">
                <a:moveTo>
                  <a:pt x="0" y="0"/>
                </a:moveTo>
                <a:lnTo>
                  <a:pt x="0" y="89281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7466965" y="38474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575367" y="4720272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 h="0">
                <a:moveTo>
                  <a:pt x="0" y="0"/>
                </a:moveTo>
                <a:lnTo>
                  <a:pt x="16332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3555047" y="4710429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3538854" y="4699952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2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3528377" y="4689157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3518925" y="4678362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 h="0">
                <a:moveTo>
                  <a:pt x="0" y="0"/>
                </a:moveTo>
                <a:lnTo>
                  <a:pt x="17461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3511891" y="4667885"/>
            <a:ext cx="1760220" cy="0"/>
          </a:xfrm>
          <a:custGeom>
            <a:avLst/>
            <a:gdLst/>
            <a:ahLst/>
            <a:cxnLst/>
            <a:rect l="l" t="t" r="r" b="b"/>
            <a:pathLst>
              <a:path w="1760220" h="0">
                <a:moveTo>
                  <a:pt x="0" y="0"/>
                </a:moveTo>
                <a:lnTo>
                  <a:pt x="17601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3505200" y="4657090"/>
            <a:ext cx="1773555" cy="0"/>
          </a:xfrm>
          <a:custGeom>
            <a:avLst/>
            <a:gdLst/>
            <a:ahLst/>
            <a:cxnLst/>
            <a:rect l="l" t="t" r="r" b="b"/>
            <a:pathLst>
              <a:path w="1773554" h="0">
                <a:moveTo>
                  <a:pt x="0" y="0"/>
                </a:moveTo>
                <a:lnTo>
                  <a:pt x="17735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3500754" y="4646295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3497579" y="4635500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 h="0">
                <a:moveTo>
                  <a:pt x="0" y="0"/>
                </a:moveTo>
                <a:lnTo>
                  <a:pt x="17887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3494722" y="4624704"/>
            <a:ext cx="1794510" cy="0"/>
          </a:xfrm>
          <a:custGeom>
            <a:avLst/>
            <a:gdLst/>
            <a:ahLst/>
            <a:cxnLst/>
            <a:rect l="l" t="t" r="r" b="b"/>
            <a:pathLst>
              <a:path w="1794510" h="0">
                <a:moveTo>
                  <a:pt x="0" y="0"/>
                </a:moveTo>
                <a:lnTo>
                  <a:pt x="17945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3493293" y="4610100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36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3493769" y="461264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3493769" y="4614545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3494404" y="4616450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51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3494563" y="4618990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48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3492499" y="460184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3492499" y="4605654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3493134" y="460755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3491865" y="459105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76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3492499" y="459676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3491865" y="458216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3491865" y="457168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3491865" y="456088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3491865" y="455041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3491865" y="453961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3491865" y="45288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3491865" y="451834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3491865" y="450754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3491865" y="449675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3491865" y="448627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3491865" y="4475479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3491865" y="446468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3491865" y="4448175"/>
            <a:ext cx="1800225" cy="11430"/>
          </a:xfrm>
          <a:custGeom>
            <a:avLst/>
            <a:gdLst/>
            <a:ahLst/>
            <a:cxnLst/>
            <a:rect l="l" t="t" r="r" b="b"/>
            <a:pathLst>
              <a:path w="1800225" h="11429">
                <a:moveTo>
                  <a:pt x="0" y="11430"/>
                </a:moveTo>
                <a:lnTo>
                  <a:pt x="1800224" y="11430"/>
                </a:lnTo>
                <a:lnTo>
                  <a:pt x="18002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3491865" y="443484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3491865" y="442150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3491865" y="440817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3491865" y="439420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3491865" y="438086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3491865" y="436752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3491865" y="43541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3491865" y="434022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3491865" y="432689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3491865" y="431292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3491865" y="42995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3491865" y="428561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3491865" y="427227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3491865" y="425894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3491865" y="424561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3491865" y="423164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3491865" y="421830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3491865" y="420497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3491865" y="4190365"/>
            <a:ext cx="1800225" cy="14604"/>
          </a:xfrm>
          <a:custGeom>
            <a:avLst/>
            <a:gdLst/>
            <a:ahLst/>
            <a:cxnLst/>
            <a:rect l="l" t="t" r="r" b="b"/>
            <a:pathLst>
              <a:path w="1800225" h="14604">
                <a:moveTo>
                  <a:pt x="0" y="14605"/>
                </a:moveTo>
                <a:lnTo>
                  <a:pt x="1800224" y="14605"/>
                </a:lnTo>
                <a:lnTo>
                  <a:pt x="18002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3491865" y="417702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3491865" y="41636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3491865" y="415036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3491865" y="413639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3491865" y="412305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3491865" y="410972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3491865" y="40963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3491865" y="40830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3491865" y="4069079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3492499" y="405892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3492499" y="406336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3491865" y="406654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3494087" y="4043045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79" h="0">
                <a:moveTo>
                  <a:pt x="0" y="0"/>
                </a:moveTo>
                <a:lnTo>
                  <a:pt x="179546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3493769" y="404495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3493611" y="4047490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673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3493134" y="405002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3493134" y="4051934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3492499" y="405384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3494404" y="4027804"/>
            <a:ext cx="1795145" cy="13970"/>
          </a:xfrm>
          <a:custGeom>
            <a:avLst/>
            <a:gdLst/>
            <a:ahLst/>
            <a:cxnLst/>
            <a:rect l="l" t="t" r="r" b="b"/>
            <a:pathLst>
              <a:path w="1795145" h="13970">
                <a:moveTo>
                  <a:pt x="0" y="13970"/>
                </a:moveTo>
                <a:lnTo>
                  <a:pt x="1795144" y="13970"/>
                </a:lnTo>
                <a:lnTo>
                  <a:pt x="17951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3497897" y="4014470"/>
            <a:ext cx="1788160" cy="13335"/>
          </a:xfrm>
          <a:custGeom>
            <a:avLst/>
            <a:gdLst/>
            <a:ahLst/>
            <a:cxnLst/>
            <a:rect l="l" t="t" r="r" b="b"/>
            <a:pathLst>
              <a:path w="1788160" h="13335">
                <a:moveTo>
                  <a:pt x="0" y="13335"/>
                </a:moveTo>
                <a:lnTo>
                  <a:pt x="1788054" y="13335"/>
                </a:lnTo>
                <a:lnTo>
                  <a:pt x="17880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3502342" y="4001135"/>
            <a:ext cx="1779270" cy="13335"/>
          </a:xfrm>
          <a:custGeom>
            <a:avLst/>
            <a:gdLst/>
            <a:ahLst/>
            <a:cxnLst/>
            <a:rect l="l" t="t" r="r" b="b"/>
            <a:pathLst>
              <a:path w="1779270" h="13335">
                <a:moveTo>
                  <a:pt x="0" y="13335"/>
                </a:moveTo>
                <a:lnTo>
                  <a:pt x="1779111" y="13335"/>
                </a:lnTo>
                <a:lnTo>
                  <a:pt x="17791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3508586" y="3987800"/>
            <a:ext cx="1767205" cy="13335"/>
          </a:xfrm>
          <a:custGeom>
            <a:avLst/>
            <a:gdLst/>
            <a:ahLst/>
            <a:cxnLst/>
            <a:rect l="l" t="t" r="r" b="b"/>
            <a:pathLst>
              <a:path w="1767204" h="13335">
                <a:moveTo>
                  <a:pt x="0" y="13335"/>
                </a:moveTo>
                <a:lnTo>
                  <a:pt x="1766993" y="13335"/>
                </a:lnTo>
                <a:lnTo>
                  <a:pt x="17669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3517476" y="3973829"/>
            <a:ext cx="1749425" cy="13970"/>
          </a:xfrm>
          <a:custGeom>
            <a:avLst/>
            <a:gdLst/>
            <a:ahLst/>
            <a:cxnLst/>
            <a:rect l="l" t="t" r="r" b="b"/>
            <a:pathLst>
              <a:path w="1749425" h="13970">
                <a:moveTo>
                  <a:pt x="0" y="13970"/>
                </a:moveTo>
                <a:lnTo>
                  <a:pt x="1748871" y="13970"/>
                </a:lnTo>
                <a:lnTo>
                  <a:pt x="17488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3528694" y="3967162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6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3543934" y="3953827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 h="0">
                <a:moveTo>
                  <a:pt x="0" y="0"/>
                </a:moveTo>
                <a:lnTo>
                  <a:pt x="169545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3566476" y="3940492"/>
            <a:ext cx="1652270" cy="0"/>
          </a:xfrm>
          <a:custGeom>
            <a:avLst/>
            <a:gdLst/>
            <a:ahLst/>
            <a:cxnLst/>
            <a:rect l="l" t="t" r="r" b="b"/>
            <a:pathLst>
              <a:path w="1652270" h="0">
                <a:moveTo>
                  <a:pt x="0" y="0"/>
                </a:moveTo>
                <a:lnTo>
                  <a:pt x="165227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 txBox="1"/>
          <p:nvPr/>
        </p:nvSpPr>
        <p:spPr>
          <a:xfrm>
            <a:off x="3620770" y="4071620"/>
            <a:ext cx="154241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从</a:t>
            </a:r>
            <a:r>
              <a:rPr dirty="0" sz="1600" spc="-490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Session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MS Gothic"/>
                <a:cs typeface="MS Gothic"/>
              </a:rPr>
              <a:t>中</a:t>
            </a: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3891915" y="4318634"/>
            <a:ext cx="9994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10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15" name="object 415"/>
          <p:cNvSpPr/>
          <p:nvPr/>
        </p:nvSpPr>
        <p:spPr>
          <a:xfrm>
            <a:off x="5291454" y="4328795"/>
            <a:ext cx="1033144" cy="0"/>
          </a:xfrm>
          <a:custGeom>
            <a:avLst/>
            <a:gdLst/>
            <a:ahLst/>
            <a:cxnLst/>
            <a:rect l="l" t="t" r="r" b="b"/>
            <a:pathLst>
              <a:path w="1033145" h="0">
                <a:moveTo>
                  <a:pt x="103314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91454" y="4271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3431222" y="6304597"/>
            <a:ext cx="1921510" cy="0"/>
          </a:xfrm>
          <a:custGeom>
            <a:avLst/>
            <a:gdLst/>
            <a:ahLst/>
            <a:cxnLst/>
            <a:rect l="l" t="t" r="r" b="b"/>
            <a:pathLst>
              <a:path w="1921510" h="0">
                <a:moveTo>
                  <a:pt x="0" y="0"/>
                </a:moveTo>
                <a:lnTo>
                  <a:pt x="1921508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3410902" y="6294754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 h="0">
                <a:moveTo>
                  <a:pt x="0" y="0"/>
                </a:moveTo>
                <a:lnTo>
                  <a:pt x="1962148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3394710" y="6284277"/>
            <a:ext cx="1994535" cy="0"/>
          </a:xfrm>
          <a:custGeom>
            <a:avLst/>
            <a:gdLst/>
            <a:ahLst/>
            <a:cxnLst/>
            <a:rect l="l" t="t" r="r" b="b"/>
            <a:pathLst>
              <a:path w="1994535" h="0">
                <a:moveTo>
                  <a:pt x="0" y="0"/>
                </a:moveTo>
                <a:lnTo>
                  <a:pt x="1994533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3384232" y="6273482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89" h="0">
                <a:moveTo>
                  <a:pt x="0" y="0"/>
                </a:moveTo>
                <a:lnTo>
                  <a:pt x="2015488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3374780" y="6262687"/>
            <a:ext cx="2034539" cy="0"/>
          </a:xfrm>
          <a:custGeom>
            <a:avLst/>
            <a:gdLst/>
            <a:ahLst/>
            <a:cxnLst/>
            <a:rect l="l" t="t" r="r" b="b"/>
            <a:pathLst>
              <a:path w="2034539" h="0">
                <a:moveTo>
                  <a:pt x="0" y="0"/>
                </a:moveTo>
                <a:lnTo>
                  <a:pt x="2034392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3367746" y="6252210"/>
            <a:ext cx="2048510" cy="0"/>
          </a:xfrm>
          <a:custGeom>
            <a:avLst/>
            <a:gdLst/>
            <a:ahLst/>
            <a:cxnLst/>
            <a:rect l="l" t="t" r="r" b="b"/>
            <a:pathLst>
              <a:path w="2048510" h="0">
                <a:moveTo>
                  <a:pt x="0" y="0"/>
                </a:moveTo>
                <a:lnTo>
                  <a:pt x="204846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3361054" y="6241415"/>
            <a:ext cx="2061845" cy="0"/>
          </a:xfrm>
          <a:custGeom>
            <a:avLst/>
            <a:gdLst/>
            <a:ahLst/>
            <a:cxnLst/>
            <a:rect l="l" t="t" r="r" b="b"/>
            <a:pathLst>
              <a:path w="2061845" h="0">
                <a:moveTo>
                  <a:pt x="0" y="0"/>
                </a:moveTo>
                <a:lnTo>
                  <a:pt x="206184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3356610" y="6230620"/>
            <a:ext cx="2070735" cy="0"/>
          </a:xfrm>
          <a:custGeom>
            <a:avLst/>
            <a:gdLst/>
            <a:ahLst/>
            <a:cxnLst/>
            <a:rect l="l" t="t" r="r" b="b"/>
            <a:pathLst>
              <a:path w="2070735" h="0">
                <a:moveTo>
                  <a:pt x="0" y="0"/>
                </a:moveTo>
                <a:lnTo>
                  <a:pt x="207073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3353434" y="6219825"/>
            <a:ext cx="2077085" cy="0"/>
          </a:xfrm>
          <a:custGeom>
            <a:avLst/>
            <a:gdLst/>
            <a:ahLst/>
            <a:cxnLst/>
            <a:rect l="l" t="t" r="r" b="b"/>
            <a:pathLst>
              <a:path w="2077085" h="0">
                <a:moveTo>
                  <a:pt x="0" y="0"/>
                </a:moveTo>
                <a:lnTo>
                  <a:pt x="207708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3350577" y="6209029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 h="0">
                <a:moveTo>
                  <a:pt x="0" y="0"/>
                </a:moveTo>
                <a:lnTo>
                  <a:pt x="208279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3349307" y="6195059"/>
            <a:ext cx="2085339" cy="0"/>
          </a:xfrm>
          <a:custGeom>
            <a:avLst/>
            <a:gdLst/>
            <a:ahLst/>
            <a:cxnLst/>
            <a:rect l="l" t="t" r="r" b="b"/>
            <a:pathLst>
              <a:path w="2085339" h="0">
                <a:moveTo>
                  <a:pt x="0" y="0"/>
                </a:moveTo>
                <a:lnTo>
                  <a:pt x="20853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3349624" y="6197600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70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3349942" y="6199504"/>
            <a:ext cx="2084070" cy="0"/>
          </a:xfrm>
          <a:custGeom>
            <a:avLst/>
            <a:gdLst/>
            <a:ahLst/>
            <a:cxnLst/>
            <a:rect l="l" t="t" r="r" b="b"/>
            <a:pathLst>
              <a:path w="2084070" h="0">
                <a:moveTo>
                  <a:pt x="0" y="0"/>
                </a:moveTo>
                <a:lnTo>
                  <a:pt x="208406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3350259" y="6201409"/>
            <a:ext cx="2083435" cy="0"/>
          </a:xfrm>
          <a:custGeom>
            <a:avLst/>
            <a:gdLst/>
            <a:ahLst/>
            <a:cxnLst/>
            <a:rect l="l" t="t" r="r" b="b"/>
            <a:pathLst>
              <a:path w="2083435" h="0">
                <a:moveTo>
                  <a:pt x="0" y="0"/>
                </a:moveTo>
                <a:lnTo>
                  <a:pt x="20834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3350418" y="6203315"/>
            <a:ext cx="2083435" cy="0"/>
          </a:xfrm>
          <a:custGeom>
            <a:avLst/>
            <a:gdLst/>
            <a:ahLst/>
            <a:cxnLst/>
            <a:rect l="l" t="t" r="r" b="b"/>
            <a:pathLst>
              <a:path w="2083435" h="0">
                <a:moveTo>
                  <a:pt x="0" y="0"/>
                </a:moveTo>
                <a:lnTo>
                  <a:pt x="208311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3348354" y="618617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3348672" y="6190615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10" h="0">
                <a:moveTo>
                  <a:pt x="0" y="0"/>
                </a:moveTo>
                <a:lnTo>
                  <a:pt x="208660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3348989" y="6192520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 h="0">
                <a:moveTo>
                  <a:pt x="0" y="0"/>
                </a:moveTo>
                <a:lnTo>
                  <a:pt x="208597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3347720" y="617537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3348037" y="6179184"/>
            <a:ext cx="2087880" cy="0"/>
          </a:xfrm>
          <a:custGeom>
            <a:avLst/>
            <a:gdLst/>
            <a:ahLst/>
            <a:cxnLst/>
            <a:rect l="l" t="t" r="r" b="b"/>
            <a:pathLst>
              <a:path w="2087879" h="0">
                <a:moveTo>
                  <a:pt x="0" y="0"/>
                </a:moveTo>
                <a:lnTo>
                  <a:pt x="20878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3348354" y="618109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3347720" y="616648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3347720" y="615600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3347720" y="6145212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3347720" y="613473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3347720" y="612394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3347720" y="611314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3347720" y="610266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3347720" y="6091872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3347720" y="608107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3347720" y="607060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3347720" y="6059804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3347720" y="604901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3347720" y="6032500"/>
            <a:ext cx="2088514" cy="11430"/>
          </a:xfrm>
          <a:custGeom>
            <a:avLst/>
            <a:gdLst/>
            <a:ahLst/>
            <a:cxnLst/>
            <a:rect l="l" t="t" r="r" b="b"/>
            <a:pathLst>
              <a:path w="2088514" h="11429">
                <a:moveTo>
                  <a:pt x="0" y="11430"/>
                </a:moveTo>
                <a:lnTo>
                  <a:pt x="2088514" y="11430"/>
                </a:lnTo>
                <a:lnTo>
                  <a:pt x="20885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3347720" y="601916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3347720" y="600582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3347720" y="599249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3347720" y="597852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3347720" y="596519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3347720" y="595185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3347720" y="593852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3347720" y="5924550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3347720" y="591121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3347720" y="589724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3347720" y="588391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3347720" y="5869940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3347720" y="585660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3347720" y="584327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3347720" y="582993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3347720" y="581596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3347720" y="580262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3347720" y="578929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347720" y="5774690"/>
            <a:ext cx="2088514" cy="14604"/>
          </a:xfrm>
          <a:custGeom>
            <a:avLst/>
            <a:gdLst/>
            <a:ahLst/>
            <a:cxnLst/>
            <a:rect l="l" t="t" r="r" b="b"/>
            <a:pathLst>
              <a:path w="2088514" h="14604">
                <a:moveTo>
                  <a:pt x="0" y="14605"/>
                </a:moveTo>
                <a:lnTo>
                  <a:pt x="2088514" y="14605"/>
                </a:lnTo>
                <a:lnTo>
                  <a:pt x="20885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3347720" y="576135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3347720" y="574802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347720" y="573468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347720" y="572071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347720" y="570737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3347720" y="569404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3347720" y="568071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3347720" y="566737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3347720" y="5653404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3348354" y="5643879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3348037" y="5648325"/>
            <a:ext cx="2087880" cy="0"/>
          </a:xfrm>
          <a:custGeom>
            <a:avLst/>
            <a:gdLst/>
            <a:ahLst/>
            <a:cxnLst/>
            <a:rect l="l" t="t" r="r" b="b"/>
            <a:pathLst>
              <a:path w="2087879" h="0">
                <a:moveTo>
                  <a:pt x="0" y="0"/>
                </a:moveTo>
                <a:lnTo>
                  <a:pt x="2087880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3347720" y="565150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3350100" y="5626734"/>
            <a:ext cx="2084070" cy="0"/>
          </a:xfrm>
          <a:custGeom>
            <a:avLst/>
            <a:gdLst/>
            <a:ahLst/>
            <a:cxnLst/>
            <a:rect l="l" t="t" r="r" b="b"/>
            <a:pathLst>
              <a:path w="2084070" h="0">
                <a:moveTo>
                  <a:pt x="0" y="0"/>
                </a:moveTo>
                <a:lnTo>
                  <a:pt x="208359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3349783" y="5628004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22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3349624" y="5629909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7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3349307" y="5632450"/>
            <a:ext cx="2085339" cy="0"/>
          </a:xfrm>
          <a:custGeom>
            <a:avLst/>
            <a:gdLst/>
            <a:ahLst/>
            <a:cxnLst/>
            <a:rect l="l" t="t" r="r" b="b"/>
            <a:pathLst>
              <a:path w="2085339" h="0">
                <a:moveTo>
                  <a:pt x="0" y="0"/>
                </a:moveTo>
                <a:lnTo>
                  <a:pt x="208533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3348989" y="5634990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 h="0">
                <a:moveTo>
                  <a:pt x="0" y="0"/>
                </a:moveTo>
                <a:lnTo>
                  <a:pt x="208597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3348672" y="5636895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10" h="0">
                <a:moveTo>
                  <a:pt x="0" y="0"/>
                </a:moveTo>
                <a:lnTo>
                  <a:pt x="208661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3348354" y="563880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3350259" y="5612129"/>
            <a:ext cx="2083435" cy="13970"/>
          </a:xfrm>
          <a:custGeom>
            <a:avLst/>
            <a:gdLst/>
            <a:ahLst/>
            <a:cxnLst/>
            <a:rect l="l" t="t" r="r" b="b"/>
            <a:pathLst>
              <a:path w="2083435" h="13970">
                <a:moveTo>
                  <a:pt x="0" y="13970"/>
                </a:moveTo>
                <a:lnTo>
                  <a:pt x="2083434" y="13970"/>
                </a:lnTo>
                <a:lnTo>
                  <a:pt x="208343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3353752" y="5598795"/>
            <a:ext cx="2076450" cy="13335"/>
          </a:xfrm>
          <a:custGeom>
            <a:avLst/>
            <a:gdLst/>
            <a:ahLst/>
            <a:cxnLst/>
            <a:rect l="l" t="t" r="r" b="b"/>
            <a:pathLst>
              <a:path w="2076450" h="13335">
                <a:moveTo>
                  <a:pt x="0" y="13335"/>
                </a:moveTo>
                <a:lnTo>
                  <a:pt x="2076344" y="13335"/>
                </a:lnTo>
                <a:lnTo>
                  <a:pt x="207634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3358196" y="5585460"/>
            <a:ext cx="2067560" cy="13335"/>
          </a:xfrm>
          <a:custGeom>
            <a:avLst/>
            <a:gdLst/>
            <a:ahLst/>
            <a:cxnLst/>
            <a:rect l="l" t="t" r="r" b="b"/>
            <a:pathLst>
              <a:path w="2067560" h="13335">
                <a:moveTo>
                  <a:pt x="0" y="13335"/>
                </a:moveTo>
                <a:lnTo>
                  <a:pt x="2067401" y="13335"/>
                </a:lnTo>
                <a:lnTo>
                  <a:pt x="206740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3364441" y="5572125"/>
            <a:ext cx="2055495" cy="13335"/>
          </a:xfrm>
          <a:custGeom>
            <a:avLst/>
            <a:gdLst/>
            <a:ahLst/>
            <a:cxnLst/>
            <a:rect l="l" t="t" r="r" b="b"/>
            <a:pathLst>
              <a:path w="2055495" h="13335">
                <a:moveTo>
                  <a:pt x="0" y="13335"/>
                </a:moveTo>
                <a:lnTo>
                  <a:pt x="2055283" y="13335"/>
                </a:lnTo>
                <a:lnTo>
                  <a:pt x="205528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3373331" y="5558154"/>
            <a:ext cx="2037714" cy="13970"/>
          </a:xfrm>
          <a:custGeom>
            <a:avLst/>
            <a:gdLst/>
            <a:ahLst/>
            <a:cxnLst/>
            <a:rect l="l" t="t" r="r" b="b"/>
            <a:pathLst>
              <a:path w="2037714" h="13970">
                <a:moveTo>
                  <a:pt x="0" y="13970"/>
                </a:moveTo>
                <a:lnTo>
                  <a:pt x="2037161" y="13970"/>
                </a:lnTo>
                <a:lnTo>
                  <a:pt x="203716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3384549" y="5551487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390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3399789" y="5538152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 h="0">
                <a:moveTo>
                  <a:pt x="0" y="0"/>
                </a:moveTo>
                <a:lnTo>
                  <a:pt x="198374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3422331" y="5524817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60" h="0">
                <a:moveTo>
                  <a:pt x="0" y="0"/>
                </a:moveTo>
                <a:lnTo>
                  <a:pt x="194056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392295" y="4725035"/>
            <a:ext cx="0" cy="791845"/>
          </a:xfrm>
          <a:custGeom>
            <a:avLst/>
            <a:gdLst/>
            <a:ahLst/>
            <a:cxnLst/>
            <a:rect l="l" t="t" r="r" b="b"/>
            <a:pathLst>
              <a:path w="0" h="791845">
                <a:moveTo>
                  <a:pt x="0" y="0"/>
                </a:moveTo>
                <a:lnTo>
                  <a:pt x="0" y="79184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335145" y="5431154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69875" y="2074545"/>
            <a:ext cx="8399780" cy="1224280"/>
          </a:xfrm>
          <a:custGeom>
            <a:avLst/>
            <a:gdLst/>
            <a:ahLst/>
            <a:cxnLst/>
            <a:rect l="l" t="t" r="r" b="b"/>
            <a:pathLst>
              <a:path w="8399780" h="1224279">
                <a:moveTo>
                  <a:pt x="0" y="0"/>
                </a:moveTo>
                <a:lnTo>
                  <a:pt x="8399780" y="0"/>
                </a:lnTo>
                <a:lnTo>
                  <a:pt x="839978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325437" y="3673475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 h="0">
                <a:moveTo>
                  <a:pt x="0" y="0"/>
                </a:moveTo>
                <a:lnTo>
                  <a:pt x="25425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327660" y="3674745"/>
            <a:ext cx="2538095" cy="0"/>
          </a:xfrm>
          <a:custGeom>
            <a:avLst/>
            <a:gdLst/>
            <a:ahLst/>
            <a:cxnLst/>
            <a:rect l="l" t="t" r="r" b="b"/>
            <a:pathLst>
              <a:path w="2538095" h="0">
                <a:moveTo>
                  <a:pt x="0" y="0"/>
                </a:moveTo>
                <a:lnTo>
                  <a:pt x="25380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330834" y="3676014"/>
            <a:ext cx="2531745" cy="0"/>
          </a:xfrm>
          <a:custGeom>
            <a:avLst/>
            <a:gdLst/>
            <a:ahLst/>
            <a:cxnLst/>
            <a:rect l="l" t="t" r="r" b="b"/>
            <a:pathLst>
              <a:path w="2531745" h="0">
                <a:moveTo>
                  <a:pt x="0" y="0"/>
                </a:moveTo>
                <a:lnTo>
                  <a:pt x="253174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335279" y="3677284"/>
            <a:ext cx="2522855" cy="0"/>
          </a:xfrm>
          <a:custGeom>
            <a:avLst/>
            <a:gdLst/>
            <a:ahLst/>
            <a:cxnLst/>
            <a:rect l="l" t="t" r="r" b="b"/>
            <a:pathLst>
              <a:path w="2522855" h="0">
                <a:moveTo>
                  <a:pt x="0" y="0"/>
                </a:moveTo>
                <a:lnTo>
                  <a:pt x="252285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340994" y="3678554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4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348614" y="3679825"/>
            <a:ext cx="2496185" cy="0"/>
          </a:xfrm>
          <a:custGeom>
            <a:avLst/>
            <a:gdLst/>
            <a:ahLst/>
            <a:cxnLst/>
            <a:rect l="l" t="t" r="r" b="b"/>
            <a:pathLst>
              <a:path w="2496185" h="0">
                <a:moveTo>
                  <a:pt x="0" y="0"/>
                </a:moveTo>
                <a:lnTo>
                  <a:pt x="24961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306070" y="366744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95910" y="3657917"/>
            <a:ext cx="2601595" cy="0"/>
          </a:xfrm>
          <a:custGeom>
            <a:avLst/>
            <a:gdLst/>
            <a:ahLst/>
            <a:cxnLst/>
            <a:rect l="l" t="t" r="r" b="b"/>
            <a:pathLst>
              <a:path w="2601595" h="0">
                <a:moveTo>
                  <a:pt x="0" y="0"/>
                </a:moveTo>
                <a:lnTo>
                  <a:pt x="260159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7020" y="3648392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 h="0">
                <a:moveTo>
                  <a:pt x="0" y="0"/>
                </a:moveTo>
                <a:lnTo>
                  <a:pt x="261937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0987" y="3638867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 h="0">
                <a:moveTo>
                  <a:pt x="0" y="0"/>
                </a:moveTo>
                <a:lnTo>
                  <a:pt x="263143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76860" y="3629342"/>
            <a:ext cx="2639695" cy="0"/>
          </a:xfrm>
          <a:custGeom>
            <a:avLst/>
            <a:gdLst/>
            <a:ahLst/>
            <a:cxnLst/>
            <a:rect l="l" t="t" r="r" b="b"/>
            <a:pathLst>
              <a:path w="2639695" h="0">
                <a:moveTo>
                  <a:pt x="0" y="0"/>
                </a:moveTo>
                <a:lnTo>
                  <a:pt x="263969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73685" y="3620135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71462" y="360616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71779" y="360743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72097" y="360870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72414" y="360997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72732" y="3611879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73049" y="361378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73367" y="3615054"/>
            <a:ext cx="2646680" cy="0"/>
          </a:xfrm>
          <a:custGeom>
            <a:avLst/>
            <a:gdLst/>
            <a:ahLst/>
            <a:cxnLst/>
            <a:rect l="l" t="t" r="r" b="b"/>
            <a:pathLst>
              <a:path w="2646680" h="0">
                <a:moveTo>
                  <a:pt x="0" y="0"/>
                </a:moveTo>
                <a:lnTo>
                  <a:pt x="26466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70509" y="359854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70827" y="3601084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71144" y="360362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69875" y="358902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70192" y="359219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30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70509" y="359473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69875" y="358203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69875" y="357282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69875" y="356330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69875" y="355377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69875" y="354425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69875" y="353472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269875" y="352520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269875" y="351567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69875" y="350647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69875" y="349694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269875" y="347980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269875" y="346710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69875" y="345503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69875" y="344233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69875" y="342900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269875" y="341693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69875" y="340423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69875" y="339217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69875" y="33794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269875" y="33667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69875" y="33540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69875" y="33413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69875" y="33293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69875" y="331597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269875" y="33039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269875" y="32912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269875" y="327914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269875" y="32664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69875" y="32537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69875" y="3241039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70509" y="322897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70192" y="323024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30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69875" y="323596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71144" y="3218179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70827" y="32207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70509" y="322516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74002" y="3204845"/>
            <a:ext cx="2645410" cy="0"/>
          </a:xfrm>
          <a:custGeom>
            <a:avLst/>
            <a:gdLst/>
            <a:ahLst/>
            <a:cxnLst/>
            <a:rect l="l" t="t" r="r" b="b"/>
            <a:pathLst>
              <a:path w="2645410" h="0">
                <a:moveTo>
                  <a:pt x="0" y="0"/>
                </a:moveTo>
                <a:lnTo>
                  <a:pt x="26452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73526" y="320611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73208" y="3207385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683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73049" y="32086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72732" y="3209925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72414" y="321119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72097" y="321246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06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71779" y="321373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69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71779" y="32150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71462" y="321627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74637" y="3190875"/>
            <a:ext cx="2644775" cy="12700"/>
          </a:xfrm>
          <a:custGeom>
            <a:avLst/>
            <a:gdLst/>
            <a:ahLst/>
            <a:cxnLst/>
            <a:rect l="l" t="t" r="r" b="b"/>
            <a:pathLst>
              <a:path w="2644775" h="12700">
                <a:moveTo>
                  <a:pt x="0" y="12700"/>
                </a:moveTo>
                <a:lnTo>
                  <a:pt x="2644457" y="12700"/>
                </a:lnTo>
                <a:lnTo>
                  <a:pt x="264445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79717" y="3178175"/>
            <a:ext cx="2633980" cy="12700"/>
          </a:xfrm>
          <a:custGeom>
            <a:avLst/>
            <a:gdLst/>
            <a:ahLst/>
            <a:cxnLst/>
            <a:rect l="l" t="t" r="r" b="b"/>
            <a:pathLst>
              <a:path w="2633980" h="12700">
                <a:moveTo>
                  <a:pt x="0" y="12700"/>
                </a:moveTo>
                <a:lnTo>
                  <a:pt x="2633979" y="12700"/>
                </a:lnTo>
                <a:lnTo>
                  <a:pt x="26339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87337" y="3166110"/>
            <a:ext cx="2618740" cy="12065"/>
          </a:xfrm>
          <a:custGeom>
            <a:avLst/>
            <a:gdLst/>
            <a:ahLst/>
            <a:cxnLst/>
            <a:rect l="l" t="t" r="r" b="b"/>
            <a:pathLst>
              <a:path w="2618740" h="12064">
                <a:moveTo>
                  <a:pt x="0" y="12065"/>
                </a:moveTo>
                <a:lnTo>
                  <a:pt x="2618422" y="12065"/>
                </a:lnTo>
                <a:lnTo>
                  <a:pt x="26184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7814" y="3153410"/>
            <a:ext cx="2597785" cy="12700"/>
          </a:xfrm>
          <a:custGeom>
            <a:avLst/>
            <a:gdLst/>
            <a:ahLst/>
            <a:cxnLst/>
            <a:rect l="l" t="t" r="r" b="b"/>
            <a:pathLst>
              <a:path w="2597785" h="12700">
                <a:moveTo>
                  <a:pt x="0" y="12699"/>
                </a:moveTo>
                <a:lnTo>
                  <a:pt x="2597784" y="12699"/>
                </a:lnTo>
                <a:lnTo>
                  <a:pt x="259778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315594" y="3147060"/>
            <a:ext cx="2562860" cy="0"/>
          </a:xfrm>
          <a:custGeom>
            <a:avLst/>
            <a:gdLst/>
            <a:ahLst/>
            <a:cxnLst/>
            <a:rect l="l" t="t" r="r" b="b"/>
            <a:pathLst>
              <a:path w="2562860" h="0">
                <a:moveTo>
                  <a:pt x="0" y="0"/>
                </a:moveTo>
                <a:lnTo>
                  <a:pt x="256285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 txBox="1"/>
          <p:nvPr/>
        </p:nvSpPr>
        <p:spPr>
          <a:xfrm>
            <a:off x="398145" y="3260090"/>
            <a:ext cx="24041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LocaleChangeInterceptor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7" name="object 577"/>
          <p:cNvSpPr/>
          <p:nvPr/>
        </p:nvSpPr>
        <p:spPr>
          <a:xfrm>
            <a:off x="3274060" y="3718560"/>
            <a:ext cx="5645150" cy="1224280"/>
          </a:xfrm>
          <a:custGeom>
            <a:avLst/>
            <a:gdLst/>
            <a:ahLst/>
            <a:cxnLst/>
            <a:rect l="l" t="t" r="r" b="b"/>
            <a:pathLst>
              <a:path w="5645150" h="1224279">
                <a:moveTo>
                  <a:pt x="0" y="0"/>
                </a:moveTo>
                <a:lnTo>
                  <a:pt x="5645150" y="0"/>
                </a:lnTo>
                <a:lnTo>
                  <a:pt x="564515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6321742" y="5401945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 h="0">
                <a:moveTo>
                  <a:pt x="0" y="0"/>
                </a:moveTo>
                <a:lnTo>
                  <a:pt x="25425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6323964" y="5403215"/>
            <a:ext cx="2538095" cy="0"/>
          </a:xfrm>
          <a:custGeom>
            <a:avLst/>
            <a:gdLst/>
            <a:ahLst/>
            <a:cxnLst/>
            <a:rect l="l" t="t" r="r" b="b"/>
            <a:pathLst>
              <a:path w="2538095" h="0">
                <a:moveTo>
                  <a:pt x="0" y="0"/>
                </a:moveTo>
                <a:lnTo>
                  <a:pt x="25380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6327139" y="5404484"/>
            <a:ext cx="2531745" cy="0"/>
          </a:xfrm>
          <a:custGeom>
            <a:avLst/>
            <a:gdLst/>
            <a:ahLst/>
            <a:cxnLst/>
            <a:rect l="l" t="t" r="r" b="b"/>
            <a:pathLst>
              <a:path w="2531745" h="0">
                <a:moveTo>
                  <a:pt x="0" y="0"/>
                </a:moveTo>
                <a:lnTo>
                  <a:pt x="253174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6331584" y="5405754"/>
            <a:ext cx="2522855" cy="0"/>
          </a:xfrm>
          <a:custGeom>
            <a:avLst/>
            <a:gdLst/>
            <a:ahLst/>
            <a:cxnLst/>
            <a:rect l="l" t="t" r="r" b="b"/>
            <a:pathLst>
              <a:path w="2522854" h="0">
                <a:moveTo>
                  <a:pt x="0" y="0"/>
                </a:moveTo>
                <a:lnTo>
                  <a:pt x="252285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6337299" y="5407025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4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6344919" y="5408294"/>
            <a:ext cx="2496185" cy="0"/>
          </a:xfrm>
          <a:custGeom>
            <a:avLst/>
            <a:gdLst/>
            <a:ahLst/>
            <a:cxnLst/>
            <a:rect l="l" t="t" r="r" b="b"/>
            <a:pathLst>
              <a:path w="2496184" h="0">
                <a:moveTo>
                  <a:pt x="0" y="0"/>
                </a:moveTo>
                <a:lnTo>
                  <a:pt x="24961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6302375" y="539591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6292214" y="5386387"/>
            <a:ext cx="2601595" cy="0"/>
          </a:xfrm>
          <a:custGeom>
            <a:avLst/>
            <a:gdLst/>
            <a:ahLst/>
            <a:cxnLst/>
            <a:rect l="l" t="t" r="r" b="b"/>
            <a:pathLst>
              <a:path w="2601595" h="0">
                <a:moveTo>
                  <a:pt x="0" y="0"/>
                </a:moveTo>
                <a:lnTo>
                  <a:pt x="260159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6283325" y="5376862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 h="0">
                <a:moveTo>
                  <a:pt x="0" y="0"/>
                </a:moveTo>
                <a:lnTo>
                  <a:pt x="261937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6277292" y="5367337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 h="0">
                <a:moveTo>
                  <a:pt x="0" y="0"/>
                </a:moveTo>
                <a:lnTo>
                  <a:pt x="263143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6273164" y="5357812"/>
            <a:ext cx="2639695" cy="0"/>
          </a:xfrm>
          <a:custGeom>
            <a:avLst/>
            <a:gdLst/>
            <a:ahLst/>
            <a:cxnLst/>
            <a:rect l="l" t="t" r="r" b="b"/>
            <a:pathLst>
              <a:path w="2639695" h="0">
                <a:moveTo>
                  <a:pt x="0" y="0"/>
                </a:moveTo>
                <a:lnTo>
                  <a:pt x="263969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6269989" y="534860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6267767" y="5334634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6268084" y="53359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6268402" y="5337175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6268719" y="533844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6269037" y="5340350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6269354" y="53422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6269672" y="5343525"/>
            <a:ext cx="2646680" cy="0"/>
          </a:xfrm>
          <a:custGeom>
            <a:avLst/>
            <a:gdLst/>
            <a:ahLst/>
            <a:cxnLst/>
            <a:rect l="l" t="t" r="r" b="b"/>
            <a:pathLst>
              <a:path w="2646679" h="0">
                <a:moveTo>
                  <a:pt x="0" y="0"/>
                </a:moveTo>
                <a:lnTo>
                  <a:pt x="26466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6266814" y="532701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6267132" y="5329554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59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6267449" y="533209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6266179" y="531749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6266497" y="532066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6266814" y="532320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6266179" y="5310504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6266179" y="530129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6266179" y="529177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6266179" y="528224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6266179" y="527272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6266179" y="526319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6266179" y="525367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6266179" y="524414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6266179" y="523494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6266179" y="522541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6266179" y="520827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6266179" y="51955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6266179" y="51835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6266179" y="51708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6266179" y="515747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6266179" y="51454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6266179" y="51327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6266179" y="512064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6266179" y="51079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6266179" y="50952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6266179" y="50825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6266179" y="50698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6266179" y="505777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6266179" y="504444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6266179" y="503237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6266179" y="501967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6266179" y="500761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6266179" y="49949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6266179" y="49822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6266179" y="49695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6266814" y="495744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6266496" y="495871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6266179" y="4964429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6267449" y="4946650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6267132" y="494919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59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6266814" y="495363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6270307" y="4933315"/>
            <a:ext cx="2645410" cy="0"/>
          </a:xfrm>
          <a:custGeom>
            <a:avLst/>
            <a:gdLst/>
            <a:ahLst/>
            <a:cxnLst/>
            <a:rect l="l" t="t" r="r" b="b"/>
            <a:pathLst>
              <a:path w="2645409" h="0">
                <a:moveTo>
                  <a:pt x="0" y="0"/>
                </a:moveTo>
                <a:lnTo>
                  <a:pt x="26452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6269830" y="493458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6269513" y="49358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683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6269354" y="4937125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6269037" y="4938395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6268719" y="493966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6268401" y="494093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06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6268084" y="49422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69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6268084" y="494347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6267767" y="494474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6270942" y="4919345"/>
            <a:ext cx="2644775" cy="12700"/>
          </a:xfrm>
          <a:custGeom>
            <a:avLst/>
            <a:gdLst/>
            <a:ahLst/>
            <a:cxnLst/>
            <a:rect l="l" t="t" r="r" b="b"/>
            <a:pathLst>
              <a:path w="2644775" h="12700">
                <a:moveTo>
                  <a:pt x="0" y="12700"/>
                </a:moveTo>
                <a:lnTo>
                  <a:pt x="2644457" y="12700"/>
                </a:lnTo>
                <a:lnTo>
                  <a:pt x="264445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6276021" y="4906645"/>
            <a:ext cx="2633980" cy="12700"/>
          </a:xfrm>
          <a:custGeom>
            <a:avLst/>
            <a:gdLst/>
            <a:ahLst/>
            <a:cxnLst/>
            <a:rect l="l" t="t" r="r" b="b"/>
            <a:pathLst>
              <a:path w="2633979" h="12700">
                <a:moveTo>
                  <a:pt x="0" y="12700"/>
                </a:moveTo>
                <a:lnTo>
                  <a:pt x="2633980" y="12700"/>
                </a:lnTo>
                <a:lnTo>
                  <a:pt x="263398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6283642" y="4894579"/>
            <a:ext cx="2618740" cy="12065"/>
          </a:xfrm>
          <a:custGeom>
            <a:avLst/>
            <a:gdLst/>
            <a:ahLst/>
            <a:cxnLst/>
            <a:rect l="l" t="t" r="r" b="b"/>
            <a:pathLst>
              <a:path w="2618740" h="12064">
                <a:moveTo>
                  <a:pt x="0" y="12065"/>
                </a:moveTo>
                <a:lnTo>
                  <a:pt x="2618422" y="12065"/>
                </a:lnTo>
                <a:lnTo>
                  <a:pt x="26184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6294119" y="4881879"/>
            <a:ext cx="2597785" cy="12700"/>
          </a:xfrm>
          <a:custGeom>
            <a:avLst/>
            <a:gdLst/>
            <a:ahLst/>
            <a:cxnLst/>
            <a:rect l="l" t="t" r="r" b="b"/>
            <a:pathLst>
              <a:path w="2597784" h="12700">
                <a:moveTo>
                  <a:pt x="0" y="12699"/>
                </a:moveTo>
                <a:lnTo>
                  <a:pt x="2597784" y="12699"/>
                </a:lnTo>
                <a:lnTo>
                  <a:pt x="259778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6311899" y="4875529"/>
            <a:ext cx="2562860" cy="0"/>
          </a:xfrm>
          <a:custGeom>
            <a:avLst/>
            <a:gdLst/>
            <a:ahLst/>
            <a:cxnLst/>
            <a:rect l="l" t="t" r="r" b="b"/>
            <a:pathLst>
              <a:path w="2562859" h="0">
                <a:moveTo>
                  <a:pt x="0" y="0"/>
                </a:moveTo>
                <a:lnTo>
                  <a:pt x="256285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3109595" y="5300979"/>
            <a:ext cx="2604770" cy="1224280"/>
          </a:xfrm>
          <a:custGeom>
            <a:avLst/>
            <a:gdLst/>
            <a:ahLst/>
            <a:cxnLst/>
            <a:rect l="l" t="t" r="r" b="b"/>
            <a:pathLst>
              <a:path w="2604770" h="1224279">
                <a:moveTo>
                  <a:pt x="0" y="0"/>
                </a:moveTo>
                <a:lnTo>
                  <a:pt x="2604770" y="0"/>
                </a:lnTo>
                <a:lnTo>
                  <a:pt x="260477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745932" y="6544944"/>
            <a:ext cx="1402080" cy="0"/>
          </a:xfrm>
          <a:custGeom>
            <a:avLst/>
            <a:gdLst/>
            <a:ahLst/>
            <a:cxnLst/>
            <a:rect l="l" t="t" r="r" b="b"/>
            <a:pathLst>
              <a:path w="1402080" h="0">
                <a:moveTo>
                  <a:pt x="0" y="0"/>
                </a:moveTo>
                <a:lnTo>
                  <a:pt x="140207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748155" y="6546215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 h="0">
                <a:moveTo>
                  <a:pt x="0" y="0"/>
                </a:moveTo>
                <a:lnTo>
                  <a:pt x="1397633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751329" y="6547484"/>
            <a:ext cx="1391285" cy="0"/>
          </a:xfrm>
          <a:custGeom>
            <a:avLst/>
            <a:gdLst/>
            <a:ahLst/>
            <a:cxnLst/>
            <a:rect l="l" t="t" r="r" b="b"/>
            <a:pathLst>
              <a:path w="1391285" h="0">
                <a:moveTo>
                  <a:pt x="0" y="0"/>
                </a:moveTo>
                <a:lnTo>
                  <a:pt x="13912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755774" y="6548754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 h="0">
                <a:moveTo>
                  <a:pt x="0" y="0"/>
                </a:moveTo>
                <a:lnTo>
                  <a:pt x="13823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761489" y="6550025"/>
            <a:ext cx="1370965" cy="0"/>
          </a:xfrm>
          <a:custGeom>
            <a:avLst/>
            <a:gdLst/>
            <a:ahLst/>
            <a:cxnLst/>
            <a:rect l="l" t="t" r="r" b="b"/>
            <a:pathLst>
              <a:path w="1370964" h="0">
                <a:moveTo>
                  <a:pt x="0" y="0"/>
                </a:moveTo>
                <a:lnTo>
                  <a:pt x="137096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769109" y="6551294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7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726565" y="6538912"/>
            <a:ext cx="1440815" cy="0"/>
          </a:xfrm>
          <a:custGeom>
            <a:avLst/>
            <a:gdLst/>
            <a:ahLst/>
            <a:cxnLst/>
            <a:rect l="l" t="t" r="r" b="b"/>
            <a:pathLst>
              <a:path w="1440814" h="0">
                <a:moveTo>
                  <a:pt x="0" y="0"/>
                </a:moveTo>
                <a:lnTo>
                  <a:pt x="144081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1716405" y="6529387"/>
            <a:ext cx="1461135" cy="0"/>
          </a:xfrm>
          <a:custGeom>
            <a:avLst/>
            <a:gdLst/>
            <a:ahLst/>
            <a:cxnLst/>
            <a:rect l="l" t="t" r="r" b="b"/>
            <a:pathLst>
              <a:path w="1461135" h="0">
                <a:moveTo>
                  <a:pt x="0" y="0"/>
                </a:moveTo>
                <a:lnTo>
                  <a:pt x="146113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1707515" y="6519862"/>
            <a:ext cx="1478915" cy="0"/>
          </a:xfrm>
          <a:custGeom>
            <a:avLst/>
            <a:gdLst/>
            <a:ahLst/>
            <a:cxnLst/>
            <a:rect l="l" t="t" r="r" b="b"/>
            <a:pathLst>
              <a:path w="1478914" h="0">
                <a:moveTo>
                  <a:pt x="0" y="0"/>
                </a:moveTo>
                <a:lnTo>
                  <a:pt x="147891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701482" y="6510337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80" h="0">
                <a:moveTo>
                  <a:pt x="0" y="0"/>
                </a:moveTo>
                <a:lnTo>
                  <a:pt x="149097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1697355" y="6500812"/>
            <a:ext cx="1499235" cy="0"/>
          </a:xfrm>
          <a:custGeom>
            <a:avLst/>
            <a:gdLst/>
            <a:ahLst/>
            <a:cxnLst/>
            <a:rect l="l" t="t" r="r" b="b"/>
            <a:pathLst>
              <a:path w="1499235" h="0">
                <a:moveTo>
                  <a:pt x="0" y="0"/>
                </a:moveTo>
                <a:lnTo>
                  <a:pt x="149923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1694180" y="6491604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1691957" y="6477634"/>
            <a:ext cx="1510030" cy="0"/>
          </a:xfrm>
          <a:custGeom>
            <a:avLst/>
            <a:gdLst/>
            <a:ahLst/>
            <a:cxnLst/>
            <a:rect l="l" t="t" r="r" b="b"/>
            <a:pathLst>
              <a:path w="1510030" h="0">
                <a:moveTo>
                  <a:pt x="0" y="0"/>
                </a:moveTo>
                <a:lnTo>
                  <a:pt x="15100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1692274" y="6478904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39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1692592" y="6480175"/>
            <a:ext cx="1508760" cy="0"/>
          </a:xfrm>
          <a:custGeom>
            <a:avLst/>
            <a:gdLst/>
            <a:ahLst/>
            <a:cxnLst/>
            <a:rect l="l" t="t" r="r" b="b"/>
            <a:pathLst>
              <a:path w="1508760" h="0">
                <a:moveTo>
                  <a:pt x="0" y="0"/>
                </a:moveTo>
                <a:lnTo>
                  <a:pt x="150875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1692909" y="6481445"/>
            <a:ext cx="1508125" cy="0"/>
          </a:xfrm>
          <a:custGeom>
            <a:avLst/>
            <a:gdLst/>
            <a:ahLst/>
            <a:cxnLst/>
            <a:rect l="l" t="t" r="r" b="b"/>
            <a:pathLst>
              <a:path w="1508125" h="0">
                <a:moveTo>
                  <a:pt x="0" y="0"/>
                </a:moveTo>
                <a:lnTo>
                  <a:pt x="150812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1693227" y="6483350"/>
            <a:ext cx="1507490" cy="0"/>
          </a:xfrm>
          <a:custGeom>
            <a:avLst/>
            <a:gdLst/>
            <a:ahLst/>
            <a:cxnLst/>
            <a:rect l="l" t="t" r="r" b="b"/>
            <a:pathLst>
              <a:path w="1507489" h="0">
                <a:moveTo>
                  <a:pt x="0" y="0"/>
                </a:moveTo>
                <a:lnTo>
                  <a:pt x="1507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1693544" y="6485254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1693862" y="6486525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 h="0">
                <a:moveTo>
                  <a:pt x="0" y="0"/>
                </a:moveTo>
                <a:lnTo>
                  <a:pt x="1506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1691004" y="6470015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1691322" y="6472554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 h="0">
                <a:moveTo>
                  <a:pt x="0" y="0"/>
                </a:moveTo>
                <a:lnTo>
                  <a:pt x="151129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1691639" y="6475095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4" h="0">
                <a:moveTo>
                  <a:pt x="0" y="0"/>
                </a:moveTo>
                <a:lnTo>
                  <a:pt x="151066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1690370" y="6460490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690687" y="6463665"/>
            <a:ext cx="1512570" cy="0"/>
          </a:xfrm>
          <a:custGeom>
            <a:avLst/>
            <a:gdLst/>
            <a:ahLst/>
            <a:cxnLst/>
            <a:rect l="l" t="t" r="r" b="b"/>
            <a:pathLst>
              <a:path w="1512570" h="0">
                <a:moveTo>
                  <a:pt x="0" y="0"/>
                </a:moveTo>
                <a:lnTo>
                  <a:pt x="151256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691004" y="646620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80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690370" y="6453504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690370" y="644429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690370" y="643477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690370" y="642524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690370" y="641572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690370" y="640619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690370" y="639667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690370" y="638714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690370" y="6377940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690370" y="6368415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690370" y="635127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690370" y="633857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690370" y="6326504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690370" y="6313804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690370" y="6300470"/>
            <a:ext cx="1513205" cy="13335"/>
          </a:xfrm>
          <a:custGeom>
            <a:avLst/>
            <a:gdLst/>
            <a:ahLst/>
            <a:cxnLst/>
            <a:rect l="l" t="t" r="r" b="b"/>
            <a:pathLst>
              <a:path w="1513205" h="13335">
                <a:moveTo>
                  <a:pt x="0" y="13335"/>
                </a:moveTo>
                <a:lnTo>
                  <a:pt x="1513204" y="13335"/>
                </a:lnTo>
                <a:lnTo>
                  <a:pt x="151320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690370" y="6288404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690370" y="6275704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690370" y="626364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690370" y="62509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690370" y="62382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690370" y="62255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690370" y="62128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690370" y="6200775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690370" y="6187440"/>
            <a:ext cx="1513205" cy="13335"/>
          </a:xfrm>
          <a:custGeom>
            <a:avLst/>
            <a:gdLst/>
            <a:ahLst/>
            <a:cxnLst/>
            <a:rect l="l" t="t" r="r" b="b"/>
            <a:pathLst>
              <a:path w="1513205" h="13335">
                <a:moveTo>
                  <a:pt x="0" y="13335"/>
                </a:moveTo>
                <a:lnTo>
                  <a:pt x="1513204" y="13335"/>
                </a:lnTo>
                <a:lnTo>
                  <a:pt x="151320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690370" y="6175375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690370" y="6162675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690370" y="615061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690370" y="61379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690370" y="61252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690370" y="61125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691004" y="6100445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690687" y="6101715"/>
            <a:ext cx="1512570" cy="0"/>
          </a:xfrm>
          <a:custGeom>
            <a:avLst/>
            <a:gdLst/>
            <a:ahLst/>
            <a:cxnLst/>
            <a:rect l="l" t="t" r="r" b="b"/>
            <a:pathLst>
              <a:path w="1512570" h="0">
                <a:moveTo>
                  <a:pt x="0" y="0"/>
                </a:moveTo>
                <a:lnTo>
                  <a:pt x="1512570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690370" y="6107429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691639" y="6089650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4" h="0">
                <a:moveTo>
                  <a:pt x="0" y="0"/>
                </a:moveTo>
                <a:lnTo>
                  <a:pt x="151066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691322" y="609219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 h="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691004" y="609663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694497" y="6076315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 h="0">
                <a:moveTo>
                  <a:pt x="0" y="0"/>
                </a:moveTo>
                <a:lnTo>
                  <a:pt x="150479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1694021" y="6077584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1693703" y="6078854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37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1693544" y="6080125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693227" y="6081395"/>
            <a:ext cx="1507490" cy="0"/>
          </a:xfrm>
          <a:custGeom>
            <a:avLst/>
            <a:gdLst/>
            <a:ahLst/>
            <a:cxnLst/>
            <a:rect l="l" t="t" r="r" b="b"/>
            <a:pathLst>
              <a:path w="1507489" h="0">
                <a:moveTo>
                  <a:pt x="0" y="0"/>
                </a:moveTo>
                <a:lnTo>
                  <a:pt x="15074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692909" y="6082665"/>
            <a:ext cx="1508125" cy="0"/>
          </a:xfrm>
          <a:custGeom>
            <a:avLst/>
            <a:gdLst/>
            <a:ahLst/>
            <a:cxnLst/>
            <a:rect l="l" t="t" r="r" b="b"/>
            <a:pathLst>
              <a:path w="1508125" h="0">
                <a:moveTo>
                  <a:pt x="0" y="0"/>
                </a:moveTo>
                <a:lnTo>
                  <a:pt x="150812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692592" y="6083934"/>
            <a:ext cx="1508760" cy="0"/>
          </a:xfrm>
          <a:custGeom>
            <a:avLst/>
            <a:gdLst/>
            <a:ahLst/>
            <a:cxnLst/>
            <a:rect l="l" t="t" r="r" b="b"/>
            <a:pathLst>
              <a:path w="1508760" h="0">
                <a:moveTo>
                  <a:pt x="0" y="0"/>
                </a:moveTo>
                <a:lnTo>
                  <a:pt x="150860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1692274" y="6085204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23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1692274" y="6086475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3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1691957" y="6087745"/>
            <a:ext cx="1510030" cy="0"/>
          </a:xfrm>
          <a:custGeom>
            <a:avLst/>
            <a:gdLst/>
            <a:ahLst/>
            <a:cxnLst/>
            <a:rect l="l" t="t" r="r" b="b"/>
            <a:pathLst>
              <a:path w="1510030" h="0">
                <a:moveTo>
                  <a:pt x="0" y="0"/>
                </a:moveTo>
                <a:lnTo>
                  <a:pt x="151003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1695132" y="6062345"/>
            <a:ext cx="1504315" cy="12700"/>
          </a:xfrm>
          <a:custGeom>
            <a:avLst/>
            <a:gdLst/>
            <a:ahLst/>
            <a:cxnLst/>
            <a:rect l="l" t="t" r="r" b="b"/>
            <a:pathLst>
              <a:path w="1504314" h="12700">
                <a:moveTo>
                  <a:pt x="0" y="12700"/>
                </a:moveTo>
                <a:lnTo>
                  <a:pt x="1503997" y="12700"/>
                </a:lnTo>
                <a:lnTo>
                  <a:pt x="150399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1700212" y="6049645"/>
            <a:ext cx="1493520" cy="12700"/>
          </a:xfrm>
          <a:custGeom>
            <a:avLst/>
            <a:gdLst/>
            <a:ahLst/>
            <a:cxnLst/>
            <a:rect l="l" t="t" r="r" b="b"/>
            <a:pathLst>
              <a:path w="1493520" h="12700">
                <a:moveTo>
                  <a:pt x="0" y="12700"/>
                </a:moveTo>
                <a:lnTo>
                  <a:pt x="1493520" y="12700"/>
                </a:lnTo>
                <a:lnTo>
                  <a:pt x="149352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1707832" y="6037579"/>
            <a:ext cx="1478280" cy="12065"/>
          </a:xfrm>
          <a:custGeom>
            <a:avLst/>
            <a:gdLst/>
            <a:ahLst/>
            <a:cxnLst/>
            <a:rect l="l" t="t" r="r" b="b"/>
            <a:pathLst>
              <a:path w="1478280" h="12064">
                <a:moveTo>
                  <a:pt x="0" y="12065"/>
                </a:moveTo>
                <a:lnTo>
                  <a:pt x="1477962" y="12065"/>
                </a:lnTo>
                <a:lnTo>
                  <a:pt x="147796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1718309" y="6024879"/>
            <a:ext cx="1457325" cy="12700"/>
          </a:xfrm>
          <a:custGeom>
            <a:avLst/>
            <a:gdLst/>
            <a:ahLst/>
            <a:cxnLst/>
            <a:rect l="l" t="t" r="r" b="b"/>
            <a:pathLst>
              <a:path w="1457325" h="12700">
                <a:moveTo>
                  <a:pt x="0" y="12699"/>
                </a:moveTo>
                <a:lnTo>
                  <a:pt x="1457324" y="12699"/>
                </a:lnTo>
                <a:lnTo>
                  <a:pt x="145732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1736089" y="6018529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 h="0">
                <a:moveTo>
                  <a:pt x="0" y="0"/>
                </a:moveTo>
                <a:lnTo>
                  <a:pt x="142239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 txBox="1"/>
          <p:nvPr/>
        </p:nvSpPr>
        <p:spPr>
          <a:xfrm>
            <a:off x="1976754" y="4988559"/>
            <a:ext cx="6694805" cy="1416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56125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SessionLocaleResolver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6002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使用</a:t>
            </a:r>
            <a:r>
              <a:rPr dirty="0" sz="1600">
                <a:latin typeface="宋体"/>
                <a:cs typeface="宋体"/>
              </a:rPr>
              <a:t>该</a:t>
            </a:r>
            <a:r>
              <a:rPr dirty="0" sz="1600" spc="-484">
                <a:latin typeface="宋体"/>
                <a:cs typeface="宋体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  <a:p>
            <a:pPr marL="12700">
              <a:lnSpc>
                <a:spcPts val="2155"/>
              </a:lnSpc>
              <a:spcBef>
                <a:spcPts val="850"/>
              </a:spcBef>
            </a:pPr>
            <a:r>
              <a:rPr dirty="0" sz="1800" b="1">
                <a:latin typeface="Microsoft JhengHei"/>
                <a:cs typeface="Microsoft JhengHei"/>
              </a:rPr>
              <a:t>应</a:t>
            </a:r>
            <a:r>
              <a:rPr dirty="0" sz="1800" b="1">
                <a:latin typeface="等线"/>
                <a:cs typeface="等线"/>
              </a:rPr>
              <a:t>用程序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本地化解析器和本地化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94967"/>
            <a:ext cx="8011159" cy="3067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04470" indent="-342265">
              <a:lnSpc>
                <a:spcPts val="2530"/>
              </a:lnSpc>
              <a:buClr>
                <a:srgbClr val="0000FF"/>
              </a:buClr>
              <a:buChar char="•"/>
              <a:tabLst>
                <a:tab pos="354965" algn="l"/>
              </a:tabLst>
            </a:pPr>
            <a:r>
              <a:rPr dirty="0" sz="2200" spc="-5" b="1">
                <a:latin typeface="Arial"/>
                <a:cs typeface="Arial"/>
              </a:rPr>
              <a:t>AcceptHeaderLocaleResolver</a:t>
            </a:r>
            <a:r>
              <a:rPr dirty="0" sz="2200" spc="-5">
                <a:latin typeface="MS Gothic"/>
                <a:cs typeface="MS Gothic"/>
              </a:rPr>
              <a:t>：</a:t>
            </a:r>
            <a:r>
              <a:rPr dirty="0" sz="2200" spc="-5" b="1">
                <a:solidFill>
                  <a:srgbClr val="0000FF"/>
                </a:solidFill>
                <a:latin typeface="等线"/>
                <a:cs typeface="等线"/>
              </a:rPr>
              <a:t>根据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HTTP 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头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的 </a:t>
            </a:r>
            <a:r>
              <a:rPr dirty="0" sz="2200" spc="-55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Accept-Language</a:t>
            </a:r>
            <a:r>
              <a:rPr dirty="0" sz="2200" spc="-1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参数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确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定本地化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类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型</a:t>
            </a:r>
            <a:r>
              <a:rPr dirty="0" sz="2200">
                <a:latin typeface="MS Gothic"/>
                <a:cs typeface="MS Gothic"/>
              </a:rPr>
              <a:t>，如果没有</a:t>
            </a:r>
            <a:r>
              <a:rPr dirty="0" sz="2200">
                <a:latin typeface="宋体"/>
                <a:cs typeface="宋体"/>
              </a:rPr>
              <a:t>显</a:t>
            </a:r>
            <a:r>
              <a:rPr dirty="0" sz="2200">
                <a:latin typeface="MS Gothic"/>
                <a:cs typeface="MS Gothic"/>
              </a:rPr>
              <a:t>式定</a:t>
            </a:r>
            <a:r>
              <a:rPr dirty="0" sz="2200">
                <a:latin typeface="宋体"/>
                <a:cs typeface="宋体"/>
              </a:rPr>
              <a:t>义 </a:t>
            </a:r>
            <a:r>
              <a:rPr dirty="0" sz="2200" spc="-1005">
                <a:latin typeface="宋体"/>
                <a:cs typeface="宋体"/>
              </a:rPr>
              <a:t> </a:t>
            </a:r>
            <a:r>
              <a:rPr dirty="0" sz="2200">
                <a:latin typeface="MS Gothic"/>
                <a:cs typeface="MS Gothic"/>
              </a:rPr>
              <a:t>本地化解析器，</a:t>
            </a:r>
            <a:r>
              <a:rPr dirty="0" sz="2200" spc="-52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SpringMVC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使用</a:t>
            </a:r>
            <a:r>
              <a:rPr dirty="0" sz="2200">
                <a:latin typeface="宋体"/>
                <a:cs typeface="宋体"/>
              </a:rPr>
              <a:t>该</a:t>
            </a:r>
            <a:r>
              <a:rPr dirty="0" sz="2200">
                <a:latin typeface="MS Gothic"/>
                <a:cs typeface="MS Gothic"/>
              </a:rPr>
              <a:t>解析器。</a:t>
            </a:r>
            <a:endParaRPr sz="2200">
              <a:latin typeface="MS Gothic"/>
              <a:cs typeface="MS Gothic"/>
            </a:endParaRPr>
          </a:p>
          <a:p>
            <a:pPr marL="354965" indent="-342265">
              <a:lnSpc>
                <a:spcPts val="258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latin typeface="Arial"/>
                <a:cs typeface="Arial"/>
              </a:rPr>
              <a:t>CookieLocaleResolver</a:t>
            </a:r>
            <a:r>
              <a:rPr dirty="0" sz="2200" spc="-5">
                <a:latin typeface="MS Gothic"/>
                <a:cs typeface="MS Gothic"/>
              </a:rPr>
              <a:t>：根据指定的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Cookie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宋体"/>
                <a:cs typeface="宋体"/>
              </a:rPr>
              <a:t>值确</a:t>
            </a:r>
            <a:r>
              <a:rPr dirty="0" sz="2200">
                <a:latin typeface="MS Gothic"/>
                <a:cs typeface="MS Gothic"/>
              </a:rPr>
              <a:t>定本地化</a:t>
            </a:r>
            <a:r>
              <a:rPr dirty="0" sz="2200">
                <a:latin typeface="宋体"/>
                <a:cs typeface="宋体"/>
              </a:rPr>
              <a:t>类</a:t>
            </a:r>
            <a:endParaRPr sz="2200">
              <a:latin typeface="宋体"/>
              <a:cs typeface="宋体"/>
            </a:endParaRPr>
          </a:p>
          <a:p>
            <a:pPr marL="354965">
              <a:lnSpc>
                <a:spcPts val="2580"/>
              </a:lnSpc>
            </a:pPr>
            <a:r>
              <a:rPr dirty="0" sz="2200">
                <a:latin typeface="MS Gothic"/>
                <a:cs typeface="MS Gothic"/>
              </a:rPr>
              <a:t>型</a:t>
            </a:r>
            <a:endParaRPr sz="2200">
              <a:latin typeface="MS Gothic"/>
              <a:cs typeface="MS Gothic"/>
            </a:endParaRPr>
          </a:p>
          <a:p>
            <a:pPr marL="354965" marR="20955" indent="-342265">
              <a:lnSpc>
                <a:spcPts val="2530"/>
              </a:lnSpc>
              <a:spcBef>
                <a:spcPts val="56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SessionLocaleResolver</a:t>
            </a:r>
            <a:r>
              <a:rPr dirty="0" sz="2200" spc="-5">
                <a:latin typeface="MS Gothic"/>
                <a:cs typeface="MS Gothic"/>
              </a:rPr>
              <a:t>：根据</a:t>
            </a:r>
            <a:r>
              <a:rPr dirty="0" sz="2200" spc="-50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Session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中特定的属性</a:t>
            </a:r>
            <a:r>
              <a:rPr dirty="0" sz="2200">
                <a:latin typeface="宋体"/>
                <a:cs typeface="宋体"/>
              </a:rPr>
              <a:t>确</a:t>
            </a:r>
            <a:r>
              <a:rPr dirty="0" sz="2200">
                <a:latin typeface="MS Gothic"/>
                <a:cs typeface="MS Gothic"/>
              </a:rPr>
              <a:t>定本 </a:t>
            </a:r>
            <a:r>
              <a:rPr dirty="0" sz="2200" spc="-1005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地化</a:t>
            </a:r>
            <a:r>
              <a:rPr dirty="0" sz="2200">
                <a:latin typeface="宋体"/>
                <a:cs typeface="宋体"/>
              </a:rPr>
              <a:t>类</a:t>
            </a:r>
            <a:r>
              <a:rPr dirty="0" sz="2200">
                <a:latin typeface="MS Gothic"/>
                <a:cs typeface="MS Gothic"/>
              </a:rPr>
              <a:t>型</a:t>
            </a:r>
            <a:endParaRPr sz="2200">
              <a:latin typeface="MS Gothic"/>
              <a:cs typeface="MS Gothic"/>
            </a:endParaRPr>
          </a:p>
          <a:p>
            <a:pPr marL="354965" indent="-342265">
              <a:lnSpc>
                <a:spcPts val="2580"/>
              </a:lnSpc>
              <a:spcBef>
                <a:spcPts val="32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LocaleChangeInterceptor</a:t>
            </a:r>
            <a:r>
              <a:rPr dirty="0" sz="2200" spc="-5">
                <a:latin typeface="MS Gothic"/>
                <a:cs typeface="MS Gothic"/>
              </a:rPr>
              <a:t>：从</a:t>
            </a:r>
            <a:r>
              <a:rPr dirty="0" sz="2200" spc="-5">
                <a:latin typeface="宋体"/>
                <a:cs typeface="宋体"/>
              </a:rPr>
              <a:t>请</a:t>
            </a:r>
            <a:r>
              <a:rPr dirty="0" sz="2200" spc="-5">
                <a:latin typeface="MS Gothic"/>
                <a:cs typeface="MS Gothic"/>
              </a:rPr>
              <a:t>求参数中</a:t>
            </a:r>
            <a:r>
              <a:rPr dirty="0" sz="2200" spc="-5">
                <a:latin typeface="宋体"/>
                <a:cs typeface="宋体"/>
              </a:rPr>
              <a:t>获</a:t>
            </a:r>
            <a:r>
              <a:rPr dirty="0" sz="2200" spc="-5">
                <a:latin typeface="MS Gothic"/>
                <a:cs typeface="MS Gothic"/>
              </a:rPr>
              <a:t>取本次</a:t>
            </a:r>
            <a:r>
              <a:rPr dirty="0" sz="2200" spc="-5">
                <a:latin typeface="宋体"/>
                <a:cs typeface="宋体"/>
              </a:rPr>
              <a:t>请</a:t>
            </a:r>
            <a:r>
              <a:rPr dirty="0" sz="2200" spc="-5">
                <a:latin typeface="MS Gothic"/>
                <a:cs typeface="MS Gothic"/>
              </a:rPr>
              <a:t>求</a:t>
            </a:r>
            <a:r>
              <a:rPr dirty="0" sz="2200" spc="-5">
                <a:latin typeface="宋体"/>
                <a:cs typeface="宋体"/>
              </a:rPr>
              <a:t>对应</a:t>
            </a:r>
            <a:endParaRPr sz="2200">
              <a:latin typeface="宋体"/>
              <a:cs typeface="宋体"/>
            </a:endParaRPr>
          </a:p>
          <a:p>
            <a:pPr marL="354965">
              <a:lnSpc>
                <a:spcPts val="2550"/>
              </a:lnSpc>
            </a:pPr>
            <a:r>
              <a:rPr dirty="0" sz="2200">
                <a:latin typeface="MS Gothic"/>
                <a:cs typeface="MS Gothic"/>
              </a:rPr>
              <a:t>的本地化</a:t>
            </a:r>
            <a:r>
              <a:rPr dirty="0" sz="2200">
                <a:latin typeface="宋体"/>
                <a:cs typeface="宋体"/>
              </a:rPr>
              <a:t>类</a:t>
            </a:r>
            <a:r>
              <a:rPr dirty="0" sz="2200">
                <a:latin typeface="MS Gothic"/>
                <a:cs typeface="MS Gothic"/>
              </a:rPr>
              <a:t>型。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59" y="5375909"/>
            <a:ext cx="8686800" cy="100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文件的上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文件上</a:t>
            </a:r>
            <a:r>
              <a:rPr dirty="0">
                <a:latin typeface="宋体"/>
                <a:cs typeface="宋体"/>
              </a:rPr>
              <a:t>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343900" cy="2515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6129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文件上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提供了直接的支持，</a:t>
            </a:r>
            <a:r>
              <a:rPr dirty="0" sz="2400">
                <a:latin typeface="宋体"/>
                <a:cs typeface="宋体"/>
              </a:rPr>
              <a:t>这种</a:t>
            </a:r>
            <a:r>
              <a:rPr dirty="0" sz="2400">
                <a:latin typeface="MS Gothic"/>
                <a:cs typeface="MS Gothic"/>
              </a:rPr>
              <a:t>支持是通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即插即用的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MultipartResolver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宋体"/>
                <a:cs typeface="宋体"/>
              </a:rPr>
              <a:t>实现</a:t>
            </a:r>
            <a:r>
              <a:rPr dirty="0" sz="2400" spc="-5">
                <a:latin typeface="MS Gothic"/>
                <a:cs typeface="MS Gothic"/>
              </a:rPr>
              <a:t>的。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用 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Jakarta Commons FileUpload</a:t>
            </a:r>
            <a:r>
              <a:rPr dirty="0" sz="24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技</a:t>
            </a:r>
            <a:r>
              <a:rPr dirty="0" sz="2400">
                <a:latin typeface="宋体"/>
                <a:cs typeface="宋体"/>
              </a:rPr>
              <a:t>术实现</a:t>
            </a:r>
            <a:r>
              <a:rPr dirty="0" sz="2400">
                <a:latin typeface="MS Gothic"/>
                <a:cs typeface="MS Gothic"/>
              </a:rPr>
              <a:t>了一个  </a:t>
            </a:r>
            <a:r>
              <a:rPr dirty="0" sz="2400" spc="-5">
                <a:latin typeface="Arial"/>
                <a:cs typeface="Arial"/>
              </a:rPr>
              <a:t>MultipartResolver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CommonsMultipartResovler</a:t>
            </a:r>
            <a:endParaRPr sz="2400">
              <a:latin typeface="Arial"/>
              <a:cs typeface="Arial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没有装配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MultipartResovler</a:t>
            </a:r>
            <a:r>
              <a:rPr dirty="0" sz="2400" spc="-5">
                <a:latin typeface="MS Gothic"/>
                <a:cs typeface="MS Gothic"/>
              </a:rPr>
              <a:t>，因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此默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情况下不能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理文件的上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工作，如果想使用</a:t>
            </a:r>
            <a:r>
              <a:rPr dirty="0" sz="2400" spc="-61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的文件上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功能，需</a:t>
            </a:r>
            <a:r>
              <a:rPr dirty="0" sz="2400">
                <a:latin typeface="宋体"/>
                <a:cs typeface="宋体"/>
              </a:rPr>
              <a:t>现</a:t>
            </a:r>
            <a:r>
              <a:rPr dirty="0" sz="2400">
                <a:latin typeface="MS Gothic"/>
                <a:cs typeface="MS Gothic"/>
              </a:rPr>
              <a:t>在上下文中配置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MultipartResolver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03605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配置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MultipartResolver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023225" cy="181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33655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defaultEncoding: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必</a:t>
            </a:r>
            <a:r>
              <a:rPr dirty="0" sz="2400">
                <a:latin typeface="宋体"/>
                <a:cs typeface="宋体"/>
              </a:rPr>
              <a:t>须</a:t>
            </a:r>
            <a:r>
              <a:rPr dirty="0" sz="2400">
                <a:latin typeface="MS Gothic"/>
                <a:cs typeface="MS Gothic"/>
              </a:rPr>
              <a:t>和用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pageEncoding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一致，以便正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解析表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的内容</a:t>
            </a:r>
            <a:endParaRPr sz="24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75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75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CommonsMultipartResovler</a:t>
            </a:r>
            <a:r>
              <a:rPr dirty="0" sz="2400" spc="-11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正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工作，必</a:t>
            </a:r>
            <a:r>
              <a:rPr dirty="0" sz="2400">
                <a:latin typeface="宋体"/>
                <a:cs typeface="宋体"/>
              </a:rPr>
              <a:t>须</a:t>
            </a:r>
            <a:r>
              <a:rPr dirty="0" sz="2400">
                <a:latin typeface="MS Gothic"/>
                <a:cs typeface="MS Gothic"/>
              </a:rPr>
              <a:t>先 </a:t>
            </a:r>
            <a:r>
              <a:rPr dirty="0" sz="2400" spc="-113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将</a:t>
            </a:r>
            <a:r>
              <a:rPr dirty="0" sz="2400" spc="-52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Jakarta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Commons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FileUpload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及</a:t>
            </a:r>
            <a:r>
              <a:rPr dirty="0" sz="2400" spc="-52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Jakarta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Commons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io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包添加到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路径下。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750" y="4215129"/>
            <a:ext cx="79502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8819" y="1939544"/>
            <a:ext cx="7830820" cy="128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0">
                <a:solidFill>
                  <a:srgbClr val="608A89"/>
                </a:solidFill>
                <a:latin typeface="Arial"/>
                <a:cs typeface="Arial"/>
              </a:rPr>
              <a:t>&lt;1orm  </a:t>
            </a:r>
            <a:r>
              <a:rPr dirty="0" sz="1600" spc="-10" i="1">
                <a:solidFill>
                  <a:srgbClr val="5D1D59"/>
                </a:solidFill>
                <a:latin typeface="Arial"/>
                <a:cs typeface="Arial"/>
              </a:rPr>
              <a:t>method </a:t>
            </a:r>
            <a:r>
              <a:rPr dirty="0" sz="1600" spc="-125" i="1">
                <a:latin typeface="Arial"/>
                <a:cs typeface="Arial"/>
              </a:rPr>
              <a:t>=  </a:t>
            </a:r>
            <a:r>
              <a:rPr dirty="0" sz="1600" spc="-50" i="1">
                <a:solidFill>
                  <a:srgbClr val="2100DF"/>
                </a:solidFill>
                <a:latin typeface="Arial"/>
                <a:cs typeface="Arial"/>
              </a:rPr>
              <a:t>°poef° </a:t>
            </a:r>
            <a:r>
              <a:rPr dirty="0" sz="1600" i="1">
                <a:solidFill>
                  <a:srgbClr val="2100DF"/>
                </a:solidFill>
                <a:latin typeface="Arial"/>
                <a:cs typeface="Arial"/>
              </a:rPr>
              <a:t>aXìon </a:t>
            </a:r>
            <a:r>
              <a:rPr dirty="0" sz="1600" spc="-1235" i="1">
                <a:solidFill>
                  <a:srgbClr val="2100DF"/>
                </a:solidFill>
                <a:latin typeface="Arial"/>
                <a:cs typeface="Arial"/>
              </a:rPr>
              <a:t>——</a:t>
            </a:r>
            <a:r>
              <a:rPr dirty="0" sz="1600" spc="295" i="1">
                <a:solidFill>
                  <a:srgbClr val="2100DF"/>
                </a:solidFill>
                <a:latin typeface="Arial"/>
                <a:cs typeface="Arial"/>
              </a:rPr>
              <a:t> </a:t>
            </a:r>
            <a:r>
              <a:rPr dirty="0" sz="1600" spc="-70" i="1">
                <a:solidFill>
                  <a:srgbClr val="5242C6"/>
                </a:solidFill>
                <a:latin typeface="Arial"/>
                <a:cs typeface="Arial"/>
              </a:rPr>
              <a:t>”heI7o,/”upIoad.aXion </a:t>
            </a:r>
            <a:r>
              <a:rPr dirty="0" sz="1600" spc="-30" i="1">
                <a:solidFill>
                  <a:srgbClr val="9766FF"/>
                </a:solidFill>
                <a:latin typeface="Arial"/>
                <a:cs typeface="Arial"/>
              </a:rPr>
              <a:t>“ </a:t>
            </a:r>
            <a:r>
              <a:rPr dirty="0" sz="1600" spc="-10" i="1">
                <a:solidFill>
                  <a:srgbClr val="753B69"/>
                </a:solidFill>
                <a:latin typeface="Arial"/>
                <a:cs typeface="Arial"/>
              </a:rPr>
              <a:t>enctype= </a:t>
            </a:r>
            <a:r>
              <a:rPr dirty="0" sz="1600" spc="-100" i="1">
                <a:solidFill>
                  <a:srgbClr val="5B54C6"/>
                </a:solidFill>
                <a:latin typeface="Arial"/>
                <a:cs typeface="Arial"/>
              </a:rPr>
              <a:t>°muh›"pai-I;/*form </a:t>
            </a:r>
            <a:r>
              <a:rPr dirty="0" sz="1600" spc="-240" i="1">
                <a:solidFill>
                  <a:srgbClr val="5B54C6"/>
                </a:solidFill>
                <a:latin typeface="Arial"/>
                <a:cs typeface="Arial"/>
              </a:rPr>
              <a:t>—data</a:t>
            </a:r>
            <a:r>
              <a:rPr dirty="0" sz="1600" spc="-65" i="1">
                <a:solidFill>
                  <a:srgbClr val="5B54C6"/>
                </a:solidFill>
                <a:latin typeface="Arial"/>
                <a:cs typeface="Arial"/>
              </a:rPr>
              <a:t> </a:t>
            </a:r>
            <a:r>
              <a:rPr dirty="0" sz="1600" spc="-145" i="1">
                <a:solidFill>
                  <a:srgbClr val="6466CD"/>
                </a:solidFill>
                <a:latin typeface="Arial"/>
                <a:cs typeface="Arial"/>
              </a:rPr>
              <a:t>’!:•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8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dirty="0" sz="1700" spc="-150">
                <a:solidFill>
                  <a:srgbClr val="1A1515"/>
                </a:solidFill>
                <a:latin typeface="Arial"/>
                <a:cs typeface="Arial"/>
              </a:rPr>
              <a:t>Desc:  </a:t>
            </a:r>
            <a:r>
              <a:rPr dirty="0" sz="1700" spc="-35">
                <a:solidFill>
                  <a:srgbClr val="5E8279"/>
                </a:solidFill>
                <a:latin typeface="Arial"/>
                <a:cs typeface="Arial"/>
              </a:rPr>
              <a:t>&lt;input </a:t>
            </a:r>
            <a:r>
              <a:rPr dirty="0" sz="1700" spc="-20">
                <a:solidFill>
                  <a:srgbClr val="976293"/>
                </a:solidFill>
                <a:latin typeface="Arial"/>
                <a:cs typeface="Arial"/>
              </a:rPr>
              <a:t>type= </a:t>
            </a:r>
            <a:r>
              <a:rPr dirty="0" sz="1700" spc="-15">
                <a:solidFill>
                  <a:srgbClr val="33139C"/>
                </a:solidFill>
                <a:latin typeface="Arial"/>
                <a:cs typeface="Arial"/>
              </a:rPr>
              <a:t>“r«u‘“ </a:t>
            </a:r>
            <a:r>
              <a:rPr dirty="0" sz="1700" spc="-55">
                <a:solidFill>
                  <a:srgbClr val="33139C"/>
                </a:solidFill>
                <a:latin typeface="Arial"/>
                <a:cs typeface="Arial"/>
              </a:rPr>
              <a:t>name= </a:t>
            </a:r>
            <a:r>
              <a:rPr dirty="0" sz="1700" spc="-95" i="1">
                <a:solidFill>
                  <a:srgbClr val="482ADF"/>
                </a:solidFill>
                <a:latin typeface="Arial"/>
                <a:cs typeface="Arial"/>
              </a:rPr>
              <a:t>*des»</a:t>
            </a:r>
            <a:r>
              <a:rPr dirty="0" sz="1700" spc="-95" i="1">
                <a:solidFill>
                  <a:srgbClr val="568379"/>
                </a:solidFill>
                <a:latin typeface="Arial"/>
                <a:cs typeface="Arial"/>
              </a:rPr>
              <a:t>"/</a:t>
            </a:r>
            <a:r>
              <a:rPr dirty="0" sz="1700" spc="-175" i="1">
                <a:solidFill>
                  <a:srgbClr val="568379"/>
                </a:solidFill>
                <a:latin typeface="Arial"/>
                <a:cs typeface="Arial"/>
              </a:rPr>
              <a:t> </a:t>
            </a:r>
            <a:r>
              <a:rPr dirty="0" sz="1700" spc="-280" i="1">
                <a:solidFill>
                  <a:srgbClr val="568379"/>
                </a:solidFill>
                <a:latin typeface="Arial"/>
                <a:cs typeface="Arial"/>
              </a:rPr>
              <a:t>&gt;</a:t>
            </a:r>
            <a:endParaRPr sz="17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50"/>
              </a:spcBef>
            </a:pPr>
            <a:r>
              <a:rPr dirty="0" sz="1600" spc="-55">
                <a:solidFill>
                  <a:srgbClr val="230001"/>
                </a:solidFill>
                <a:latin typeface="Arial"/>
                <a:cs typeface="Arial"/>
              </a:rPr>
              <a:t>File:</a:t>
            </a:r>
            <a:r>
              <a:rPr dirty="0" sz="1600" spc="65">
                <a:solidFill>
                  <a:srgbClr val="230001"/>
                </a:solidFill>
                <a:latin typeface="Arial"/>
                <a:cs typeface="Arial"/>
              </a:rPr>
              <a:t> </a:t>
            </a:r>
            <a:r>
              <a:rPr dirty="0" sz="1600" spc="-125">
                <a:solidFill>
                  <a:srgbClr val="4B8380"/>
                </a:solidFill>
                <a:latin typeface="Arial"/>
                <a:cs typeface="Arial"/>
              </a:rPr>
              <a:t>&lt;</a:t>
            </a:r>
            <a:r>
              <a:rPr dirty="0" sz="1600" spc="-265">
                <a:solidFill>
                  <a:srgbClr val="4B8380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759EB5"/>
                </a:solidFill>
                <a:latin typeface="Arial"/>
                <a:cs typeface="Arial"/>
              </a:rPr>
              <a:t>input</a:t>
            </a:r>
            <a:r>
              <a:rPr dirty="0" sz="1600" spc="-100">
                <a:solidFill>
                  <a:srgbClr val="759EB5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703A6E"/>
                </a:solidFill>
                <a:latin typeface="Arial"/>
                <a:cs typeface="Arial"/>
              </a:rPr>
              <a:t>type=</a:t>
            </a:r>
            <a:r>
              <a:rPr dirty="0" sz="1600" spc="200">
                <a:solidFill>
                  <a:srgbClr val="703A6E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6E69C3"/>
                </a:solidFill>
                <a:latin typeface="Arial"/>
                <a:cs typeface="Arial"/>
              </a:rPr>
              <a:t>"//e“</a:t>
            </a:r>
            <a:r>
              <a:rPr dirty="0" sz="1600" spc="-235">
                <a:solidFill>
                  <a:srgbClr val="6E69C3"/>
                </a:solidFill>
                <a:latin typeface="Arial"/>
                <a:cs typeface="Arial"/>
              </a:rPr>
              <a:t> </a:t>
            </a:r>
            <a:r>
              <a:rPr dirty="0" sz="1600" spc="5">
                <a:solidFill>
                  <a:srgbClr val="70247C"/>
                </a:solidFill>
                <a:latin typeface="Arial"/>
                <a:cs typeface="Arial"/>
              </a:rPr>
              <a:t>name=</a:t>
            </a:r>
            <a:r>
              <a:rPr dirty="0" sz="1600" spc="35">
                <a:solidFill>
                  <a:srgbClr val="70247C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4B24A3"/>
                </a:solidFill>
                <a:latin typeface="Arial"/>
                <a:cs typeface="Arial"/>
              </a:rPr>
              <a:t>’//a“/</a:t>
            </a:r>
            <a:r>
              <a:rPr dirty="0" sz="1600" spc="-140">
                <a:solidFill>
                  <a:srgbClr val="4B24A3"/>
                </a:solidFill>
                <a:latin typeface="Arial"/>
                <a:cs typeface="Arial"/>
              </a:rPr>
              <a:t> </a:t>
            </a:r>
            <a:r>
              <a:rPr dirty="0" sz="1600" spc="-245">
                <a:solidFill>
                  <a:srgbClr val="4B24A3"/>
                </a:solidFill>
                <a:latin typeface="Arial"/>
                <a:cs typeface="Arial"/>
              </a:rPr>
              <a:t>&gt;</a:t>
            </a:r>
            <a:endParaRPr sz="16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45"/>
              </a:spcBef>
            </a:pPr>
            <a:r>
              <a:rPr dirty="0" sz="1550" spc="-95">
                <a:solidFill>
                  <a:srgbClr val="528C82"/>
                </a:solidFill>
                <a:latin typeface="Arial"/>
                <a:cs typeface="Arial"/>
              </a:rPr>
              <a:t>&lt;</a:t>
            </a:r>
            <a:r>
              <a:rPr dirty="0" sz="1550" spc="-260">
                <a:solidFill>
                  <a:srgbClr val="528C82"/>
                </a:solidFill>
                <a:latin typeface="Arial"/>
                <a:cs typeface="Arial"/>
              </a:rPr>
              <a:t> </a:t>
            </a:r>
            <a:r>
              <a:rPr dirty="0" sz="1550" spc="30">
                <a:solidFill>
                  <a:srgbClr val="507479"/>
                </a:solidFill>
                <a:latin typeface="Arial"/>
                <a:cs typeface="Arial"/>
              </a:rPr>
              <a:t>input</a:t>
            </a:r>
            <a:r>
              <a:rPr dirty="0" sz="1550" spc="50">
                <a:solidFill>
                  <a:srgbClr val="507479"/>
                </a:solidFill>
                <a:latin typeface="Arial"/>
                <a:cs typeface="Arial"/>
              </a:rPr>
              <a:t> </a:t>
            </a:r>
            <a:r>
              <a:rPr dirty="0" sz="1550" spc="-140" i="1">
                <a:solidFill>
                  <a:srgbClr val="6B2F66"/>
                </a:solidFill>
                <a:latin typeface="Arial"/>
                <a:cs typeface="Arial"/>
              </a:rPr>
              <a:t>ty)DB= </a:t>
            </a:r>
            <a:r>
              <a:rPr dirty="0" sz="1550" spc="5" i="1">
                <a:solidFill>
                  <a:srgbClr val="6B2F66"/>
                </a:solidFill>
                <a:latin typeface="Arial"/>
                <a:cs typeface="Arial"/>
              </a:rPr>
              <a:t> </a:t>
            </a:r>
            <a:r>
              <a:rPr dirty="0" sz="1550" spc="-25" i="1">
                <a:solidFill>
                  <a:srgbClr val="2405AE"/>
                </a:solidFill>
                <a:latin typeface="Arial"/>
                <a:cs typeface="Arial"/>
              </a:rPr>
              <a:t>“s£Ibmit*</a:t>
            </a:r>
            <a:r>
              <a:rPr dirty="0" sz="1550" spc="-50" i="1">
                <a:solidFill>
                  <a:srgbClr val="2405AE"/>
                </a:solidFill>
                <a:latin typeface="Arial"/>
                <a:cs typeface="Arial"/>
              </a:rPr>
              <a:t> </a:t>
            </a:r>
            <a:r>
              <a:rPr dirty="0" sz="1550" spc="15">
                <a:solidFill>
                  <a:srgbClr val="60034D"/>
                </a:solidFill>
                <a:latin typeface="Arial"/>
                <a:cs typeface="Arial"/>
              </a:rPr>
              <a:t>value=</a:t>
            </a:r>
            <a:r>
              <a:rPr dirty="0" sz="1550" spc="170">
                <a:solidFill>
                  <a:srgbClr val="60034D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6949A8"/>
                </a:solidFill>
                <a:latin typeface="Arial"/>
                <a:cs typeface="Arial"/>
              </a:rPr>
              <a:t>"5ubmit</a:t>
            </a:r>
            <a:r>
              <a:rPr dirty="0" sz="1550" spc="-265">
                <a:solidFill>
                  <a:srgbClr val="6949A8"/>
                </a:solidFill>
                <a:latin typeface="Arial"/>
                <a:cs typeface="Arial"/>
              </a:rPr>
              <a:t> </a:t>
            </a:r>
            <a:r>
              <a:rPr dirty="0" sz="1550" spc="-65">
                <a:solidFill>
                  <a:srgbClr val="6949A8"/>
                </a:solidFill>
                <a:latin typeface="Arial"/>
                <a:cs typeface="Arial"/>
              </a:rPr>
              <a:t>"/</a:t>
            </a:r>
            <a:r>
              <a:rPr dirty="0" sz="1550" spc="-204">
                <a:solidFill>
                  <a:srgbClr val="6949A8"/>
                </a:solidFill>
                <a:latin typeface="Arial"/>
                <a:cs typeface="Arial"/>
              </a:rPr>
              <a:t> </a:t>
            </a:r>
            <a:r>
              <a:rPr dirty="0" sz="1550" spc="-185">
                <a:solidFill>
                  <a:srgbClr val="6949A8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4045457"/>
            <a:ext cx="8021955" cy="2333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3440">
              <a:lnSpc>
                <a:spcPct val="100000"/>
              </a:lnSpc>
            </a:pPr>
            <a:r>
              <a:rPr dirty="0" sz="1650" spc="10">
                <a:solidFill>
                  <a:srgbClr val="310AC6"/>
                </a:solidFill>
                <a:latin typeface="Arial"/>
                <a:cs typeface="Arial"/>
              </a:rPr>
              <a:t>tMapping("/upload•)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spcBef>
                <a:spcPts val="155"/>
              </a:spcBef>
            </a:pPr>
            <a:r>
              <a:rPr dirty="0" sz="1650" spc="20">
                <a:solidFill>
                  <a:srgbClr val="60003F"/>
                </a:solidFill>
                <a:latin typeface="Arial"/>
                <a:cs typeface="Arial"/>
              </a:rPr>
              <a:t>public </a:t>
            </a:r>
            <a:r>
              <a:rPr dirty="0" sz="1650" spc="-10">
                <a:latin typeface="Arial"/>
                <a:cs typeface="Arial"/>
              </a:rPr>
              <a:t>String </a:t>
            </a:r>
            <a:r>
              <a:rPr dirty="0" sz="1650" spc="-35">
                <a:solidFill>
                  <a:srgbClr val="31150A"/>
                </a:solidFill>
                <a:latin typeface="Arial"/>
                <a:cs typeface="Arial"/>
              </a:rPr>
              <a:t>upload(PRequestParam("desc•)  </a:t>
            </a:r>
            <a:r>
              <a:rPr dirty="0" sz="1650" spc="-10">
                <a:latin typeface="Arial"/>
                <a:cs typeface="Arial"/>
              </a:rPr>
              <a:t>String</a:t>
            </a:r>
            <a:r>
              <a:rPr dirty="0" sz="1650" spc="260">
                <a:latin typeface="Arial"/>
                <a:cs typeface="Arial"/>
              </a:rPr>
              <a:t> </a:t>
            </a:r>
            <a:r>
              <a:rPr dirty="0" sz="1650" spc="-95">
                <a:solidFill>
                  <a:srgbClr val="1A0C00"/>
                </a:solidFill>
                <a:latin typeface="Arial"/>
                <a:cs typeface="Arial"/>
              </a:rPr>
              <a:t>desc,</a:t>
            </a:r>
            <a:endParaRPr sz="1650">
              <a:latin typeface="Arial"/>
              <a:cs typeface="Arial"/>
            </a:endParaRPr>
          </a:p>
          <a:p>
            <a:pPr marL="3636645">
              <a:lnSpc>
                <a:spcPts val="2010"/>
              </a:lnSpc>
            </a:pPr>
            <a:r>
              <a:rPr dirty="0" sz="1700" spc="-180">
                <a:solidFill>
                  <a:srgbClr val="59382A"/>
                </a:solidFill>
                <a:latin typeface="Arial"/>
                <a:cs typeface="Arial"/>
              </a:rPr>
              <a:t>e </a:t>
            </a:r>
            <a:r>
              <a:rPr dirty="0" sz="1700" spc="-120">
                <a:solidFill>
                  <a:srgbClr val="2B1C0C"/>
                </a:solidFill>
                <a:latin typeface="Arial"/>
                <a:cs typeface="Arial"/>
              </a:rPr>
              <a:t>€Ie)  </a:t>
            </a:r>
            <a:r>
              <a:rPr dirty="0" sz="1700" spc="35">
                <a:solidFill>
                  <a:srgbClr val="660C31"/>
                </a:solidFill>
                <a:latin typeface="Arial"/>
                <a:cs typeface="Arial"/>
              </a:rPr>
              <a:t>thmws </a:t>
            </a:r>
            <a:r>
              <a:rPr dirty="0" sz="1700" spc="-70">
                <a:solidFill>
                  <a:srgbClr val="311800"/>
                </a:solidFill>
                <a:latin typeface="Arial"/>
                <a:cs typeface="Arial"/>
              </a:rPr>
              <a:t>IllegalStateException,</a:t>
            </a:r>
            <a:r>
              <a:rPr dirty="0" sz="1700" spc="235">
                <a:solidFill>
                  <a:srgbClr val="311800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360F00"/>
                </a:solidFill>
                <a:latin typeface="Arial"/>
                <a:cs typeface="Arial"/>
              </a:rPr>
              <a:t>IOException(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dirty="0" sz="1650">
                <a:latin typeface="Arial"/>
                <a:cs typeface="Arial"/>
              </a:rPr>
              <a:t>if(!ÈIe.isEm</a:t>
            </a:r>
            <a:r>
              <a:rPr dirty="0" baseline="-10101" sz="2475">
                <a:latin typeface="Arial"/>
                <a:cs typeface="Arial"/>
              </a:rPr>
              <a:t>PY0ll</a:t>
            </a:r>
            <a:endParaRPr baseline="-10101" sz="2475">
              <a:latin typeface="Arial"/>
              <a:cs typeface="Arial"/>
            </a:endParaRPr>
          </a:p>
          <a:p>
            <a:pPr marL="469900">
              <a:lnSpc>
                <a:spcPts val="1975"/>
              </a:lnSpc>
              <a:spcBef>
                <a:spcPts val="105"/>
              </a:spcBef>
            </a:pPr>
            <a:r>
              <a:rPr dirty="0" sz="1650" spc="-10">
                <a:solidFill>
                  <a:srgbClr val="1C0C0F"/>
                </a:solidFill>
                <a:latin typeface="Arial"/>
                <a:cs typeface="Arial"/>
              </a:rPr>
              <a:t>5ystem.onf </a:t>
            </a:r>
            <a:r>
              <a:rPr dirty="0" sz="1650" spc="-25">
                <a:solidFill>
                  <a:srgbClr val="1C0C0F"/>
                </a:solidFill>
                <a:latin typeface="Arial"/>
                <a:cs typeface="Arial"/>
              </a:rPr>
              <a:t>pùmln(•desc</a:t>
            </a:r>
            <a:r>
              <a:rPr dirty="0" sz="1650" spc="-385">
                <a:solidFill>
                  <a:srgbClr val="1C0C0F"/>
                </a:solidFill>
                <a:latin typeface="Arial"/>
                <a:cs typeface="Arial"/>
              </a:rPr>
              <a:t> </a:t>
            </a:r>
            <a:r>
              <a:rPr dirty="0" sz="1650" spc="-45">
                <a:solidFill>
                  <a:srgbClr val="1C0C0F"/>
                </a:solidFill>
                <a:latin typeface="Arial"/>
                <a:cs typeface="Arial"/>
              </a:rPr>
              <a:t>•);</a:t>
            </a:r>
            <a:endParaRPr sz="1650">
              <a:latin typeface="Arial"/>
              <a:cs typeface="Arial"/>
            </a:endParaRPr>
          </a:p>
          <a:p>
            <a:pPr marL="460375">
              <a:lnSpc>
                <a:spcPts val="2035"/>
              </a:lnSpc>
            </a:pPr>
            <a:r>
              <a:rPr dirty="0" sz="1700" spc="-80">
                <a:solidFill>
                  <a:srgbClr val="241F1C"/>
                </a:solidFill>
                <a:latin typeface="Arial"/>
                <a:cs typeface="Arial"/>
              </a:rPr>
              <a:t>ùIe.1ransferTo(new  </a:t>
            </a:r>
            <a:r>
              <a:rPr dirty="0" sz="1700" spc="-10">
                <a:solidFill>
                  <a:srgbClr val="5B5BD1"/>
                </a:solidFill>
                <a:latin typeface="Arial"/>
                <a:cs typeface="Arial"/>
              </a:rPr>
              <a:t>File(•d:\\temp\\"  </a:t>
            </a:r>
            <a:r>
              <a:rPr dirty="0" sz="1700" spc="-65">
                <a:solidFill>
                  <a:srgbClr val="4B5D6E"/>
                </a:solidFill>
                <a:latin typeface="Arial"/>
                <a:cs typeface="Arial"/>
              </a:rPr>
              <a:t>+ </a:t>
            </a:r>
            <a:r>
              <a:rPr dirty="0" sz="1700" spc="-65">
                <a:solidFill>
                  <a:srgbClr val="211D1C"/>
                </a:solidFill>
                <a:latin typeface="Arial"/>
                <a:cs typeface="Arial"/>
              </a:rPr>
              <a:t>ftle.gQOriginalFiIename</a:t>
            </a:r>
            <a:r>
              <a:rPr dirty="0" sz="1700" spc="-310">
                <a:solidFill>
                  <a:srgbClr val="211D1C"/>
                </a:solidFill>
                <a:latin typeface="Arial"/>
                <a:cs typeface="Arial"/>
              </a:rPr>
              <a:t> </a:t>
            </a:r>
            <a:r>
              <a:rPr dirty="0" baseline="-6535" sz="2550" spc="-270">
                <a:solidFill>
                  <a:srgbClr val="211D1C"/>
                </a:solidFill>
                <a:latin typeface="Arial"/>
                <a:cs typeface="Arial"/>
              </a:rPr>
              <a:t>0JJ:</a:t>
            </a:r>
            <a:endParaRPr baseline="-6535"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7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600" spc="60">
                <a:solidFill>
                  <a:srgbClr val="67053F"/>
                </a:solidFill>
                <a:latin typeface="Arial"/>
                <a:cs typeface="Arial"/>
              </a:rPr>
              <a:t>return</a:t>
            </a:r>
            <a:r>
              <a:rPr dirty="0" sz="1600" spc="55">
                <a:solidFill>
                  <a:srgbClr val="67053F"/>
                </a:solidFill>
                <a:latin typeface="Arial"/>
                <a:cs typeface="Arial"/>
              </a:rPr>
              <a:t> </a:t>
            </a:r>
            <a:r>
              <a:rPr dirty="0" sz="1600" spc="-65">
                <a:solidFill>
                  <a:srgbClr val="2B00C6"/>
                </a:solidFill>
                <a:latin typeface="Arial"/>
                <a:cs typeface="Arial"/>
              </a:rPr>
              <a:t>•success•,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使用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自定</a:t>
            </a:r>
            <a:r>
              <a:rPr dirty="0">
                <a:latin typeface="宋体"/>
                <a:cs typeface="宋体"/>
              </a:rPr>
              <a:t>义拦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896109"/>
            <a:ext cx="8224520" cy="413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2763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 MVC</a:t>
            </a:r>
            <a:r>
              <a:rPr dirty="0" sz="2400" spc="-5">
                <a:latin typeface="MS Gothic"/>
                <a:cs typeface="MS Gothic"/>
              </a:rPr>
              <a:t>也可以使用</a:t>
            </a:r>
            <a:r>
              <a:rPr dirty="0" sz="2400" spc="-5">
                <a:latin typeface="宋体"/>
                <a:cs typeface="宋体"/>
              </a:rPr>
              <a:t>拦</a:t>
            </a:r>
            <a:r>
              <a:rPr dirty="0" sz="2400" spc="-5">
                <a:latin typeface="MS Gothic"/>
                <a:cs typeface="MS Gothic"/>
              </a:rPr>
              <a:t>截器</a:t>
            </a:r>
            <a:r>
              <a:rPr dirty="0" sz="2400" spc="-5">
                <a:latin typeface="宋体"/>
                <a:cs typeface="宋体"/>
              </a:rPr>
              <a:t>对请</a:t>
            </a:r>
            <a:r>
              <a:rPr dirty="0" sz="2400" spc="-5">
                <a:latin typeface="MS Gothic"/>
                <a:cs typeface="MS Gothic"/>
              </a:rPr>
              <a:t>求</a:t>
            </a:r>
            <a:r>
              <a:rPr dirty="0" sz="2400" spc="-5">
                <a:latin typeface="宋体"/>
                <a:cs typeface="宋体"/>
              </a:rPr>
              <a:t>进</a:t>
            </a:r>
            <a:r>
              <a:rPr dirty="0" sz="2400" spc="-5">
                <a:latin typeface="MS Gothic"/>
                <a:cs typeface="MS Gothic"/>
              </a:rPr>
              <a:t>行</a:t>
            </a:r>
            <a:r>
              <a:rPr dirty="0" sz="2400" spc="-5">
                <a:latin typeface="宋体"/>
                <a:cs typeface="宋体"/>
              </a:rPr>
              <a:t>拦</a:t>
            </a:r>
            <a:r>
              <a:rPr dirty="0" sz="2400" spc="-5">
                <a:latin typeface="MS Gothic"/>
                <a:cs typeface="MS Gothic"/>
              </a:rPr>
              <a:t>截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理，用</a:t>
            </a:r>
            <a:r>
              <a:rPr dirty="0" sz="2400" spc="-5">
                <a:latin typeface="宋体"/>
                <a:cs typeface="宋体"/>
              </a:rPr>
              <a:t>户 </a:t>
            </a:r>
            <a:r>
              <a:rPr dirty="0" sz="2400" spc="-109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可以自定</a:t>
            </a:r>
            <a:r>
              <a:rPr dirty="0" sz="2400">
                <a:latin typeface="宋体"/>
                <a:cs typeface="宋体"/>
              </a:rPr>
              <a:t>义拦</a:t>
            </a:r>
            <a:r>
              <a:rPr dirty="0" sz="2400">
                <a:latin typeface="MS Gothic"/>
                <a:cs typeface="MS Gothic"/>
              </a:rPr>
              <a:t>截器来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特定的功能，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自定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截器必  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须实现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HandlerInterceptor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接口</a:t>
            </a:r>
            <a:endParaRPr sz="2400">
              <a:latin typeface="等线"/>
              <a:cs typeface="等线"/>
            </a:endParaRPr>
          </a:p>
          <a:p>
            <a:pPr marL="755015" marR="96520" indent="-285115">
              <a:lnSpc>
                <a:spcPts val="2300"/>
              </a:lnSpc>
              <a:spcBef>
                <a:spcPts val="44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preHandle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这</a:t>
            </a:r>
            <a:r>
              <a:rPr dirty="0" sz="2000" spc="-5">
                <a:latin typeface="MS Gothic"/>
                <a:cs typeface="MS Gothic"/>
              </a:rPr>
              <a:t>个方法在</a:t>
            </a:r>
            <a:r>
              <a:rPr dirty="0" sz="2000" spc="-5">
                <a:latin typeface="宋体"/>
                <a:cs typeface="宋体"/>
              </a:rPr>
              <a:t>业务处</a:t>
            </a:r>
            <a:r>
              <a:rPr dirty="0" sz="2000" spc="-5">
                <a:latin typeface="MS Gothic"/>
                <a:cs typeface="MS Gothic"/>
              </a:rPr>
              <a:t>理器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r>
              <a:rPr dirty="0" sz="2000" spc="-5">
                <a:latin typeface="宋体"/>
                <a:cs typeface="宋体"/>
              </a:rPr>
              <a:t>请</a:t>
            </a:r>
            <a:r>
              <a:rPr dirty="0" sz="2000" spc="-5">
                <a:latin typeface="MS Gothic"/>
                <a:cs typeface="MS Gothic"/>
              </a:rPr>
              <a:t>求之前被</a:t>
            </a:r>
            <a:r>
              <a:rPr dirty="0" sz="2000" spc="-5">
                <a:latin typeface="宋体"/>
                <a:cs typeface="宋体"/>
              </a:rPr>
              <a:t>调</a:t>
            </a:r>
            <a:r>
              <a:rPr dirty="0" sz="2000" spc="-5">
                <a:latin typeface="MS Gothic"/>
                <a:cs typeface="MS Gothic"/>
              </a:rPr>
              <a:t>用，在</a:t>
            </a:r>
            <a:r>
              <a:rPr dirty="0" sz="2000" spc="-5">
                <a:latin typeface="宋体"/>
                <a:cs typeface="宋体"/>
              </a:rPr>
              <a:t>该 </a:t>
            </a:r>
            <a:r>
              <a:rPr dirty="0" sz="2000" spc="-86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用</a:t>
            </a:r>
            <a:r>
              <a:rPr dirty="0" sz="2000">
                <a:latin typeface="宋体"/>
                <a:cs typeface="宋体"/>
              </a:rPr>
              <a:t>户请</a:t>
            </a:r>
            <a:r>
              <a:rPr dirty="0" sz="2000">
                <a:latin typeface="MS Gothic"/>
                <a:cs typeface="MS Gothic"/>
              </a:rPr>
              <a:t>求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request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理。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如果程序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员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决定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该拦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截器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  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进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行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理后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还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要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用其他的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截器，或者是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业务处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理器去  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进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返回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true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；如果程序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员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决定不需要再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用其他的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件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去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求，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返回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false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。</a:t>
            </a:r>
            <a:endParaRPr sz="2000">
              <a:latin typeface="等线"/>
              <a:cs typeface="等线"/>
            </a:endParaRPr>
          </a:p>
          <a:p>
            <a:pPr marL="755015" marR="156845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postHandle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个方法在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业务处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求后，但 </a:t>
            </a:r>
            <a:r>
              <a:rPr dirty="0" sz="2000" spc="-42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是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DispatcherServlet</a:t>
            </a:r>
            <a:r>
              <a:rPr dirty="0" sz="2000" spc="-1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向客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端返回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响应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前被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</a:t>
            </a:r>
            <a:r>
              <a:rPr dirty="0" sz="2000">
                <a:latin typeface="MS Gothic"/>
                <a:cs typeface="MS Gothic"/>
              </a:rPr>
              <a:t>，在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对  </a:t>
            </a:r>
            <a:r>
              <a:rPr dirty="0" sz="2000" spc="-5">
                <a:latin typeface="MS Gothic"/>
                <a:cs typeface="MS Gothic"/>
              </a:rPr>
              <a:t>用</a:t>
            </a:r>
            <a:r>
              <a:rPr dirty="0" sz="2000" spc="-5">
                <a:latin typeface="宋体"/>
                <a:cs typeface="宋体"/>
              </a:rPr>
              <a:t>户请</a:t>
            </a:r>
            <a:r>
              <a:rPr dirty="0" sz="2000" spc="-5">
                <a:latin typeface="MS Gothic"/>
                <a:cs typeface="MS Gothic"/>
              </a:rPr>
              <a:t>求</a:t>
            </a:r>
            <a:r>
              <a:rPr dirty="0" sz="2000" spc="-5">
                <a:latin typeface="Arial"/>
                <a:cs typeface="Arial"/>
              </a:rPr>
              <a:t>request</a:t>
            </a:r>
            <a:r>
              <a:rPr dirty="0" sz="2000" spc="-5">
                <a:latin typeface="宋体"/>
                <a:cs typeface="宋体"/>
              </a:rPr>
              <a:t>进</a:t>
            </a:r>
            <a:r>
              <a:rPr dirty="0" sz="2000" spc="-5">
                <a:latin typeface="MS Gothic"/>
                <a:cs typeface="MS Gothic"/>
              </a:rPr>
              <a:t>行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理。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afterCompletion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这</a:t>
            </a:r>
            <a:r>
              <a:rPr dirty="0" sz="2000" spc="-5">
                <a:latin typeface="MS Gothic"/>
                <a:cs typeface="MS Gothic"/>
              </a:rPr>
              <a:t>个方法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在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DispatcherServlet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完全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理完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 </a:t>
            </a:r>
            <a:r>
              <a:rPr dirty="0" sz="2000" spc="-450" b="1">
                <a:solidFill>
                  <a:srgbClr val="0000FF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求后被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</a:t>
            </a:r>
            <a:r>
              <a:rPr dirty="0" sz="2000">
                <a:latin typeface="MS Gothic"/>
                <a:cs typeface="MS Gothic"/>
              </a:rPr>
              <a:t>，可以在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行一些</a:t>
            </a:r>
            <a:r>
              <a:rPr dirty="0" sz="2000">
                <a:latin typeface="宋体"/>
                <a:cs typeface="宋体"/>
              </a:rPr>
              <a:t>资</a:t>
            </a:r>
            <a:r>
              <a:rPr dirty="0" sz="2000">
                <a:latin typeface="MS Gothic"/>
                <a:cs typeface="MS Gothic"/>
              </a:rPr>
              <a:t>源清理的操作。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360" y="994409"/>
            <a:ext cx="69386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5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765934"/>
            <a:ext cx="8360409" cy="3865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使用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@RequestMapping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控制器指定可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哪</a:t>
            </a:r>
            <a:r>
              <a:rPr dirty="0" sz="2400">
                <a:latin typeface="MS Gothic"/>
                <a:cs typeface="MS Gothic"/>
              </a:rPr>
              <a:t>些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URL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在控制器的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及方法定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义处</a:t>
            </a:r>
            <a:r>
              <a:rPr dirty="0" sz="2400">
                <a:latin typeface="MS Gothic"/>
                <a:cs typeface="MS Gothic"/>
              </a:rPr>
              <a:t>都可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@RequestMapping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义处</a:t>
            </a:r>
            <a:r>
              <a:rPr dirty="0" sz="2000">
                <a:latin typeface="MS Gothic"/>
                <a:cs typeface="MS Gothic"/>
              </a:rPr>
              <a:t>：提供初</a:t>
            </a:r>
            <a:r>
              <a:rPr dirty="0" sz="2000">
                <a:latin typeface="宋体"/>
                <a:cs typeface="宋体"/>
              </a:rPr>
              <a:t>步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求映射信息。相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应</a:t>
            </a:r>
            <a:r>
              <a:rPr dirty="0" sz="2000">
                <a:latin typeface="MS Gothic"/>
                <a:cs typeface="MS Gothic"/>
              </a:rPr>
              <a:t>用的根目</a:t>
            </a:r>
            <a:r>
              <a:rPr dirty="0" sz="2000">
                <a:latin typeface="宋体"/>
                <a:cs typeface="宋体"/>
              </a:rPr>
              <a:t>录</a:t>
            </a:r>
            <a:endParaRPr sz="2000">
              <a:latin typeface="宋体"/>
              <a:cs typeface="宋体"/>
            </a:endParaRPr>
          </a:p>
          <a:p>
            <a:pPr algn="just" marL="755015" marR="133350" indent="-285115">
              <a:lnSpc>
                <a:spcPts val="2300"/>
              </a:lnSpc>
              <a:spcBef>
                <a:spcPts val="509"/>
              </a:spcBef>
            </a:pPr>
            <a:r>
              <a:rPr dirty="0" sz="2000" spc="-5">
                <a:latin typeface="Arial"/>
                <a:cs typeface="Arial"/>
              </a:rPr>
              <a:t>–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方法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000">
                <a:latin typeface="MS Gothic"/>
                <a:cs typeface="MS Gothic"/>
              </a:rPr>
              <a:t>：提供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步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细</a:t>
            </a:r>
            <a:r>
              <a:rPr dirty="0" sz="2000">
                <a:latin typeface="MS Gothic"/>
                <a:cs typeface="MS Gothic"/>
              </a:rPr>
              <a:t>分映射信息。相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定</a:t>
            </a:r>
            <a:r>
              <a:rPr dirty="0" sz="2000">
                <a:latin typeface="宋体"/>
                <a:cs typeface="宋体"/>
              </a:rPr>
              <a:t>义处</a:t>
            </a:r>
            <a:r>
              <a:rPr dirty="0" sz="2000">
                <a:latin typeface="MS Gothic"/>
                <a:cs typeface="MS Gothic"/>
              </a:rPr>
              <a:t>的 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5">
                <a:latin typeface="MS Gothic"/>
                <a:cs typeface="MS Gothic"/>
              </a:rPr>
              <a:t>。若 </a:t>
            </a:r>
            <a:r>
              <a:rPr dirty="0" sz="2000" spc="-850">
                <a:latin typeface="MS Gothic"/>
                <a:cs typeface="MS Gothic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定</a:t>
            </a:r>
            <a:r>
              <a:rPr dirty="0" sz="2000">
                <a:latin typeface="宋体"/>
                <a:cs typeface="宋体"/>
              </a:rPr>
              <a:t>义处</a:t>
            </a:r>
            <a:r>
              <a:rPr dirty="0" sz="2000">
                <a:latin typeface="MS Gothic"/>
                <a:cs typeface="MS Gothic"/>
              </a:rPr>
              <a:t>未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@RequestMapping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5">
                <a:latin typeface="MS Gothic"/>
                <a:cs typeface="MS Gothic"/>
              </a:rPr>
              <a:t>方法</a:t>
            </a:r>
            <a:r>
              <a:rPr dirty="0" sz="2000" spc="-5">
                <a:latin typeface="宋体"/>
                <a:cs typeface="宋体"/>
              </a:rPr>
              <a:t>处标记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 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应</a:t>
            </a:r>
            <a:r>
              <a:rPr dirty="0" sz="2000">
                <a:latin typeface="MS Gothic"/>
                <a:cs typeface="MS Gothic"/>
              </a:rPr>
              <a:t>用的根目</a:t>
            </a:r>
            <a:r>
              <a:rPr dirty="0" sz="2000">
                <a:latin typeface="宋体"/>
                <a:cs typeface="宋体"/>
              </a:rPr>
              <a:t>录</a:t>
            </a:r>
            <a:endParaRPr sz="2000">
              <a:latin typeface="宋体"/>
              <a:cs typeface="宋体"/>
            </a:endParaRPr>
          </a:p>
          <a:p>
            <a:pPr marL="354965" indent="-342265">
              <a:lnSpc>
                <a:spcPts val="2815"/>
              </a:lnSpc>
              <a:spcBef>
                <a:spcPts val="355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DispatcherServlet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截</a:t>
            </a:r>
            <a:r>
              <a:rPr dirty="0" sz="2400">
                <a:latin typeface="宋体"/>
                <a:cs typeface="宋体"/>
              </a:rPr>
              <a:t>获请</a:t>
            </a:r>
            <a:r>
              <a:rPr dirty="0" sz="2400">
                <a:latin typeface="MS Gothic"/>
                <a:cs typeface="MS Gothic"/>
              </a:rPr>
              <a:t>求后，就通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控制器上</a:t>
            </a:r>
            <a:endParaRPr sz="2400">
              <a:latin typeface="MS Gothic"/>
              <a:cs typeface="MS Gothic"/>
            </a:endParaRPr>
          </a:p>
          <a:p>
            <a:pPr marL="354965" marR="125095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@RequestMapping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提供的映射信息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求所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方法。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43000">
              <a:lnSpc>
                <a:spcPts val="4205"/>
              </a:lnSpc>
            </a:pP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截器方法</a:t>
            </a:r>
            <a:r>
              <a:rPr dirty="0">
                <a:latin typeface="宋体"/>
                <a:cs typeface="宋体"/>
              </a:rPr>
              <a:t>执</a:t>
            </a:r>
            <a:r>
              <a:rPr dirty="0">
                <a:latin typeface="MS Gothic"/>
                <a:cs typeface="MS Gothic"/>
              </a:rPr>
              <a:t>行</a:t>
            </a:r>
            <a:r>
              <a:rPr dirty="0">
                <a:latin typeface="宋体"/>
                <a:cs typeface="宋体"/>
              </a:rPr>
              <a:t>顺</a:t>
            </a:r>
            <a:r>
              <a:rPr dirty="0">
                <a:latin typeface="MS Gothic"/>
                <a:cs typeface="MS Gothic"/>
              </a:rPr>
              <a:t>序</a:t>
            </a:r>
          </a:p>
        </p:txBody>
      </p:sp>
      <p:sp>
        <p:nvSpPr>
          <p:cNvPr id="3" name="object 3"/>
          <p:cNvSpPr/>
          <p:nvPr/>
        </p:nvSpPr>
        <p:spPr>
          <a:xfrm>
            <a:off x="737234" y="2455227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0409" y="2456179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7394" y="2458085"/>
            <a:ext cx="3040380" cy="0"/>
          </a:xfrm>
          <a:custGeom>
            <a:avLst/>
            <a:gdLst/>
            <a:ahLst/>
            <a:cxnLst/>
            <a:rect l="l" t="t" r="r" b="b"/>
            <a:pathLst>
              <a:path w="3040379" h="0">
                <a:moveTo>
                  <a:pt x="0" y="0"/>
                </a:moveTo>
                <a:lnTo>
                  <a:pt x="30403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8664" y="2458402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109" y="2459037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5649" y="2459672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809" y="2460307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534" y="2451735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4375" y="2445067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7389" y="2438082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0722" y="243109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6912" y="2424430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784" y="2417762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9292" y="2410777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7069" y="240093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022" y="2402839"/>
            <a:ext cx="3159125" cy="0"/>
          </a:xfrm>
          <a:custGeom>
            <a:avLst/>
            <a:gdLst/>
            <a:ahLst/>
            <a:cxnLst/>
            <a:rect l="l" t="t" r="r" b="b"/>
            <a:pathLst>
              <a:path w="3159125" h="0">
                <a:moveTo>
                  <a:pt x="0" y="0"/>
                </a:moveTo>
                <a:lnTo>
                  <a:pt x="315912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8339" y="240474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8974" y="2406650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5482" y="239458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42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5799" y="239585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6223" y="2397760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7069" y="239966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4529" y="238823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529" y="23895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5164" y="23907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5164" y="23926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894" y="238347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2375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894" y="23780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894" y="23793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236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23634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23564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2349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23428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23361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23291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23221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23155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23088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23018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229488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22882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2280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22717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22631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22545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22459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2237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22288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22202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221170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220281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21939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21853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2176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2168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2159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21510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214248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21339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21250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21161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21075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20989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20904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20818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259" y="20732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259" y="20643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20558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3259" y="2047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3894" y="203707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3259" y="20415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953" y="202628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0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4529" y="202755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4529" y="2028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4529" y="20300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4106" y="20313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3894" y="203327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7069" y="201739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6434" y="2018664"/>
            <a:ext cx="3162300" cy="0"/>
          </a:xfrm>
          <a:custGeom>
            <a:avLst/>
            <a:gdLst/>
            <a:ahLst/>
            <a:cxnLst/>
            <a:rect l="l" t="t" r="r" b="b"/>
            <a:pathLst>
              <a:path w="3162300" h="0">
                <a:moveTo>
                  <a:pt x="0" y="0"/>
                </a:moveTo>
                <a:lnTo>
                  <a:pt x="31622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6434" y="201993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85799" y="202120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5376" y="20224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3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85164" y="20243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87069" y="201231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0033" y="2003742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94054" y="1995170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99769" y="1986597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7072" y="1978025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6914" y="1969452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30249" y="196088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2915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83259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82915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246062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68090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85191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68090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7080" y="195643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961389" y="2058034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053964" y="2456814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38724" y="2448560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28247" y="2439670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20627" y="2430780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14806" y="2421889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10467" y="2413000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07609" y="24041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05704" y="23926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06022" y="239458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42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6339" y="239585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6762" y="2397760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7609" y="239966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4434" y="23850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5069" y="238823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5069" y="23895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5704" y="23907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3800" y="2375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4434" y="23780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238061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3800" y="23688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23599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3800" y="23510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3800" y="234219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23333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23247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23158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23069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22980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2289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22733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22612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22498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223837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222631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221424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2202814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219138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217932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216725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215582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21443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21323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212026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210883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20974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20853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20739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206184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2050414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4434" y="203898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20453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1429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5069" y="202755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5069" y="2028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5069" y="20300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4646" y="20313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4434" y="20351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7609" y="201612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7609" y="201739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6974" y="2018664"/>
            <a:ext cx="3162300" cy="0"/>
          </a:xfrm>
          <a:custGeom>
            <a:avLst/>
            <a:gdLst/>
            <a:ahLst/>
            <a:cxnLst/>
            <a:rect l="l" t="t" r="r" b="b"/>
            <a:pathLst>
              <a:path w="3162300" h="0">
                <a:moveTo>
                  <a:pt x="0" y="0"/>
                </a:moveTo>
                <a:lnTo>
                  <a:pt x="316229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6974" y="201993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6339" y="202120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5916" y="20224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31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5704" y="20243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5492" y="202628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0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7609" y="2003425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12689" y="1991360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19992" y="1985645"/>
            <a:ext cx="3136265" cy="0"/>
          </a:xfrm>
          <a:custGeom>
            <a:avLst/>
            <a:gdLst/>
            <a:ahLst/>
            <a:cxnLst/>
            <a:rect l="l" t="t" r="r" b="b"/>
            <a:pathLst>
              <a:path w="3136265" h="0">
                <a:moveTo>
                  <a:pt x="0" y="0"/>
                </a:moveTo>
                <a:lnTo>
                  <a:pt x="3135947" y="0"/>
                </a:lnTo>
              </a:path>
            </a:pathLst>
          </a:custGeom>
          <a:ln w="11429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30469" y="1974214"/>
            <a:ext cx="3115945" cy="0"/>
          </a:xfrm>
          <a:custGeom>
            <a:avLst/>
            <a:gdLst/>
            <a:ahLst/>
            <a:cxnLst/>
            <a:rect l="l" t="t" r="r" b="b"/>
            <a:pathLst>
              <a:path w="3115945" h="0">
                <a:moveTo>
                  <a:pt x="0" y="0"/>
                </a:moveTo>
                <a:lnTo>
                  <a:pt x="3115627" y="0"/>
                </a:lnTo>
              </a:path>
            </a:pathLst>
          </a:custGeom>
          <a:ln w="1142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45709" y="1962467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3455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380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3455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87620" y="246062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088630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17245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088630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87620" y="195643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5431154" y="2058034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5057775" y="387318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60949" y="3874134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66029" y="387540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69204" y="387635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73649" y="387699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76189" y="387762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86349" y="387826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45075" y="386969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34914" y="386302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27929" y="385603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21262" y="384905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017452" y="384238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013324" y="383571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009832" y="382873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08244" y="3820159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008879" y="382206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009197" y="3823970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06339" y="381317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06551" y="3815079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07292" y="3816984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07609" y="38182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04752" y="38055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5069" y="3806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387" y="380809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381000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5704" y="38119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4434" y="380142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3800" y="37928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117" y="379539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434" y="379730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3800" y="37877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3800" y="37814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37744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3800" y="37674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3800" y="37607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37541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37471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37401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3733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372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37198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37128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3706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36982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36896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36810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36725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36639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36553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36468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36382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36296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36207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36118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36033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35947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35861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3577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35690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35604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35518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35429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35340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35255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3516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3800" y="35083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34998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3800" y="34912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3800" y="34823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3800" y="34737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3800" y="34651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4434" y="345440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4117" y="345757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3800" y="34594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5281" y="344487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5069" y="344614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069" y="34474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4858" y="344868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4434" y="345059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292" y="3435984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06974" y="343725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06657" y="343852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06128" y="343979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05704" y="344170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5704" y="34436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7609" y="343027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10572" y="342169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14594" y="341312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020309" y="340455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027612" y="339597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037454" y="338740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50789" y="3378834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003455" y="337404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003800" y="345821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003455" y="379475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087620" y="387857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088630" y="379475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172450" y="345821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088630" y="337404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087620" y="337439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 txBox="1"/>
          <p:nvPr/>
        </p:nvSpPr>
        <p:spPr>
          <a:xfrm>
            <a:off x="5233670" y="3475354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841875" y="6448107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845049" y="6449059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848859" y="6449695"/>
            <a:ext cx="3478529" cy="0"/>
          </a:xfrm>
          <a:custGeom>
            <a:avLst/>
            <a:gdLst/>
            <a:ahLst/>
            <a:cxnLst/>
            <a:rect l="l" t="t" r="r" b="b"/>
            <a:pathLst>
              <a:path w="3478529" h="0">
                <a:moveTo>
                  <a:pt x="0" y="0"/>
                </a:moveTo>
                <a:lnTo>
                  <a:pt x="34785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853304" y="6451282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857749" y="6451917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860289" y="6452552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870449" y="6453187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829175" y="6444615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819015" y="6437947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12029" y="6430962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05362" y="6423977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01552" y="6417310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797425" y="6410642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793932" y="6403657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4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792027" y="6394450"/>
            <a:ext cx="3592195" cy="0"/>
          </a:xfrm>
          <a:custGeom>
            <a:avLst/>
            <a:gdLst/>
            <a:ahLst/>
            <a:cxnLst/>
            <a:rect l="l" t="t" r="r" b="b"/>
            <a:pathLst>
              <a:path w="3592195" h="0">
                <a:moveTo>
                  <a:pt x="0" y="0"/>
                </a:moveTo>
                <a:lnTo>
                  <a:pt x="359219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792979" y="6396990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793614" y="6399529"/>
            <a:ext cx="3589020" cy="0"/>
          </a:xfrm>
          <a:custGeom>
            <a:avLst/>
            <a:gdLst/>
            <a:ahLst/>
            <a:cxnLst/>
            <a:rect l="l" t="t" r="r" b="b"/>
            <a:pathLst>
              <a:path w="3589020" h="0">
                <a:moveTo>
                  <a:pt x="0" y="0"/>
                </a:moveTo>
                <a:lnTo>
                  <a:pt x="35890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790122" y="6387465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60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790439" y="638873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790651" y="639000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791074" y="639127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791709" y="639254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789169" y="638111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789169" y="638238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789804" y="638492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788534" y="6376352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787900" y="63684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788534" y="637159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787900" y="63627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787900" y="63563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787900" y="63493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787900" y="63423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787900" y="63357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787900" y="63290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787900" y="63220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787900" y="63150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787900" y="63084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787900" y="63017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787900" y="62947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787900" y="62877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787900" y="62811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787900" y="62731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787900" y="62645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787900" y="62560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787900" y="62474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787900" y="62388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787900" y="62303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787900" y="622172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787900" y="621315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787900" y="62045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787900" y="61956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787900" y="61868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787900" y="61782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787900" y="61696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787900" y="616108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787900" y="61525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787900" y="61439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787900" y="61353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787900" y="61267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787900" y="61179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787900" y="610901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787900" y="61004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787900" y="609187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787900" y="60833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787900" y="607472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787900" y="60661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787900" y="60572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787900" y="60486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787900" y="60401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788534" y="602932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788534" y="603186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787900" y="60344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789592" y="6019165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68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789169" y="602043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789169" y="602170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788958" y="602360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788534" y="602615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791709" y="601027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791074" y="601154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791074" y="6012815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4" h="0">
                <a:moveTo>
                  <a:pt x="0" y="0"/>
                </a:moveTo>
                <a:lnTo>
                  <a:pt x="35945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790439" y="601408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790016" y="601535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1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789804" y="601725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791709" y="600519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794672" y="5996622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798694" y="5988050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59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04409" y="5979477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811712" y="5970904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4821554" y="5962332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4834888" y="5953759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4" h="0">
                <a:moveTo>
                  <a:pt x="0" y="0"/>
                </a:moveTo>
                <a:lnTo>
                  <a:pt x="3505836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4787555" y="594897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787900" y="603313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4787555" y="636968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4871720" y="6453504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8304530" y="636968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388350" y="603313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304530" y="594897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4871720" y="594931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 txBox="1"/>
          <p:nvPr/>
        </p:nvSpPr>
        <p:spPr>
          <a:xfrm>
            <a:off x="4996815" y="6050915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306060" y="5180329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 h="0">
                <a:moveTo>
                  <a:pt x="0" y="0"/>
                </a:moveTo>
                <a:lnTo>
                  <a:pt x="2564128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290820" y="5172075"/>
            <a:ext cx="2594610" cy="0"/>
          </a:xfrm>
          <a:custGeom>
            <a:avLst/>
            <a:gdLst/>
            <a:ahLst/>
            <a:cxnLst/>
            <a:rect l="l" t="t" r="r" b="b"/>
            <a:pathLst>
              <a:path w="2594609" h="0">
                <a:moveTo>
                  <a:pt x="0" y="0"/>
                </a:moveTo>
                <a:lnTo>
                  <a:pt x="259460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280342" y="5163184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 h="0">
                <a:moveTo>
                  <a:pt x="0" y="0"/>
                </a:moveTo>
                <a:lnTo>
                  <a:pt x="261556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272722" y="5154295"/>
            <a:ext cx="2630805" cy="0"/>
          </a:xfrm>
          <a:custGeom>
            <a:avLst/>
            <a:gdLst/>
            <a:ahLst/>
            <a:cxnLst/>
            <a:rect l="l" t="t" r="r" b="b"/>
            <a:pathLst>
              <a:path w="2630804" h="0">
                <a:moveTo>
                  <a:pt x="0" y="0"/>
                </a:moveTo>
                <a:lnTo>
                  <a:pt x="263080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266901" y="5145404"/>
            <a:ext cx="2642870" cy="0"/>
          </a:xfrm>
          <a:custGeom>
            <a:avLst/>
            <a:gdLst/>
            <a:ahLst/>
            <a:cxnLst/>
            <a:rect l="l" t="t" r="r" b="b"/>
            <a:pathLst>
              <a:path w="2642870" h="0">
                <a:moveTo>
                  <a:pt x="0" y="0"/>
                </a:moveTo>
                <a:lnTo>
                  <a:pt x="264244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262562" y="513651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259704" y="5127625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83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257799" y="5115559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257799" y="5117465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258434" y="5118734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93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258646" y="5120640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895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259387" y="5122545"/>
            <a:ext cx="2657475" cy="0"/>
          </a:xfrm>
          <a:custGeom>
            <a:avLst/>
            <a:gdLst/>
            <a:ahLst/>
            <a:cxnLst/>
            <a:rect l="l" t="t" r="r" b="b"/>
            <a:pathLst>
              <a:path w="2657475" h="0">
                <a:moveTo>
                  <a:pt x="0" y="0"/>
                </a:moveTo>
                <a:lnTo>
                  <a:pt x="265747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256529" y="5108575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256847" y="5111115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55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257164" y="511238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9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257482" y="5113654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4" h="0">
                <a:moveTo>
                  <a:pt x="0" y="0"/>
                </a:moveTo>
                <a:lnTo>
                  <a:pt x="266128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255895" y="5098415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5256212" y="5100954"/>
            <a:ext cx="2663825" cy="0"/>
          </a:xfrm>
          <a:custGeom>
            <a:avLst/>
            <a:gdLst/>
            <a:ahLst/>
            <a:cxnLst/>
            <a:rect l="l" t="t" r="r" b="b"/>
            <a:pathLst>
              <a:path w="2663825" h="0">
                <a:moveTo>
                  <a:pt x="0" y="0"/>
                </a:moveTo>
                <a:lnTo>
                  <a:pt x="266382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5256529" y="5104129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508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255895" y="509238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255895" y="508349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255895" y="507460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255895" y="506571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255895" y="505682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255895" y="504825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255895" y="503936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255895" y="503047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255895" y="5021579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255895" y="501269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55895" y="4996815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55895" y="498475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55895" y="497332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55895" y="496189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55895" y="494982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55895" y="493776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55895" y="4926329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55895" y="491490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55895" y="490283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55895" y="489077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55895" y="487934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55895" y="486791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55895" y="485584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55895" y="4843779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55895" y="483235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55895" y="482092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55895" y="4808854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55895" y="4797425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55895" y="478536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55895" y="4773929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56212" y="4763134"/>
            <a:ext cx="2663825" cy="0"/>
          </a:xfrm>
          <a:custGeom>
            <a:avLst/>
            <a:gdLst/>
            <a:ahLst/>
            <a:cxnLst/>
            <a:rect l="l" t="t" r="r" b="b"/>
            <a:pathLst>
              <a:path w="2663825" h="0">
                <a:moveTo>
                  <a:pt x="0" y="0"/>
                </a:moveTo>
                <a:lnTo>
                  <a:pt x="266382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55895" y="476885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57164" y="475170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91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57164" y="4752975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23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56952" y="4754245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2766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56529" y="4758690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7619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59704" y="4740275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59387" y="4741545"/>
            <a:ext cx="2657475" cy="0"/>
          </a:xfrm>
          <a:custGeom>
            <a:avLst/>
            <a:gdLst/>
            <a:ahLst/>
            <a:cxnLst/>
            <a:rect l="l" t="t" r="r" b="b"/>
            <a:pathLst>
              <a:path w="2657475" h="0">
                <a:moveTo>
                  <a:pt x="0" y="0"/>
                </a:moveTo>
                <a:lnTo>
                  <a:pt x="265747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59069" y="4742815"/>
            <a:ext cx="2658745" cy="0"/>
          </a:xfrm>
          <a:custGeom>
            <a:avLst/>
            <a:gdLst/>
            <a:ahLst/>
            <a:cxnLst/>
            <a:rect l="l" t="t" r="r" b="b"/>
            <a:pathLst>
              <a:path w="2658745" h="0">
                <a:moveTo>
                  <a:pt x="0" y="0"/>
                </a:moveTo>
                <a:lnTo>
                  <a:pt x="265832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58752" y="4744084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906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58222" y="4745354"/>
            <a:ext cx="2660015" cy="0"/>
          </a:xfrm>
          <a:custGeom>
            <a:avLst/>
            <a:gdLst/>
            <a:ahLst/>
            <a:cxnLst/>
            <a:rect l="l" t="t" r="r" b="b"/>
            <a:pathLst>
              <a:path w="2660015" h="0">
                <a:moveTo>
                  <a:pt x="0" y="0"/>
                </a:moveTo>
                <a:lnTo>
                  <a:pt x="265959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57799" y="4747259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57799" y="4749165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57376" y="475043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3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59704" y="4726940"/>
            <a:ext cx="2656840" cy="12065"/>
          </a:xfrm>
          <a:custGeom>
            <a:avLst/>
            <a:gdLst/>
            <a:ahLst/>
            <a:cxnLst/>
            <a:rect l="l" t="t" r="r" b="b"/>
            <a:pathLst>
              <a:path w="2656840" h="12064">
                <a:moveTo>
                  <a:pt x="0" y="12065"/>
                </a:moveTo>
                <a:lnTo>
                  <a:pt x="2656522" y="12065"/>
                </a:lnTo>
                <a:lnTo>
                  <a:pt x="26565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4784" y="4714875"/>
            <a:ext cx="2646680" cy="12065"/>
          </a:xfrm>
          <a:custGeom>
            <a:avLst/>
            <a:gdLst/>
            <a:ahLst/>
            <a:cxnLst/>
            <a:rect l="l" t="t" r="r" b="b"/>
            <a:pathLst>
              <a:path w="2646679" h="12064">
                <a:moveTo>
                  <a:pt x="0" y="12065"/>
                </a:moveTo>
                <a:lnTo>
                  <a:pt x="2646362" y="12065"/>
                </a:lnTo>
                <a:lnTo>
                  <a:pt x="264636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72087" y="4703445"/>
            <a:ext cx="2632075" cy="11430"/>
          </a:xfrm>
          <a:custGeom>
            <a:avLst/>
            <a:gdLst/>
            <a:ahLst/>
            <a:cxnLst/>
            <a:rect l="l" t="t" r="r" b="b"/>
            <a:pathLst>
              <a:path w="2632075" h="11429">
                <a:moveTo>
                  <a:pt x="0" y="11430"/>
                </a:moveTo>
                <a:lnTo>
                  <a:pt x="2631757" y="11430"/>
                </a:lnTo>
                <a:lnTo>
                  <a:pt x="263175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82564" y="4692015"/>
            <a:ext cx="2611755" cy="11430"/>
          </a:xfrm>
          <a:custGeom>
            <a:avLst/>
            <a:gdLst/>
            <a:ahLst/>
            <a:cxnLst/>
            <a:rect l="l" t="t" r="r" b="b"/>
            <a:pathLst>
              <a:path w="2611754" h="11429">
                <a:moveTo>
                  <a:pt x="0" y="11430"/>
                </a:moveTo>
                <a:lnTo>
                  <a:pt x="2611437" y="11430"/>
                </a:lnTo>
                <a:lnTo>
                  <a:pt x="261143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97804" y="468598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55550" y="46796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55895" y="47637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55550" y="51003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339715" y="5184140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 h="0">
                <a:moveTo>
                  <a:pt x="0" y="0"/>
                </a:moveTo>
                <a:lnTo>
                  <a:pt x="249682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7836534" y="51003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7920355" y="47637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7836534" y="46796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339715" y="4679950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 h="0">
                <a:moveTo>
                  <a:pt x="249682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 txBox="1"/>
          <p:nvPr/>
        </p:nvSpPr>
        <p:spPr>
          <a:xfrm>
            <a:off x="5361304" y="4781550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9" name="object 459"/>
          <p:cNvSpPr/>
          <p:nvPr/>
        </p:nvSpPr>
        <p:spPr>
          <a:xfrm>
            <a:off x="3851910" y="2208530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4918075" y="2151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588125" y="2460625"/>
            <a:ext cx="0" cy="913765"/>
          </a:xfrm>
          <a:custGeom>
            <a:avLst/>
            <a:gdLst/>
            <a:ahLst/>
            <a:cxnLst/>
            <a:rect l="l" t="t" r="r" b="b"/>
            <a:pathLst>
              <a:path w="0" h="913764">
                <a:moveTo>
                  <a:pt x="0" y="0"/>
                </a:moveTo>
                <a:lnTo>
                  <a:pt x="0" y="91376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530975" y="32886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588125" y="3877945"/>
            <a:ext cx="0" cy="802005"/>
          </a:xfrm>
          <a:custGeom>
            <a:avLst/>
            <a:gdLst/>
            <a:ahLst/>
            <a:cxnLst/>
            <a:rect l="l" t="t" r="r" b="b"/>
            <a:pathLst>
              <a:path w="0" h="802004">
                <a:moveTo>
                  <a:pt x="0" y="0"/>
                </a:moveTo>
                <a:lnTo>
                  <a:pt x="0" y="80200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530975" y="45942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6588125" y="5184140"/>
            <a:ext cx="0" cy="765175"/>
          </a:xfrm>
          <a:custGeom>
            <a:avLst/>
            <a:gdLst/>
            <a:ahLst/>
            <a:cxnLst/>
            <a:rect l="l" t="t" r="r" b="b"/>
            <a:pathLst>
              <a:path w="0" h="765175">
                <a:moveTo>
                  <a:pt x="0" y="0"/>
                </a:moveTo>
                <a:lnTo>
                  <a:pt x="0" y="76517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6530975" y="586359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363" y="1915667"/>
            <a:ext cx="8907780" cy="2107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415" b="1">
                <a:solidFill>
                  <a:srgbClr val="707E77"/>
                </a:solidFill>
                <a:latin typeface="Courier New"/>
                <a:cs typeface="Courier New"/>
              </a:rPr>
              <a:t>&lt;</a:t>
            </a:r>
            <a:r>
              <a:rPr dirty="0" sz="1500" spc="-765" b="1">
                <a:solidFill>
                  <a:srgbClr val="707E77"/>
                </a:solidFill>
                <a:latin typeface="Courier New"/>
                <a:cs typeface="Courier New"/>
              </a:rPr>
              <a:t> </a:t>
            </a:r>
            <a:r>
              <a:rPr dirty="0" sz="1500" spc="-110" b="1">
                <a:solidFill>
                  <a:srgbClr val="707E77"/>
                </a:solidFill>
                <a:latin typeface="Courier New"/>
                <a:cs typeface="Courier New"/>
              </a:rPr>
              <a:t>mvc:ïnterceptors›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417830">
              <a:lnSpc>
                <a:spcPct val="100000"/>
              </a:lnSpc>
            </a:pPr>
            <a:r>
              <a:rPr dirty="0" sz="1500" spc="-110">
                <a:solidFill>
                  <a:srgbClr val="527267"/>
                </a:solidFill>
                <a:latin typeface="Courier New"/>
                <a:cs typeface="Courier New"/>
              </a:rPr>
              <a:t>‹bean</a:t>
            </a:r>
            <a:r>
              <a:rPr dirty="0" sz="1500" spc="105">
                <a:solidFill>
                  <a:srgbClr val="527267"/>
                </a:solidFill>
                <a:latin typeface="Courier New"/>
                <a:cs typeface="Courier New"/>
              </a:rPr>
              <a:t> </a:t>
            </a:r>
            <a:r>
              <a:rPr dirty="0" sz="1500" spc="-110" i="1">
                <a:solidFill>
                  <a:srgbClr val="5734E6"/>
                </a:solidFill>
                <a:latin typeface="Courier New"/>
                <a:cs typeface="Courier New"/>
              </a:rPr>
              <a:t>cless=“com.</a:t>
            </a:r>
            <a:r>
              <a:rPr dirty="0" sz="1500" spc="-700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95" i="1">
                <a:solidFill>
                  <a:srgbClr val="5734E6"/>
                </a:solidFill>
                <a:latin typeface="Courier New"/>
                <a:cs typeface="Courier New"/>
              </a:rPr>
              <a:t>otguigu.springmrc.</a:t>
            </a:r>
            <a:r>
              <a:rPr dirty="0" sz="1500" spc="-595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105" i="1">
                <a:solidFill>
                  <a:srgbClr val="5734E6"/>
                </a:solidFill>
                <a:latin typeface="Courier New"/>
                <a:cs typeface="Courier New"/>
              </a:rPr>
              <a:t>interceptars.heŁ</a:t>
            </a:r>
            <a:r>
              <a:rPr dirty="0" sz="1500" spc="-665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95" i="1">
                <a:solidFill>
                  <a:srgbClr val="5734E6"/>
                </a:solidFill>
                <a:latin typeface="Courier New"/>
                <a:cs typeface="Courier New"/>
              </a:rPr>
              <a:t>toInterceptar“</a:t>
            </a:r>
            <a:r>
              <a:rPr dirty="0" sz="1500" spc="-740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120" i="1">
                <a:solidFill>
                  <a:srgbClr val="5734E6"/>
                </a:solidFill>
                <a:latin typeface="Courier New"/>
                <a:cs typeface="Courier New"/>
              </a:rPr>
              <a:t>›‹źbsan›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3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</a:pPr>
            <a:r>
              <a:rPr dirty="0" sz="1350" spc="40">
                <a:solidFill>
                  <a:srgbClr val="387572"/>
                </a:solidFill>
                <a:latin typeface="Consolas"/>
                <a:cs typeface="Consolas"/>
              </a:rPr>
              <a:t>(mvt</a:t>
            </a:r>
            <a:r>
              <a:rPr dirty="0" sz="1350" spc="-525">
                <a:solidFill>
                  <a:srgbClr val="387572"/>
                </a:solidFill>
                <a:latin typeface="Consolas"/>
                <a:cs typeface="Consolas"/>
              </a:rPr>
              <a:t> </a:t>
            </a:r>
            <a:r>
              <a:rPr dirty="0" sz="1350" spc="55">
                <a:solidFill>
                  <a:srgbClr val="6B807E"/>
                </a:solidFill>
                <a:latin typeface="Consolas"/>
                <a:cs typeface="Consolas"/>
              </a:rPr>
              <a:t>:1nterCRptor›</a:t>
            </a:r>
            <a:endParaRPr sz="1350">
              <a:latin typeface="Consolas"/>
              <a:cs typeface="Consolas"/>
            </a:endParaRPr>
          </a:p>
          <a:p>
            <a:pPr marL="838200">
              <a:lnSpc>
                <a:spcPts val="1595"/>
              </a:lnSpc>
              <a:spcBef>
                <a:spcPts val="35"/>
              </a:spcBef>
            </a:pPr>
            <a:r>
              <a:rPr dirty="0" sz="1400" spc="5">
                <a:solidFill>
                  <a:srgbClr val="77837C"/>
                </a:solidFill>
                <a:latin typeface="Trebuchet MS"/>
                <a:cs typeface="Trebuchet MS"/>
              </a:rPr>
              <a:t>‹mvc </a:t>
            </a:r>
            <a:r>
              <a:rPr dirty="0" sz="1400" spc="-120">
                <a:solidFill>
                  <a:srgbClr val="6B7C74"/>
                </a:solidFill>
                <a:latin typeface="Trebuchet MS"/>
                <a:cs typeface="Trebuchet MS"/>
              </a:rPr>
              <a:t>ı </a:t>
            </a:r>
            <a:r>
              <a:rPr dirty="0" sz="1400" spc="35">
                <a:solidFill>
                  <a:srgbClr val="607B83"/>
                </a:solidFill>
                <a:latin typeface="Trebuchet MS"/>
                <a:cs typeface="Trebuchet MS"/>
              </a:rPr>
              <a:t>mapping </a:t>
            </a:r>
            <a:r>
              <a:rPr dirty="0" sz="1400">
                <a:solidFill>
                  <a:srgbClr val="691D66"/>
                </a:solidFill>
                <a:latin typeface="Trebuchet MS"/>
                <a:cs typeface="Trebuchet MS"/>
              </a:rPr>
              <a:t>pat:h= </a:t>
            </a:r>
            <a:r>
              <a:rPr dirty="0" sz="1400" spc="35">
                <a:solidFill>
                  <a:srgbClr val="563BDD"/>
                </a:solidFill>
                <a:latin typeface="Trebuchet MS"/>
                <a:cs typeface="Trebuchet MS"/>
              </a:rPr>
              <a:t>”/enps </a:t>
            </a:r>
            <a:r>
              <a:rPr dirty="0" sz="1400" spc="-100">
                <a:solidFill>
                  <a:srgbClr val="5D7C6D"/>
                </a:solidFill>
                <a:latin typeface="Trebuchet MS"/>
                <a:cs typeface="Trebuchet MS"/>
              </a:rPr>
              <a:t>”7</a:t>
            </a:r>
            <a:r>
              <a:rPr dirty="0" sz="1400" spc="-215">
                <a:solidFill>
                  <a:srgbClr val="5D7C6D"/>
                </a:solidFill>
                <a:latin typeface="Trebuchet MS"/>
                <a:cs typeface="Trebuchet MS"/>
              </a:rPr>
              <a:t> </a:t>
            </a:r>
            <a:r>
              <a:rPr dirty="0" sz="1400" spc="540">
                <a:solidFill>
                  <a:srgbClr val="267070"/>
                </a:solidFill>
                <a:latin typeface="Trebuchet MS"/>
                <a:cs typeface="Trebuchet MS"/>
              </a:rPr>
              <a:t>›</a:t>
            </a:r>
            <a:endParaRPr sz="1400">
              <a:latin typeface="Trebuchet MS"/>
              <a:cs typeface="Trebuchet MS"/>
            </a:endParaRPr>
          </a:p>
          <a:p>
            <a:pPr marL="838200">
              <a:lnSpc>
                <a:spcPts val="1670"/>
              </a:lnSpc>
            </a:pPr>
            <a:r>
              <a:rPr dirty="0" sz="1500" spc="55">
                <a:solidFill>
                  <a:srgbClr val="527775"/>
                </a:solidFill>
                <a:latin typeface="Trebuchet MS"/>
                <a:cs typeface="Trebuchet MS"/>
              </a:rPr>
              <a:t>‹</a:t>
            </a:r>
            <a:r>
              <a:rPr dirty="0" sz="1500" spc="55">
                <a:solidFill>
                  <a:srgbClr val="668382"/>
                </a:solidFill>
                <a:latin typeface="Trebuchet MS"/>
                <a:cs typeface="Trebuchet MS"/>
              </a:rPr>
              <a:t>bean</a:t>
            </a:r>
            <a:r>
              <a:rPr dirty="0" sz="1500" spc="340">
                <a:solidFill>
                  <a:srgbClr val="668382"/>
                </a:solidFill>
                <a:latin typeface="Trebuchet MS"/>
                <a:cs typeface="Trebuchet MS"/>
              </a:rPr>
              <a:t> </a:t>
            </a:r>
            <a:r>
              <a:rPr dirty="0" sz="1500" spc="-100">
                <a:solidFill>
                  <a:srgbClr val="9A75A8"/>
                </a:solidFill>
                <a:latin typeface="Trebuchet MS"/>
                <a:cs typeface="Trebuchet MS"/>
              </a:rPr>
              <a:t>c</a:t>
            </a:r>
            <a:r>
              <a:rPr dirty="0" sz="1500" spc="-185">
                <a:solidFill>
                  <a:srgbClr val="9A75A8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1D1A"/>
                </a:solidFill>
                <a:latin typeface="Trebuchet MS"/>
                <a:cs typeface="Trebuchet MS"/>
              </a:rPr>
              <a:t>lass=</a:t>
            </a:r>
            <a:r>
              <a:rPr dirty="0" sz="1500" spc="95">
                <a:solidFill>
                  <a:srgbClr val="6741ED"/>
                </a:solidFill>
                <a:latin typeface="Trebuchet MS"/>
                <a:cs typeface="Trebuchet MS"/>
              </a:rPr>
              <a:t>”coa.</a:t>
            </a:r>
            <a:r>
              <a:rPr dirty="0" sz="1500" spc="-275">
                <a:solidFill>
                  <a:srgbClr val="6741ED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6B46D4"/>
                </a:solidFill>
                <a:latin typeface="Trebuchet MS"/>
                <a:cs typeface="Trebuchet MS"/>
              </a:rPr>
              <a:t>ocguï</a:t>
            </a:r>
            <a:r>
              <a:rPr dirty="0" sz="1500" spc="-235">
                <a:solidFill>
                  <a:srgbClr val="6B46D4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6B46D4"/>
                </a:solidFill>
                <a:latin typeface="Trebuchet MS"/>
                <a:cs typeface="Trebuchet MS"/>
              </a:rPr>
              <a:t>gu.</a:t>
            </a:r>
            <a:r>
              <a:rPr dirty="0" sz="1500" spc="-270">
                <a:solidFill>
                  <a:srgbClr val="6B46D4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D2DB5"/>
                </a:solidFill>
                <a:latin typeface="Trebuchet MS"/>
                <a:cs typeface="Trebuchet MS"/>
              </a:rPr>
              <a:t>sp›-żnpe</a:t>
            </a:r>
            <a:r>
              <a:rPr dirty="0" sz="1500" spc="-195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-165">
                <a:solidFill>
                  <a:srgbClr val="5D2DB5"/>
                </a:solidFill>
                <a:latin typeface="Trebuchet MS"/>
                <a:cs typeface="Trebuchet MS"/>
              </a:rPr>
              <a:t>v</a:t>
            </a:r>
            <a:r>
              <a:rPr dirty="0" sz="1500" spc="-235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5D2DB5"/>
                </a:solidFill>
                <a:latin typeface="Trebuchet MS"/>
                <a:cs typeface="Trebuchet MS"/>
              </a:rPr>
              <a:t>c.</a:t>
            </a:r>
            <a:r>
              <a:rPr dirty="0" sz="1500" spc="-254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90" i="1">
                <a:solidFill>
                  <a:srgbClr val="3B21B1"/>
                </a:solidFill>
                <a:latin typeface="Calibri"/>
                <a:cs typeface="Calibri"/>
              </a:rPr>
              <a:t>śncercefszoes </a:t>
            </a:r>
            <a:r>
              <a:rPr dirty="0" sz="1500" spc="5" i="1">
                <a:solidFill>
                  <a:srgbClr val="3D2482"/>
                </a:solidFill>
                <a:latin typeface="Calibri"/>
                <a:cs typeface="Calibri"/>
              </a:rPr>
              <a:t>.</a:t>
            </a:r>
            <a:r>
              <a:rPr dirty="0" sz="1500" spc="5">
                <a:solidFill>
                  <a:srgbClr val="7C56BD"/>
                </a:solidFill>
                <a:latin typeface="Trebuchet MS"/>
                <a:cs typeface="Trebuchet MS"/>
              </a:rPr>
              <a:t>Ne£</a:t>
            </a:r>
            <a:r>
              <a:rPr dirty="0" sz="1500" spc="-245">
                <a:solidFill>
                  <a:srgbClr val="7C56BD"/>
                </a:solidFill>
                <a:latin typeface="Trebuchet MS"/>
                <a:cs typeface="Trebuchet MS"/>
              </a:rPr>
              <a:t> </a:t>
            </a:r>
            <a:r>
              <a:rPr dirty="0" sz="1500" spc="-225">
                <a:solidFill>
                  <a:srgbClr val="3D1FBA"/>
                </a:solidFill>
                <a:latin typeface="Trebuchet MS"/>
                <a:cs typeface="Trebuchet MS"/>
              </a:rPr>
              <a:t>£</a:t>
            </a:r>
            <a:r>
              <a:rPr dirty="0" sz="1500" spc="-325">
                <a:solidFill>
                  <a:srgbClr val="3D1FBA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3D1FBA"/>
                </a:solidFill>
                <a:latin typeface="Trebuchet MS"/>
                <a:cs typeface="Trebuchet MS"/>
              </a:rPr>
              <a:t>oCnrercepror2</a:t>
            </a:r>
            <a:r>
              <a:rPr dirty="0" sz="1500" spc="-70">
                <a:solidFill>
                  <a:srgbClr val="3D1FBA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316966"/>
                </a:solidFill>
                <a:latin typeface="Trebuchet MS"/>
                <a:cs typeface="Trebuchet MS"/>
              </a:rPr>
              <a:t>“›‹</a:t>
            </a:r>
            <a:r>
              <a:rPr dirty="0" sz="1500" spc="45">
                <a:solidFill>
                  <a:srgbClr val="667064"/>
                </a:solidFill>
                <a:latin typeface="Trebuchet MS"/>
                <a:cs typeface="Trebuchet MS"/>
              </a:rPr>
              <a:t>Jbean</a:t>
            </a:r>
            <a:r>
              <a:rPr dirty="0" sz="1500" spc="-185">
                <a:solidFill>
                  <a:srgbClr val="667064"/>
                </a:solidFill>
                <a:latin typeface="Trebuchet MS"/>
                <a:cs typeface="Trebuchet MS"/>
              </a:rPr>
              <a:t> </a:t>
            </a:r>
            <a:r>
              <a:rPr dirty="0" sz="1500" spc="300">
                <a:solidFill>
                  <a:srgbClr val="42756E"/>
                </a:solidFill>
                <a:latin typeface="Trebuchet MS"/>
                <a:cs typeface="Trebuchet MS"/>
              </a:rPr>
              <a:t>›</a:t>
            </a:r>
            <a:endParaRPr sz="1500">
              <a:latin typeface="Trebuchet MS"/>
              <a:cs typeface="Trebuchet MS"/>
            </a:endParaRPr>
          </a:p>
          <a:p>
            <a:pPr marL="417830">
              <a:lnSpc>
                <a:spcPts val="1635"/>
              </a:lnSpc>
            </a:pPr>
            <a:r>
              <a:rPr dirty="0" sz="1400" spc="120">
                <a:solidFill>
                  <a:srgbClr val="72877E"/>
                </a:solidFill>
                <a:latin typeface="Trebuchet MS"/>
                <a:cs typeface="Trebuchet MS"/>
              </a:rPr>
              <a:t>‹</a:t>
            </a:r>
            <a:r>
              <a:rPr dirty="0" sz="1400" spc="120">
                <a:solidFill>
                  <a:srgbClr val="6E6E64"/>
                </a:solidFill>
                <a:latin typeface="Trebuchet MS"/>
                <a:cs typeface="Trebuchet MS"/>
              </a:rPr>
              <a:t>/øvc</a:t>
            </a:r>
            <a:r>
              <a:rPr dirty="0" sz="1400" spc="-75">
                <a:solidFill>
                  <a:srgbClr val="6E6E64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6E8985"/>
                </a:solidFill>
                <a:latin typeface="Trebuchet MS"/>
                <a:cs typeface="Trebuchet MS"/>
              </a:rPr>
              <a:t>:</a:t>
            </a:r>
            <a:r>
              <a:rPr dirty="0" sz="1400" spc="-260">
                <a:solidFill>
                  <a:srgbClr val="6E8985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677469"/>
                </a:solidFill>
                <a:latin typeface="Trebuchet MS"/>
                <a:cs typeface="Trebuchet MS"/>
              </a:rPr>
              <a:t>1nterc</a:t>
            </a:r>
            <a:r>
              <a:rPr dirty="0" sz="1400" spc="110">
                <a:solidFill>
                  <a:srgbClr val="5B7977"/>
                </a:solidFill>
                <a:latin typeface="Trebuchet MS"/>
                <a:cs typeface="Trebuchet MS"/>
              </a:rPr>
              <a:t>eptor</a:t>
            </a:r>
            <a:r>
              <a:rPr dirty="0" sz="1400" spc="-185">
                <a:solidFill>
                  <a:srgbClr val="5B7977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5B7977"/>
                </a:solidFill>
                <a:latin typeface="Trebuchet MS"/>
                <a:cs typeface="Trebuchet MS"/>
              </a:rPr>
              <a:t>&gt;</a:t>
            </a:r>
            <a:endParaRPr sz="1400">
              <a:latin typeface="Trebuchet MS"/>
              <a:cs typeface="Trebuchet MS"/>
            </a:endParaRPr>
          </a:p>
          <a:p>
            <a:pPr marL="417830">
              <a:lnSpc>
                <a:spcPct val="100000"/>
              </a:lnSpc>
            </a:pPr>
            <a:r>
              <a:rPr dirty="0" sz="1400" spc="105">
                <a:solidFill>
                  <a:srgbClr val="54756E"/>
                </a:solidFill>
                <a:latin typeface="Trebuchet MS"/>
                <a:cs typeface="Trebuchet MS"/>
              </a:rPr>
              <a:t>‹</a:t>
            </a:r>
            <a:r>
              <a:rPr dirty="0" sz="1400" spc="105">
                <a:solidFill>
                  <a:srgbClr val="60797C"/>
                </a:solidFill>
                <a:latin typeface="Trebuchet MS"/>
                <a:cs typeface="Trebuchet MS"/>
              </a:rPr>
              <a:t>bean</a:t>
            </a:r>
            <a:r>
              <a:rPr dirty="0" sz="1400" spc="495">
                <a:solidFill>
                  <a:srgbClr val="60797C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2F261C"/>
                </a:solidFill>
                <a:latin typeface="Trebuchet MS"/>
                <a:cs typeface="Trebuchet MS"/>
              </a:rPr>
              <a:t>class=</a:t>
            </a:r>
            <a:r>
              <a:rPr dirty="0" sz="1400" spc="-210">
                <a:solidFill>
                  <a:srgbClr val="2F261C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7577A3"/>
                </a:solidFill>
                <a:latin typeface="Trebuchet MS"/>
                <a:cs typeface="Trebuchet MS"/>
              </a:rPr>
              <a:t>"or'p.</a:t>
            </a:r>
            <a:r>
              <a:rPr dirty="0" sz="1400" spc="-165">
                <a:solidFill>
                  <a:srgbClr val="7577A3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5446D1"/>
                </a:solidFill>
                <a:latin typeface="Trebuchet MS"/>
                <a:cs typeface="Trebuchet MS"/>
              </a:rPr>
              <a:t>spring/r'omewor'/z</a:t>
            </a:r>
            <a:r>
              <a:rPr dirty="0" sz="1400" spc="-20">
                <a:solidFill>
                  <a:srgbClr val="5446D1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8E7CDF"/>
                </a:solidFill>
                <a:latin typeface="Trebuchet MS"/>
                <a:cs typeface="Trebuchet MS"/>
              </a:rPr>
              <a:t>.</a:t>
            </a:r>
            <a:r>
              <a:rPr dirty="0" sz="1400" spc="-10">
                <a:solidFill>
                  <a:srgbClr val="7070CD"/>
                </a:solidFill>
                <a:latin typeface="Trebuchet MS"/>
                <a:cs typeface="Trebuchet MS"/>
              </a:rPr>
              <a:t>web.</a:t>
            </a:r>
            <a:r>
              <a:rPr dirty="0" sz="1400" spc="-114">
                <a:solidFill>
                  <a:srgbClr val="7070CD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4B31D4"/>
                </a:solidFill>
                <a:latin typeface="Trebuchet MS"/>
                <a:cs typeface="Trebuchet MS"/>
              </a:rPr>
              <a:t>ser'vLe</a:t>
            </a:r>
            <a:r>
              <a:rPr dirty="0" sz="1400" spc="-210">
                <a:solidFill>
                  <a:srgbClr val="4B31D4"/>
                </a:solidFill>
                <a:latin typeface="Trebuchet MS"/>
                <a:cs typeface="Trebuchet MS"/>
              </a:rPr>
              <a:t> </a:t>
            </a:r>
            <a:r>
              <a:rPr dirty="0" sz="1400" spc="-135">
                <a:solidFill>
                  <a:srgbClr val="4B31D4"/>
                </a:solidFill>
                <a:latin typeface="Trebuchet MS"/>
                <a:cs typeface="Trebuchet MS"/>
              </a:rPr>
              <a:t>Ł</a:t>
            </a:r>
            <a:r>
              <a:rPr dirty="0" sz="1400" spc="-110">
                <a:solidFill>
                  <a:srgbClr val="4B31D4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4B31D4"/>
                </a:solidFill>
                <a:latin typeface="Trebuchet MS"/>
                <a:cs typeface="Trebuchet MS"/>
              </a:rPr>
              <a:t>.</a:t>
            </a:r>
            <a:r>
              <a:rPr dirty="0" sz="1400" spc="90">
                <a:solidFill>
                  <a:srgbClr val="522ABF"/>
                </a:solidFill>
                <a:latin typeface="Trebuchet MS"/>
                <a:cs typeface="Trebuchet MS"/>
              </a:rPr>
              <a:t>Glen.</a:t>
            </a:r>
            <a:r>
              <a:rPr dirty="0" sz="1400" spc="-95">
                <a:solidFill>
                  <a:srgbClr val="522AB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422BBA"/>
                </a:solidFill>
                <a:latin typeface="Trebuchet MS"/>
                <a:cs typeface="Trebuchet MS"/>
              </a:rPr>
              <a:t>LocoLeChanpeZnTer'ceptor'</a:t>
            </a:r>
            <a:r>
              <a:rPr dirty="0" sz="1400" spc="-75">
                <a:solidFill>
                  <a:srgbClr val="422BBA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5D34BF"/>
                </a:solidFill>
                <a:latin typeface="Trebuchet MS"/>
                <a:cs typeface="Trebuchet MS"/>
              </a:rPr>
              <a:t>"&gt;‹/bean›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50" spc="-135">
                <a:solidFill>
                  <a:srgbClr val="467C7E"/>
                </a:solidFill>
                <a:latin typeface="Trebuchet MS"/>
                <a:cs typeface="Trebuchet MS"/>
              </a:rPr>
              <a:t>c</a:t>
            </a:r>
            <a:r>
              <a:rPr dirty="0" sz="1350" spc="-254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75">
                <a:solidFill>
                  <a:srgbClr val="467C7E"/>
                </a:solidFill>
                <a:latin typeface="Trebuchet MS"/>
                <a:cs typeface="Trebuchet MS"/>
              </a:rPr>
              <a:t>7</a:t>
            </a:r>
            <a:r>
              <a:rPr dirty="0" sz="1350" spc="-235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467C7E"/>
                </a:solidFill>
                <a:latin typeface="Trebuchet MS"/>
                <a:cs typeface="Trebuchet MS"/>
              </a:rPr>
              <a:t>mvc</a:t>
            </a:r>
            <a:r>
              <a:rPr dirty="0" sz="1350" spc="-60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105">
                <a:solidFill>
                  <a:srgbClr val="507477"/>
                </a:solidFill>
                <a:latin typeface="Trebuchet MS"/>
                <a:cs typeface="Trebuchet MS"/>
              </a:rPr>
              <a:t>ı</a:t>
            </a:r>
            <a:r>
              <a:rPr dirty="0" sz="1350" spc="-100">
                <a:solidFill>
                  <a:srgbClr val="507477"/>
                </a:solidFill>
                <a:latin typeface="Trebuchet MS"/>
                <a:cs typeface="Trebuchet MS"/>
              </a:rPr>
              <a:t> </a:t>
            </a:r>
            <a:r>
              <a:rPr dirty="0" sz="1350" spc="135">
                <a:solidFill>
                  <a:srgbClr val="577B7C"/>
                </a:solidFill>
                <a:latin typeface="Trebuchet MS"/>
                <a:cs typeface="Trebuchet MS"/>
              </a:rPr>
              <a:t>Enter</a:t>
            </a:r>
            <a:r>
              <a:rPr dirty="0" sz="1350" spc="135">
                <a:solidFill>
                  <a:srgbClr val="9CBCC6"/>
                </a:solidFill>
                <a:latin typeface="Trebuchet MS"/>
                <a:cs typeface="Trebuchet MS"/>
              </a:rPr>
              <a:t>cep€ors</a:t>
            </a:r>
            <a:r>
              <a:rPr dirty="0" sz="1350" spc="-105">
                <a:solidFill>
                  <a:srgbClr val="9CBCC6"/>
                </a:solidFill>
                <a:latin typeface="Trebuchet MS"/>
                <a:cs typeface="Trebuchet MS"/>
              </a:rPr>
              <a:t> </a:t>
            </a:r>
            <a:r>
              <a:rPr dirty="0" sz="1350" spc="515">
                <a:solidFill>
                  <a:srgbClr val="417272"/>
                </a:solidFill>
                <a:latin typeface="Trebuchet MS"/>
                <a:cs typeface="Trebuchet MS"/>
              </a:rPr>
              <a:t>›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23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040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48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10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64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80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53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437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738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72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691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78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29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770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33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97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579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579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6223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675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706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389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389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259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357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89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259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259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259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89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57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474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452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452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10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89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675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643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611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558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516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516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06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0033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4055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9770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707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6915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0250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291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3259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291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708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6809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5191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6809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961389" y="1154429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5777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6094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6602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6920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7364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7618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8634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4507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3491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2792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126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1745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1332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983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824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887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951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633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633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6762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729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760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443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411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443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3800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3800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3800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3800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3800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3800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3800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3800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3800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3800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800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3800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3800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3800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443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0411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03800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0528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0506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506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464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443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0729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0697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0665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0612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0570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0570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0760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10572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14594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20309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2761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37454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50789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0345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0380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0345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8762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08863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17245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08863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8762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>
            <a:spLocks noGrp="1"/>
          </p:cNvSpPr>
          <p:nvPr>
            <p:ph type="title"/>
          </p:nvPr>
        </p:nvSpPr>
        <p:spPr>
          <a:xfrm>
            <a:off x="5144134" y="1154429"/>
            <a:ext cx="289560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053964" y="2696210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38724" y="2687955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28247" y="2679064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20627" y="2670175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14806" y="2661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10467" y="2652395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7609" y="264350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704" y="263143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263334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6339" y="2634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6551" y="263652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7292" y="2638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434" y="262445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752" y="26269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5069" y="262826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5387" y="262953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2614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4117" y="2616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4434" y="262001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26082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25993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2590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25815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25727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25641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2555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25463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25374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25285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25126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25006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24892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247777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246570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24536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24422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243078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241871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240665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239522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2383789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237172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235966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234823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23368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23247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23133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23012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22898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4117" y="2279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22847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5069" y="2267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5069" y="22688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4646" y="2270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4434" y="227520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7609" y="22561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7292" y="2257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6974" y="225869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6657" y="2259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6128" y="2261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704" y="22625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5704" y="2264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5281" y="2266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609" y="2242820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12689" y="2230755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19992" y="2219325"/>
            <a:ext cx="3136265" cy="11430"/>
          </a:xfrm>
          <a:custGeom>
            <a:avLst/>
            <a:gdLst/>
            <a:ahLst/>
            <a:cxnLst/>
            <a:rect l="l" t="t" r="r" b="b"/>
            <a:pathLst>
              <a:path w="3136265" h="11430">
                <a:moveTo>
                  <a:pt x="0" y="11430"/>
                </a:moveTo>
                <a:lnTo>
                  <a:pt x="3135947" y="11430"/>
                </a:lnTo>
                <a:lnTo>
                  <a:pt x="313594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30469" y="2207895"/>
            <a:ext cx="3115945" cy="11430"/>
          </a:xfrm>
          <a:custGeom>
            <a:avLst/>
            <a:gdLst/>
            <a:ahLst/>
            <a:cxnLst/>
            <a:rect l="l" t="t" r="r" b="b"/>
            <a:pathLst>
              <a:path w="3115945" h="11430">
                <a:moveTo>
                  <a:pt x="0" y="11430"/>
                </a:moveTo>
                <a:lnTo>
                  <a:pt x="3115627" y="11430"/>
                </a:lnTo>
                <a:lnTo>
                  <a:pt x="311562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45709" y="2201862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3455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380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03455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87620" y="270002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088630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7245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088630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87620" y="2195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431154" y="2297429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949825" y="3883342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5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952999" y="3884295"/>
            <a:ext cx="3270250" cy="0"/>
          </a:xfrm>
          <a:custGeom>
            <a:avLst/>
            <a:gdLst/>
            <a:ahLst/>
            <a:cxnLst/>
            <a:rect l="l" t="t" r="r" b="b"/>
            <a:pathLst>
              <a:path w="3270250" h="0">
                <a:moveTo>
                  <a:pt x="0" y="0"/>
                </a:moveTo>
                <a:lnTo>
                  <a:pt x="32702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958079" y="3885565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 h="0">
                <a:moveTo>
                  <a:pt x="0" y="0"/>
                </a:moveTo>
                <a:lnTo>
                  <a:pt x="32600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961254" y="3886517"/>
            <a:ext cx="3253740" cy="0"/>
          </a:xfrm>
          <a:custGeom>
            <a:avLst/>
            <a:gdLst/>
            <a:ahLst/>
            <a:cxnLst/>
            <a:rect l="l" t="t" r="r" b="b"/>
            <a:pathLst>
              <a:path w="3253740" h="0">
                <a:moveTo>
                  <a:pt x="0" y="0"/>
                </a:moveTo>
                <a:lnTo>
                  <a:pt x="32537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965699" y="3887152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 h="0">
                <a:moveTo>
                  <a:pt x="0" y="0"/>
                </a:moveTo>
                <a:lnTo>
                  <a:pt x="32448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968239" y="3887787"/>
            <a:ext cx="3239770" cy="0"/>
          </a:xfrm>
          <a:custGeom>
            <a:avLst/>
            <a:gdLst/>
            <a:ahLst/>
            <a:cxnLst/>
            <a:rect l="l" t="t" r="r" b="b"/>
            <a:pathLst>
              <a:path w="3239770" h="0">
                <a:moveTo>
                  <a:pt x="0" y="0"/>
                </a:moveTo>
                <a:lnTo>
                  <a:pt x="32397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978399" y="3888422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 h="0">
                <a:moveTo>
                  <a:pt x="0" y="0"/>
                </a:moveTo>
                <a:lnTo>
                  <a:pt x="3219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937125" y="3879850"/>
            <a:ext cx="3302000" cy="0"/>
          </a:xfrm>
          <a:custGeom>
            <a:avLst/>
            <a:gdLst/>
            <a:ahLst/>
            <a:cxnLst/>
            <a:rect l="l" t="t" r="r" b="b"/>
            <a:pathLst>
              <a:path w="3302000" h="0">
                <a:moveTo>
                  <a:pt x="0" y="0"/>
                </a:moveTo>
                <a:lnTo>
                  <a:pt x="33019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926964" y="3873182"/>
            <a:ext cx="3322320" cy="0"/>
          </a:xfrm>
          <a:custGeom>
            <a:avLst/>
            <a:gdLst/>
            <a:ahLst/>
            <a:cxnLst/>
            <a:rect l="l" t="t" r="r" b="b"/>
            <a:pathLst>
              <a:path w="3322320" h="0">
                <a:moveTo>
                  <a:pt x="0" y="0"/>
                </a:moveTo>
                <a:lnTo>
                  <a:pt x="33223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919979" y="3866197"/>
            <a:ext cx="3336290" cy="0"/>
          </a:xfrm>
          <a:custGeom>
            <a:avLst/>
            <a:gdLst/>
            <a:ahLst/>
            <a:cxnLst/>
            <a:rect l="l" t="t" r="r" b="b"/>
            <a:pathLst>
              <a:path w="3336290" h="0">
                <a:moveTo>
                  <a:pt x="0" y="0"/>
                </a:moveTo>
                <a:lnTo>
                  <a:pt x="33362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913312" y="3859212"/>
            <a:ext cx="3349625" cy="0"/>
          </a:xfrm>
          <a:custGeom>
            <a:avLst/>
            <a:gdLst/>
            <a:ahLst/>
            <a:cxnLst/>
            <a:rect l="l" t="t" r="r" b="b"/>
            <a:pathLst>
              <a:path w="3349625" h="0">
                <a:moveTo>
                  <a:pt x="0" y="0"/>
                </a:moveTo>
                <a:lnTo>
                  <a:pt x="33496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909502" y="3852545"/>
            <a:ext cx="3357245" cy="0"/>
          </a:xfrm>
          <a:custGeom>
            <a:avLst/>
            <a:gdLst/>
            <a:ahLst/>
            <a:cxnLst/>
            <a:rect l="l" t="t" r="r" b="b"/>
            <a:pathLst>
              <a:path w="3357245" h="0">
                <a:moveTo>
                  <a:pt x="0" y="0"/>
                </a:moveTo>
                <a:lnTo>
                  <a:pt x="33572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905374" y="3845877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 h="0">
                <a:moveTo>
                  <a:pt x="0" y="0"/>
                </a:moveTo>
                <a:lnTo>
                  <a:pt x="33654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901882" y="3838892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0" y="0"/>
                </a:moveTo>
                <a:lnTo>
                  <a:pt x="33724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900294" y="3830320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 h="0">
                <a:moveTo>
                  <a:pt x="0" y="0"/>
                </a:moveTo>
                <a:lnTo>
                  <a:pt x="33756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900929" y="3832225"/>
            <a:ext cx="3374390" cy="0"/>
          </a:xfrm>
          <a:custGeom>
            <a:avLst/>
            <a:gdLst/>
            <a:ahLst/>
            <a:cxnLst/>
            <a:rect l="l" t="t" r="r" b="b"/>
            <a:pathLst>
              <a:path w="3374390" h="0">
                <a:moveTo>
                  <a:pt x="0" y="0"/>
                </a:moveTo>
                <a:lnTo>
                  <a:pt x="33743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901247" y="3834129"/>
            <a:ext cx="3373754" cy="0"/>
          </a:xfrm>
          <a:custGeom>
            <a:avLst/>
            <a:gdLst/>
            <a:ahLst/>
            <a:cxnLst/>
            <a:rect l="l" t="t" r="r" b="b"/>
            <a:pathLst>
              <a:path w="3373754" h="0">
                <a:moveTo>
                  <a:pt x="0" y="0"/>
                </a:moveTo>
                <a:lnTo>
                  <a:pt x="3373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98389" y="382333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4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98601" y="3825240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0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99342" y="3827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899659" y="3828415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896802" y="381571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6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897119" y="381698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897437" y="3818254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 h="0">
                <a:moveTo>
                  <a:pt x="0" y="0"/>
                </a:moveTo>
                <a:lnTo>
                  <a:pt x="33813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897754" y="38201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897754" y="38220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896484" y="3811587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895850" y="38030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896167" y="380555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896484" y="38074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895850" y="37979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895850" y="379158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895850" y="37846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895850" y="37776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895850" y="377094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895850" y="37642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895850" y="37572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895850" y="37503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895850" y="37436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895850" y="373697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895850" y="37299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895850" y="37230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895850" y="37163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895850" y="37084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895850" y="36998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895850" y="36912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895850" y="368268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895850" y="36741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895850" y="36655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895850" y="365696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895850" y="364839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895850" y="363982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895850" y="363092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895850" y="36220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895850" y="361346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895850" y="36048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895850" y="359632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895850" y="358775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895850" y="357917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895850" y="35706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895850" y="356203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895850" y="35531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895850" y="354425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895850" y="35356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895850" y="352710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895850" y="35185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895850" y="350996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895850" y="35013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895850" y="34925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895850" y="34839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895850" y="34753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96484" y="34645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896167" y="346773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895850" y="34696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97331" y="345503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14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97119" y="345630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97119" y="345757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3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96908" y="3458845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28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96484" y="3460750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99342" y="3446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99024" y="3447415"/>
            <a:ext cx="3378835" cy="0"/>
          </a:xfrm>
          <a:custGeom>
            <a:avLst/>
            <a:gdLst/>
            <a:ahLst/>
            <a:cxnLst/>
            <a:rect l="l" t="t" r="r" b="b"/>
            <a:pathLst>
              <a:path w="3378834" h="0">
                <a:moveTo>
                  <a:pt x="0" y="0"/>
                </a:moveTo>
                <a:lnTo>
                  <a:pt x="33784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98707" y="344868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1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98178" y="3449954"/>
            <a:ext cx="3380104" cy="0"/>
          </a:xfrm>
          <a:custGeom>
            <a:avLst/>
            <a:gdLst/>
            <a:ahLst/>
            <a:cxnLst/>
            <a:rect l="l" t="t" r="r" b="b"/>
            <a:pathLst>
              <a:path w="3380104" h="0">
                <a:moveTo>
                  <a:pt x="0" y="0"/>
                </a:moveTo>
                <a:lnTo>
                  <a:pt x="33796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97754" y="34518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97754" y="34537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899659" y="3440429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902622" y="3431857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 h="0">
                <a:moveTo>
                  <a:pt x="0" y="0"/>
                </a:moveTo>
                <a:lnTo>
                  <a:pt x="33707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906644" y="3423285"/>
            <a:ext cx="3362960" cy="0"/>
          </a:xfrm>
          <a:custGeom>
            <a:avLst/>
            <a:gdLst/>
            <a:ahLst/>
            <a:cxnLst/>
            <a:rect l="l" t="t" r="r" b="b"/>
            <a:pathLst>
              <a:path w="3362959" h="0">
                <a:moveTo>
                  <a:pt x="0" y="0"/>
                </a:moveTo>
                <a:lnTo>
                  <a:pt x="33626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912359" y="3414712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 h="0">
                <a:moveTo>
                  <a:pt x="0" y="0"/>
                </a:moveTo>
                <a:lnTo>
                  <a:pt x="33512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919662" y="3406140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 h="0">
                <a:moveTo>
                  <a:pt x="0" y="0"/>
                </a:moveTo>
                <a:lnTo>
                  <a:pt x="33366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929504" y="3397567"/>
            <a:ext cx="3317240" cy="0"/>
          </a:xfrm>
          <a:custGeom>
            <a:avLst/>
            <a:gdLst/>
            <a:ahLst/>
            <a:cxnLst/>
            <a:rect l="l" t="t" r="r" b="b"/>
            <a:pathLst>
              <a:path w="3317240" h="0">
                <a:moveTo>
                  <a:pt x="0" y="0"/>
                </a:moveTo>
                <a:lnTo>
                  <a:pt x="33172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942839" y="3388995"/>
            <a:ext cx="3289935" cy="0"/>
          </a:xfrm>
          <a:custGeom>
            <a:avLst/>
            <a:gdLst/>
            <a:ahLst/>
            <a:cxnLst/>
            <a:rect l="l" t="t" r="r" b="b"/>
            <a:pathLst>
              <a:path w="3289934" h="0">
                <a:moveTo>
                  <a:pt x="0" y="0"/>
                </a:moveTo>
                <a:lnTo>
                  <a:pt x="32899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89550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89585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9550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979670" y="388874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0" y="0"/>
                </a:moveTo>
                <a:lnTo>
                  <a:pt x="32169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19658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28040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19658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979670" y="338455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32169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 txBox="1"/>
          <p:nvPr/>
        </p:nvSpPr>
        <p:spPr>
          <a:xfrm>
            <a:off x="5095875" y="3485515"/>
            <a:ext cx="29927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737235" y="388334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40409" y="388429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745489" y="3885565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748664" y="388651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753109" y="388715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755649" y="388778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765809" y="388842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24535" y="387985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714375" y="387318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07390" y="386619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00722" y="385921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6912" y="385254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2785" y="384587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689292" y="383889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687705" y="383032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688339" y="383222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688657" y="3834129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685799" y="382333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686011" y="382524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686752" y="3827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687069" y="382841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84212" y="38157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684529" y="381698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684847" y="3818254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685164" y="38201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685164" y="38220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3894" y="381158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683259" y="38030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683577" y="380555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3894" y="38074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683259" y="37979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683259" y="37915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683259" y="37846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683259" y="37776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683259" y="3770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3259" y="37642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683259" y="3757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683259" y="37503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683259" y="37436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683259" y="37369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683259" y="37299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683259" y="37230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683259" y="37163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683259" y="37084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683259" y="36998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683259" y="36912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683259" y="36826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683259" y="36741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683259" y="36655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683259" y="36569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683259" y="36483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683259" y="363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683259" y="36309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683259" y="36220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683259" y="36134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683259" y="36048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683259" y="35963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683259" y="35877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683259" y="3579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683259" y="35706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683259" y="35620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683259" y="35531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683259" y="35442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683259" y="35356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683259" y="3527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683259" y="3518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683259" y="3509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683259" y="3501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683259" y="3492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683259" y="34839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683259" y="34753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683894" y="34645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683577" y="346773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683259" y="34696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684741" y="345503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684529" y="34563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684529" y="345757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684318" y="34588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683894" y="346075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686752" y="3446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686434" y="344741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686117" y="344868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685588" y="3449954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685164" y="34518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685164" y="34537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87069" y="3440429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90033" y="343185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94054" y="3423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99769" y="341471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707072" y="3406140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716914" y="339756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730249" y="338899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68291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683259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68291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767080" y="388874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76809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85191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76809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767080" y="338455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 txBox="1"/>
          <p:nvPr/>
        </p:nvSpPr>
        <p:spPr>
          <a:xfrm>
            <a:off x="913130" y="3485515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7" name="object 477"/>
          <p:cNvSpPr/>
          <p:nvPr/>
        </p:nvSpPr>
        <p:spPr>
          <a:xfrm>
            <a:off x="4770120" y="6336347"/>
            <a:ext cx="3636645" cy="0"/>
          </a:xfrm>
          <a:custGeom>
            <a:avLst/>
            <a:gdLst/>
            <a:ahLst/>
            <a:cxnLst/>
            <a:rect l="l" t="t" r="r" b="b"/>
            <a:pathLst>
              <a:path w="3636645" h="0">
                <a:moveTo>
                  <a:pt x="0" y="0"/>
                </a:moveTo>
                <a:lnTo>
                  <a:pt x="3636643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73294" y="6337299"/>
            <a:ext cx="3630295" cy="0"/>
          </a:xfrm>
          <a:custGeom>
            <a:avLst/>
            <a:gdLst/>
            <a:ahLst/>
            <a:cxnLst/>
            <a:rect l="l" t="t" r="r" b="b"/>
            <a:pathLst>
              <a:path w="3630295" h="0">
                <a:moveTo>
                  <a:pt x="0" y="0"/>
                </a:moveTo>
                <a:lnTo>
                  <a:pt x="36302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77104" y="6337934"/>
            <a:ext cx="3622675" cy="0"/>
          </a:xfrm>
          <a:custGeom>
            <a:avLst/>
            <a:gdLst/>
            <a:ahLst/>
            <a:cxnLst/>
            <a:rect l="l" t="t" r="r" b="b"/>
            <a:pathLst>
              <a:path w="3622675" h="0">
                <a:moveTo>
                  <a:pt x="0" y="0"/>
                </a:moveTo>
                <a:lnTo>
                  <a:pt x="362267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81549" y="6339522"/>
            <a:ext cx="3613785" cy="0"/>
          </a:xfrm>
          <a:custGeom>
            <a:avLst/>
            <a:gdLst/>
            <a:ahLst/>
            <a:cxnLst/>
            <a:rect l="l" t="t" r="r" b="b"/>
            <a:pathLst>
              <a:path w="3613784" h="0">
                <a:moveTo>
                  <a:pt x="0" y="0"/>
                </a:moveTo>
                <a:lnTo>
                  <a:pt x="3613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85994" y="6340157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88534" y="6340792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98694" y="6341427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4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57420" y="6332854"/>
            <a:ext cx="3662045" cy="0"/>
          </a:xfrm>
          <a:custGeom>
            <a:avLst/>
            <a:gdLst/>
            <a:ahLst/>
            <a:cxnLst/>
            <a:rect l="l" t="t" r="r" b="b"/>
            <a:pathLst>
              <a:path w="3662045" h="0">
                <a:moveTo>
                  <a:pt x="0" y="0"/>
                </a:moveTo>
                <a:lnTo>
                  <a:pt x="3662043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47259" y="6326187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 h="0">
                <a:moveTo>
                  <a:pt x="0" y="0"/>
                </a:moveTo>
                <a:lnTo>
                  <a:pt x="368236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40275" y="6319202"/>
            <a:ext cx="3696335" cy="0"/>
          </a:xfrm>
          <a:custGeom>
            <a:avLst/>
            <a:gdLst/>
            <a:ahLst/>
            <a:cxnLst/>
            <a:rect l="l" t="t" r="r" b="b"/>
            <a:pathLst>
              <a:path w="3696334" h="0">
                <a:moveTo>
                  <a:pt x="0" y="0"/>
                </a:moveTo>
                <a:lnTo>
                  <a:pt x="369633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33607" y="6312217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70" h="0">
                <a:moveTo>
                  <a:pt x="0" y="0"/>
                </a:moveTo>
                <a:lnTo>
                  <a:pt x="3709669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29797" y="6305550"/>
            <a:ext cx="3717290" cy="0"/>
          </a:xfrm>
          <a:custGeom>
            <a:avLst/>
            <a:gdLst/>
            <a:ahLst/>
            <a:cxnLst/>
            <a:rect l="l" t="t" r="r" b="b"/>
            <a:pathLst>
              <a:path w="3717290" h="0">
                <a:moveTo>
                  <a:pt x="0" y="0"/>
                </a:moveTo>
                <a:lnTo>
                  <a:pt x="371728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25669" y="6298882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 h="0">
                <a:moveTo>
                  <a:pt x="0" y="0"/>
                </a:moveTo>
                <a:lnTo>
                  <a:pt x="3725544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22177" y="6291897"/>
            <a:ext cx="3732529" cy="0"/>
          </a:xfrm>
          <a:custGeom>
            <a:avLst/>
            <a:gdLst/>
            <a:ahLst/>
            <a:cxnLst/>
            <a:rect l="l" t="t" r="r" b="b"/>
            <a:pathLst>
              <a:path w="3732529" h="0">
                <a:moveTo>
                  <a:pt x="0" y="0"/>
                </a:moveTo>
                <a:lnTo>
                  <a:pt x="3732529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20272" y="6282690"/>
            <a:ext cx="3736340" cy="0"/>
          </a:xfrm>
          <a:custGeom>
            <a:avLst/>
            <a:gdLst/>
            <a:ahLst/>
            <a:cxnLst/>
            <a:rect l="l" t="t" r="r" b="b"/>
            <a:pathLst>
              <a:path w="3736340" h="0">
                <a:moveTo>
                  <a:pt x="0" y="0"/>
                </a:moveTo>
                <a:lnTo>
                  <a:pt x="37363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21224" y="6285229"/>
            <a:ext cx="3734435" cy="0"/>
          </a:xfrm>
          <a:custGeom>
            <a:avLst/>
            <a:gdLst/>
            <a:ahLst/>
            <a:cxnLst/>
            <a:rect l="l" t="t" r="r" b="b"/>
            <a:pathLst>
              <a:path w="3734434" h="0">
                <a:moveTo>
                  <a:pt x="0" y="0"/>
                </a:moveTo>
                <a:lnTo>
                  <a:pt x="37344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21859" y="6287770"/>
            <a:ext cx="3733165" cy="0"/>
          </a:xfrm>
          <a:custGeom>
            <a:avLst/>
            <a:gdLst/>
            <a:ahLst/>
            <a:cxnLst/>
            <a:rect l="l" t="t" r="r" b="b"/>
            <a:pathLst>
              <a:path w="3733165" h="0">
                <a:moveTo>
                  <a:pt x="0" y="0"/>
                </a:moveTo>
                <a:lnTo>
                  <a:pt x="373316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8367" y="6275704"/>
            <a:ext cx="3740150" cy="0"/>
          </a:xfrm>
          <a:custGeom>
            <a:avLst/>
            <a:gdLst/>
            <a:ahLst/>
            <a:cxnLst/>
            <a:rect l="l" t="t" r="r" b="b"/>
            <a:pathLst>
              <a:path w="3740150" h="0">
                <a:moveTo>
                  <a:pt x="0" y="0"/>
                </a:moveTo>
                <a:lnTo>
                  <a:pt x="37401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8684" y="627697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8896" y="627824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091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9319" y="6279515"/>
            <a:ext cx="3738245" cy="0"/>
          </a:xfrm>
          <a:custGeom>
            <a:avLst/>
            <a:gdLst/>
            <a:ahLst/>
            <a:cxnLst/>
            <a:rect l="l" t="t" r="r" b="b"/>
            <a:pathLst>
              <a:path w="3738245" h="0">
                <a:moveTo>
                  <a:pt x="0" y="0"/>
                </a:moveTo>
                <a:lnTo>
                  <a:pt x="37382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9954" y="6280784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7414" y="626935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7414" y="627062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8049" y="6273165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6779" y="6264592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145" y="62566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779" y="62598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145" y="625094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145" y="624459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62376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623062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622395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62172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62103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145" y="620331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61966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145" y="61899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6145" y="618299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6145" y="61760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6145" y="616934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6145" y="61614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6145" y="61528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6145" y="61442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16145" y="613568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16145" y="612711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16145" y="611854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16145" y="61099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16145" y="61013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16145" y="60928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16145" y="608393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16145" y="60750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16145" y="606647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16145" y="60579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16145" y="604932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16145" y="60407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16145" y="603218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16145" y="60236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6145" y="601503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60061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6145" y="599725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16145" y="59886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716145" y="59801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716145" y="597154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716145" y="596296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16145" y="595439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16145" y="59455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16145" y="59369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16145" y="59283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16779" y="5917565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16779" y="5920104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16145" y="59226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17837" y="5907404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 h="0">
                <a:moveTo>
                  <a:pt x="0" y="0"/>
                </a:moveTo>
                <a:lnTo>
                  <a:pt x="374099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17414" y="590867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17414" y="590994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17202" y="591185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29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16779" y="591439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19954" y="5898515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19319" y="5899784"/>
            <a:ext cx="3738245" cy="0"/>
          </a:xfrm>
          <a:custGeom>
            <a:avLst/>
            <a:gdLst/>
            <a:ahLst/>
            <a:cxnLst/>
            <a:rect l="l" t="t" r="r" b="b"/>
            <a:pathLst>
              <a:path w="3738245" h="0">
                <a:moveTo>
                  <a:pt x="0" y="0"/>
                </a:moveTo>
                <a:lnTo>
                  <a:pt x="37382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19319" y="5901054"/>
            <a:ext cx="3738879" cy="0"/>
          </a:xfrm>
          <a:custGeom>
            <a:avLst/>
            <a:gdLst/>
            <a:ahLst/>
            <a:cxnLst/>
            <a:rect l="l" t="t" r="r" b="b"/>
            <a:pathLst>
              <a:path w="3738879" h="0">
                <a:moveTo>
                  <a:pt x="0" y="0"/>
                </a:moveTo>
                <a:lnTo>
                  <a:pt x="3738668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8684" y="590232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18261" y="5903595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25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18049" y="5905500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9954" y="5893435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22917" y="5884862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59" h="0">
                <a:moveTo>
                  <a:pt x="0" y="0"/>
                </a:moveTo>
                <a:lnTo>
                  <a:pt x="3730836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26939" y="5876290"/>
            <a:ext cx="3723004" cy="0"/>
          </a:xfrm>
          <a:custGeom>
            <a:avLst/>
            <a:gdLst/>
            <a:ahLst/>
            <a:cxnLst/>
            <a:rect l="l" t="t" r="r" b="b"/>
            <a:pathLst>
              <a:path w="3723004" h="0">
                <a:moveTo>
                  <a:pt x="0" y="0"/>
                </a:moveTo>
                <a:lnTo>
                  <a:pt x="3722687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32654" y="5867717"/>
            <a:ext cx="3711575" cy="0"/>
          </a:xfrm>
          <a:custGeom>
            <a:avLst/>
            <a:gdLst/>
            <a:ahLst/>
            <a:cxnLst/>
            <a:rect l="l" t="t" r="r" b="b"/>
            <a:pathLst>
              <a:path w="3711575" h="0">
                <a:moveTo>
                  <a:pt x="0" y="0"/>
                </a:moveTo>
                <a:lnTo>
                  <a:pt x="3711257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39957" y="5859145"/>
            <a:ext cx="3696970" cy="0"/>
          </a:xfrm>
          <a:custGeom>
            <a:avLst/>
            <a:gdLst/>
            <a:ahLst/>
            <a:cxnLst/>
            <a:rect l="l" t="t" r="r" b="b"/>
            <a:pathLst>
              <a:path w="3696970" h="0">
                <a:moveTo>
                  <a:pt x="0" y="0"/>
                </a:moveTo>
                <a:lnTo>
                  <a:pt x="3696652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49799" y="5850572"/>
            <a:ext cx="3677285" cy="0"/>
          </a:xfrm>
          <a:custGeom>
            <a:avLst/>
            <a:gdLst/>
            <a:ahLst/>
            <a:cxnLst/>
            <a:rect l="l" t="t" r="r" b="b"/>
            <a:pathLst>
              <a:path w="3677284" h="0">
                <a:moveTo>
                  <a:pt x="0" y="0"/>
                </a:moveTo>
                <a:lnTo>
                  <a:pt x="367728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63134" y="5842000"/>
            <a:ext cx="3649979" cy="0"/>
          </a:xfrm>
          <a:custGeom>
            <a:avLst/>
            <a:gdLst/>
            <a:ahLst/>
            <a:cxnLst/>
            <a:rect l="l" t="t" r="r" b="b"/>
            <a:pathLst>
              <a:path w="3649979" h="0">
                <a:moveTo>
                  <a:pt x="0" y="0"/>
                </a:moveTo>
                <a:lnTo>
                  <a:pt x="3649980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15800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16145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5800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99965" y="6341745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0" y="0"/>
                </a:moveTo>
                <a:lnTo>
                  <a:pt x="357695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8376919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8460740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8376919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4799965" y="5837554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35769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 txBox="1"/>
          <p:nvPr/>
        </p:nvSpPr>
        <p:spPr>
          <a:xfrm>
            <a:off x="4859654" y="5939154"/>
            <a:ext cx="346265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21335" y="6336347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524509" y="6337299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528319" y="6337934"/>
            <a:ext cx="3478529" cy="0"/>
          </a:xfrm>
          <a:custGeom>
            <a:avLst/>
            <a:gdLst/>
            <a:ahLst/>
            <a:cxnLst/>
            <a:rect l="l" t="t" r="r" b="b"/>
            <a:pathLst>
              <a:path w="3478529" h="0">
                <a:moveTo>
                  <a:pt x="0" y="0"/>
                </a:moveTo>
                <a:lnTo>
                  <a:pt x="34785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32764" y="6339522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537209" y="6340157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539749" y="6340792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49909" y="6341427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508635" y="6332854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498475" y="6326187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491490" y="6319202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84822" y="6312217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81012" y="6305550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76885" y="6298882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73392" y="6291897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5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1487" y="6282690"/>
            <a:ext cx="3592195" cy="0"/>
          </a:xfrm>
          <a:custGeom>
            <a:avLst/>
            <a:gdLst/>
            <a:ahLst/>
            <a:cxnLst/>
            <a:rect l="l" t="t" r="r" b="b"/>
            <a:pathLst>
              <a:path w="3592195" h="0">
                <a:moveTo>
                  <a:pt x="0" y="0"/>
                </a:moveTo>
                <a:lnTo>
                  <a:pt x="359219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2439" y="6285229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3075" y="6287770"/>
            <a:ext cx="3589020" cy="0"/>
          </a:xfrm>
          <a:custGeom>
            <a:avLst/>
            <a:gdLst/>
            <a:ahLst/>
            <a:cxnLst/>
            <a:rect l="l" t="t" r="r" b="b"/>
            <a:pathLst>
              <a:path w="3589020" h="0">
                <a:moveTo>
                  <a:pt x="0" y="0"/>
                </a:moveTo>
                <a:lnTo>
                  <a:pt x="35890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69582" y="6275704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60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69899" y="627697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70111" y="627824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0534" y="627951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1169" y="6280784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68629" y="626935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68629" y="627062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69264" y="627316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67994" y="6264592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67359" y="62560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67359" y="62579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67994" y="62598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67359" y="62509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67359" y="624459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67359" y="62376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67359" y="62306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67359" y="622395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67359" y="62172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67359" y="62103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67359" y="62033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67359" y="61966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67359" y="61899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67359" y="61829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67359" y="61760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67359" y="61693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67359" y="61614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67359" y="61528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67359" y="61442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67359" y="613568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67359" y="61271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67359" y="61185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67359" y="61099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67359" y="61013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67359" y="60928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467359" y="608393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67359" y="60750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67359" y="606647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67359" y="60579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67359" y="604932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67359" y="60407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67359" y="603218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67359" y="60236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67359" y="601503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67359" y="60061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67359" y="599725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67359" y="59886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67359" y="59801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67359" y="59715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67359" y="596296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67359" y="59543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67359" y="59455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67359" y="59369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67359" y="59283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67994" y="591756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7994" y="5920104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67359" y="59226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9053" y="5907404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68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68629" y="590867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68629" y="590994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68418" y="591185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67994" y="591439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71169" y="589851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70534" y="5899784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70534" y="5901054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5" h="0">
                <a:moveTo>
                  <a:pt x="0" y="0"/>
                </a:moveTo>
                <a:lnTo>
                  <a:pt x="35945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69899" y="590232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69476" y="590359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1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69264" y="5905500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71169" y="589343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74133" y="5884862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78154" y="5876290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60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83869" y="5867717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91172" y="5859145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501014" y="5850572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514349" y="5842000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5" h="0">
                <a:moveTo>
                  <a:pt x="0" y="0"/>
                </a:moveTo>
                <a:lnTo>
                  <a:pt x="35058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67015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467359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467015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551180" y="634174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3983990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067810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3983990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551180" y="5837554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 txBox="1"/>
          <p:nvPr/>
        </p:nvSpPr>
        <p:spPr>
          <a:xfrm>
            <a:off x="676275" y="5939154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6" name="object 676"/>
          <p:cNvSpPr/>
          <p:nvPr/>
        </p:nvSpPr>
        <p:spPr>
          <a:xfrm>
            <a:off x="5270500" y="5100320"/>
            <a:ext cx="2635885" cy="0"/>
          </a:xfrm>
          <a:custGeom>
            <a:avLst/>
            <a:gdLst/>
            <a:ahLst/>
            <a:cxnLst/>
            <a:rect l="l" t="t" r="r" b="b"/>
            <a:pathLst>
              <a:path w="2635884" h="0">
                <a:moveTo>
                  <a:pt x="0" y="0"/>
                </a:moveTo>
                <a:lnTo>
                  <a:pt x="2635883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255259" y="5092065"/>
            <a:ext cx="2666365" cy="0"/>
          </a:xfrm>
          <a:custGeom>
            <a:avLst/>
            <a:gdLst/>
            <a:ahLst/>
            <a:cxnLst/>
            <a:rect l="l" t="t" r="r" b="b"/>
            <a:pathLst>
              <a:path w="2666365" h="0">
                <a:moveTo>
                  <a:pt x="0" y="0"/>
                </a:moveTo>
                <a:lnTo>
                  <a:pt x="2666364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5244782" y="5083175"/>
            <a:ext cx="2687320" cy="0"/>
          </a:xfrm>
          <a:custGeom>
            <a:avLst/>
            <a:gdLst/>
            <a:ahLst/>
            <a:cxnLst/>
            <a:rect l="l" t="t" r="r" b="b"/>
            <a:pathLst>
              <a:path w="2687320" h="0">
                <a:moveTo>
                  <a:pt x="0" y="0"/>
                </a:moveTo>
                <a:lnTo>
                  <a:pt x="2687319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5237162" y="5074285"/>
            <a:ext cx="2702560" cy="0"/>
          </a:xfrm>
          <a:custGeom>
            <a:avLst/>
            <a:gdLst/>
            <a:ahLst/>
            <a:cxnLst/>
            <a:rect l="l" t="t" r="r" b="b"/>
            <a:pathLst>
              <a:path w="2702559" h="0">
                <a:moveTo>
                  <a:pt x="0" y="0"/>
                </a:moveTo>
                <a:lnTo>
                  <a:pt x="2702559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231341" y="5065395"/>
            <a:ext cx="2714625" cy="0"/>
          </a:xfrm>
          <a:custGeom>
            <a:avLst/>
            <a:gdLst/>
            <a:ahLst/>
            <a:cxnLst/>
            <a:rect l="l" t="t" r="r" b="b"/>
            <a:pathLst>
              <a:path w="2714625" h="0">
                <a:moveTo>
                  <a:pt x="0" y="0"/>
                </a:moveTo>
                <a:lnTo>
                  <a:pt x="2714201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227002" y="5056504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 h="0">
                <a:moveTo>
                  <a:pt x="0" y="0"/>
                </a:moveTo>
                <a:lnTo>
                  <a:pt x="2722879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224144" y="5047615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222239" y="503555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222239" y="503745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222874" y="503872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113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223086" y="5040629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711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223827" y="5042534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220969" y="5028565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221287" y="5031104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43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221604" y="503237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221922" y="5033645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30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220335" y="5018404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220652" y="502094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220969" y="5024120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508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220335" y="501237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220335" y="500348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220335" y="499459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220335" y="498570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220335" y="497681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220335" y="496824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220335" y="495935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220335" y="495046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220335" y="494157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220335" y="49326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220335" y="4916804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220335" y="490474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220335" y="489331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220335" y="488187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220335" y="486981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220335" y="485775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220335" y="48463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220335" y="483489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220335" y="482282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220335" y="481076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220335" y="479932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220335" y="478790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220335" y="477583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220335" y="476377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220335" y="475234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220335" y="474091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220335" y="472884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220335" y="4717415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220335" y="470535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220335" y="46939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220652" y="468312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220335" y="468884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221604" y="467169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221604" y="4672965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3992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221392" y="4674234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521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220969" y="4678679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7619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224144" y="4660265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223827" y="4661534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223509" y="4662804"/>
            <a:ext cx="2730500" cy="0"/>
          </a:xfrm>
          <a:custGeom>
            <a:avLst/>
            <a:gdLst/>
            <a:ahLst/>
            <a:cxnLst/>
            <a:rect l="l" t="t" r="r" b="b"/>
            <a:pathLst>
              <a:path w="2730500" h="0">
                <a:moveTo>
                  <a:pt x="0" y="0"/>
                </a:moveTo>
                <a:lnTo>
                  <a:pt x="273007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223192" y="466407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817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222662" y="4665345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34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222239" y="466725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222239" y="466915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221816" y="467042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14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224144" y="4646929"/>
            <a:ext cx="2728595" cy="12065"/>
          </a:xfrm>
          <a:custGeom>
            <a:avLst/>
            <a:gdLst/>
            <a:ahLst/>
            <a:cxnLst/>
            <a:rect l="l" t="t" r="r" b="b"/>
            <a:pathLst>
              <a:path w="2728595" h="12064">
                <a:moveTo>
                  <a:pt x="0" y="12065"/>
                </a:moveTo>
                <a:lnTo>
                  <a:pt x="2728277" y="12065"/>
                </a:lnTo>
                <a:lnTo>
                  <a:pt x="272827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229224" y="4634865"/>
            <a:ext cx="2718435" cy="12065"/>
          </a:xfrm>
          <a:custGeom>
            <a:avLst/>
            <a:gdLst/>
            <a:ahLst/>
            <a:cxnLst/>
            <a:rect l="l" t="t" r="r" b="b"/>
            <a:pathLst>
              <a:path w="2718434" h="12064">
                <a:moveTo>
                  <a:pt x="0" y="12065"/>
                </a:moveTo>
                <a:lnTo>
                  <a:pt x="2718117" y="12065"/>
                </a:lnTo>
                <a:lnTo>
                  <a:pt x="271811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236526" y="4623435"/>
            <a:ext cx="2703830" cy="11430"/>
          </a:xfrm>
          <a:custGeom>
            <a:avLst/>
            <a:gdLst/>
            <a:ahLst/>
            <a:cxnLst/>
            <a:rect l="l" t="t" r="r" b="b"/>
            <a:pathLst>
              <a:path w="2703829" h="11429">
                <a:moveTo>
                  <a:pt x="0" y="11430"/>
                </a:moveTo>
                <a:lnTo>
                  <a:pt x="2703512" y="11430"/>
                </a:lnTo>
                <a:lnTo>
                  <a:pt x="270351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247004" y="4612004"/>
            <a:ext cx="2683510" cy="11430"/>
          </a:xfrm>
          <a:custGeom>
            <a:avLst/>
            <a:gdLst/>
            <a:ahLst/>
            <a:cxnLst/>
            <a:rect l="l" t="t" r="r" b="b"/>
            <a:pathLst>
              <a:path w="2683509" h="11429">
                <a:moveTo>
                  <a:pt x="0" y="11430"/>
                </a:moveTo>
                <a:lnTo>
                  <a:pt x="2683192" y="11430"/>
                </a:lnTo>
                <a:lnTo>
                  <a:pt x="268319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262244" y="4605972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219990" y="459959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220335" y="468376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219990" y="502030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304154" y="510412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7872730" y="502030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7956550" y="468376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7872730" y="459959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5304154" y="4599940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256857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 txBox="1"/>
          <p:nvPr/>
        </p:nvSpPr>
        <p:spPr>
          <a:xfrm>
            <a:off x="5361304" y="4701540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3" name="object 753"/>
          <p:cNvSpPr/>
          <p:nvPr/>
        </p:nvSpPr>
        <p:spPr>
          <a:xfrm>
            <a:off x="3851910" y="1304925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918075" y="12477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6588125" y="1557019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10">
                <a:moveTo>
                  <a:pt x="0" y="0"/>
                </a:moveTo>
                <a:lnTo>
                  <a:pt x="0" y="63881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6530975" y="211010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6588125" y="2700020"/>
            <a:ext cx="0" cy="684530"/>
          </a:xfrm>
          <a:custGeom>
            <a:avLst/>
            <a:gdLst/>
            <a:ahLst/>
            <a:cxnLst/>
            <a:rect l="l" t="t" r="r" b="b"/>
            <a:pathLst>
              <a:path w="0" h="684529">
                <a:moveTo>
                  <a:pt x="0" y="0"/>
                </a:moveTo>
                <a:lnTo>
                  <a:pt x="0" y="68453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6530975" y="32988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3851910" y="3636645"/>
            <a:ext cx="1043940" cy="0"/>
          </a:xfrm>
          <a:custGeom>
            <a:avLst/>
            <a:gdLst/>
            <a:ahLst/>
            <a:cxnLst/>
            <a:rect l="l" t="t" r="r" b="b"/>
            <a:pathLst>
              <a:path w="1043939" h="0">
                <a:moveTo>
                  <a:pt x="104394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3851910" y="35794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2267585" y="3888740"/>
            <a:ext cx="4320540" cy="711200"/>
          </a:xfrm>
          <a:custGeom>
            <a:avLst/>
            <a:gdLst/>
            <a:ahLst/>
            <a:cxnLst/>
            <a:rect l="l" t="t" r="r" b="b"/>
            <a:pathLst>
              <a:path w="4320540" h="711200">
                <a:moveTo>
                  <a:pt x="0" y="0"/>
                </a:moveTo>
                <a:lnTo>
                  <a:pt x="0" y="355600"/>
                </a:lnTo>
                <a:lnTo>
                  <a:pt x="4320540" y="355600"/>
                </a:lnTo>
                <a:lnTo>
                  <a:pt x="4320540" y="71120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6530975" y="451421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6588125" y="5104129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60">
                <a:moveTo>
                  <a:pt x="0" y="0"/>
                </a:moveTo>
                <a:lnTo>
                  <a:pt x="0" y="73406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6530975" y="57524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067175" y="6089650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64833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067175" y="603250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23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040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48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10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64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80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53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437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738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72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691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78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29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770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33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97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579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579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6223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675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706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389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389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259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357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89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259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259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259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89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57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474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452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452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10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89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675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643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611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558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516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516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06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0033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4055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9770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707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6915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0250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291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3259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291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708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6809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5191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6809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961389" y="1154429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5777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6094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6602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6920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7364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7618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8634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4507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3491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2792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126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1745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1332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983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824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887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951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633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633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6762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729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760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443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411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443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3800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3800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3800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3800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3800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3800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3800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3800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3800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3800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800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3800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3800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3800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443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0411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03800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0528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0506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506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464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443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0729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0697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0665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0612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0570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0570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0760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10572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14594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20309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2761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37454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50789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0345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0380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0345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8762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08863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17245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08863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8762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/>
          <p:nvPr/>
        </p:nvSpPr>
        <p:spPr>
          <a:xfrm>
            <a:off x="5144134" y="1154429"/>
            <a:ext cx="28956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053964" y="2696210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38724" y="2687955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28247" y="2679064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20627" y="2670175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14806" y="2661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10467" y="2652395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7609" y="264350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704" y="263143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263334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6339" y="2634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6551" y="263652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7292" y="2638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434" y="262445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752" y="26269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5069" y="262826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5387" y="262953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2614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4117" y="2616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4434" y="262001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26082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25993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2590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25815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25727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25641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2555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25463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25374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25285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25126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25006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24892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247777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246570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24536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24422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243078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241871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240665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239522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2383789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237172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235966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234823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23368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23247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23133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23012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22898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4117" y="2279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22847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5069" y="2267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5069" y="22688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4646" y="2270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4434" y="227520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7609" y="22561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7292" y="2257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6974" y="225869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6657" y="2259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6128" y="2261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704" y="22625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5704" y="2264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5281" y="2266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609" y="2242820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12689" y="2230755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19992" y="2219325"/>
            <a:ext cx="3136265" cy="11430"/>
          </a:xfrm>
          <a:custGeom>
            <a:avLst/>
            <a:gdLst/>
            <a:ahLst/>
            <a:cxnLst/>
            <a:rect l="l" t="t" r="r" b="b"/>
            <a:pathLst>
              <a:path w="3136265" h="11430">
                <a:moveTo>
                  <a:pt x="0" y="11430"/>
                </a:moveTo>
                <a:lnTo>
                  <a:pt x="3135947" y="11430"/>
                </a:lnTo>
                <a:lnTo>
                  <a:pt x="313594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30469" y="2207895"/>
            <a:ext cx="3115945" cy="11430"/>
          </a:xfrm>
          <a:custGeom>
            <a:avLst/>
            <a:gdLst/>
            <a:ahLst/>
            <a:cxnLst/>
            <a:rect l="l" t="t" r="r" b="b"/>
            <a:pathLst>
              <a:path w="3115945" h="11430">
                <a:moveTo>
                  <a:pt x="0" y="11430"/>
                </a:moveTo>
                <a:lnTo>
                  <a:pt x="3115627" y="11430"/>
                </a:lnTo>
                <a:lnTo>
                  <a:pt x="311562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45709" y="2201862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3455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380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03455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87620" y="270002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088630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7245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088630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87620" y="2195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431154" y="2297429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949825" y="3883342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5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952999" y="3884295"/>
            <a:ext cx="3270250" cy="0"/>
          </a:xfrm>
          <a:custGeom>
            <a:avLst/>
            <a:gdLst/>
            <a:ahLst/>
            <a:cxnLst/>
            <a:rect l="l" t="t" r="r" b="b"/>
            <a:pathLst>
              <a:path w="3270250" h="0">
                <a:moveTo>
                  <a:pt x="0" y="0"/>
                </a:moveTo>
                <a:lnTo>
                  <a:pt x="32702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958079" y="3885565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 h="0">
                <a:moveTo>
                  <a:pt x="0" y="0"/>
                </a:moveTo>
                <a:lnTo>
                  <a:pt x="32600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961254" y="3886517"/>
            <a:ext cx="3253740" cy="0"/>
          </a:xfrm>
          <a:custGeom>
            <a:avLst/>
            <a:gdLst/>
            <a:ahLst/>
            <a:cxnLst/>
            <a:rect l="l" t="t" r="r" b="b"/>
            <a:pathLst>
              <a:path w="3253740" h="0">
                <a:moveTo>
                  <a:pt x="0" y="0"/>
                </a:moveTo>
                <a:lnTo>
                  <a:pt x="32537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965699" y="3887152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 h="0">
                <a:moveTo>
                  <a:pt x="0" y="0"/>
                </a:moveTo>
                <a:lnTo>
                  <a:pt x="32448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968239" y="3887787"/>
            <a:ext cx="3239770" cy="0"/>
          </a:xfrm>
          <a:custGeom>
            <a:avLst/>
            <a:gdLst/>
            <a:ahLst/>
            <a:cxnLst/>
            <a:rect l="l" t="t" r="r" b="b"/>
            <a:pathLst>
              <a:path w="3239770" h="0">
                <a:moveTo>
                  <a:pt x="0" y="0"/>
                </a:moveTo>
                <a:lnTo>
                  <a:pt x="32397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978399" y="3888422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 h="0">
                <a:moveTo>
                  <a:pt x="0" y="0"/>
                </a:moveTo>
                <a:lnTo>
                  <a:pt x="3219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937125" y="3879850"/>
            <a:ext cx="3302000" cy="0"/>
          </a:xfrm>
          <a:custGeom>
            <a:avLst/>
            <a:gdLst/>
            <a:ahLst/>
            <a:cxnLst/>
            <a:rect l="l" t="t" r="r" b="b"/>
            <a:pathLst>
              <a:path w="3302000" h="0">
                <a:moveTo>
                  <a:pt x="0" y="0"/>
                </a:moveTo>
                <a:lnTo>
                  <a:pt x="33019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926964" y="3873182"/>
            <a:ext cx="3322320" cy="0"/>
          </a:xfrm>
          <a:custGeom>
            <a:avLst/>
            <a:gdLst/>
            <a:ahLst/>
            <a:cxnLst/>
            <a:rect l="l" t="t" r="r" b="b"/>
            <a:pathLst>
              <a:path w="3322320" h="0">
                <a:moveTo>
                  <a:pt x="0" y="0"/>
                </a:moveTo>
                <a:lnTo>
                  <a:pt x="33223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919979" y="3866197"/>
            <a:ext cx="3336290" cy="0"/>
          </a:xfrm>
          <a:custGeom>
            <a:avLst/>
            <a:gdLst/>
            <a:ahLst/>
            <a:cxnLst/>
            <a:rect l="l" t="t" r="r" b="b"/>
            <a:pathLst>
              <a:path w="3336290" h="0">
                <a:moveTo>
                  <a:pt x="0" y="0"/>
                </a:moveTo>
                <a:lnTo>
                  <a:pt x="33362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913312" y="3859212"/>
            <a:ext cx="3349625" cy="0"/>
          </a:xfrm>
          <a:custGeom>
            <a:avLst/>
            <a:gdLst/>
            <a:ahLst/>
            <a:cxnLst/>
            <a:rect l="l" t="t" r="r" b="b"/>
            <a:pathLst>
              <a:path w="3349625" h="0">
                <a:moveTo>
                  <a:pt x="0" y="0"/>
                </a:moveTo>
                <a:lnTo>
                  <a:pt x="33496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909502" y="3852545"/>
            <a:ext cx="3357245" cy="0"/>
          </a:xfrm>
          <a:custGeom>
            <a:avLst/>
            <a:gdLst/>
            <a:ahLst/>
            <a:cxnLst/>
            <a:rect l="l" t="t" r="r" b="b"/>
            <a:pathLst>
              <a:path w="3357245" h="0">
                <a:moveTo>
                  <a:pt x="0" y="0"/>
                </a:moveTo>
                <a:lnTo>
                  <a:pt x="33572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905374" y="3845877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 h="0">
                <a:moveTo>
                  <a:pt x="0" y="0"/>
                </a:moveTo>
                <a:lnTo>
                  <a:pt x="33654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901882" y="3838892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0" y="0"/>
                </a:moveTo>
                <a:lnTo>
                  <a:pt x="33724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900294" y="3830320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 h="0">
                <a:moveTo>
                  <a:pt x="0" y="0"/>
                </a:moveTo>
                <a:lnTo>
                  <a:pt x="33756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900929" y="3832225"/>
            <a:ext cx="3374390" cy="0"/>
          </a:xfrm>
          <a:custGeom>
            <a:avLst/>
            <a:gdLst/>
            <a:ahLst/>
            <a:cxnLst/>
            <a:rect l="l" t="t" r="r" b="b"/>
            <a:pathLst>
              <a:path w="3374390" h="0">
                <a:moveTo>
                  <a:pt x="0" y="0"/>
                </a:moveTo>
                <a:lnTo>
                  <a:pt x="33743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901247" y="3834129"/>
            <a:ext cx="3373754" cy="0"/>
          </a:xfrm>
          <a:custGeom>
            <a:avLst/>
            <a:gdLst/>
            <a:ahLst/>
            <a:cxnLst/>
            <a:rect l="l" t="t" r="r" b="b"/>
            <a:pathLst>
              <a:path w="3373754" h="0">
                <a:moveTo>
                  <a:pt x="0" y="0"/>
                </a:moveTo>
                <a:lnTo>
                  <a:pt x="3373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98389" y="382333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4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98601" y="3825240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0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99342" y="3827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899659" y="3828415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896802" y="381571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6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897119" y="381698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897437" y="3818254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 h="0">
                <a:moveTo>
                  <a:pt x="0" y="0"/>
                </a:moveTo>
                <a:lnTo>
                  <a:pt x="33813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897754" y="38201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897754" y="38220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896484" y="3811587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895850" y="38030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896167" y="380555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896484" y="38074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895850" y="37979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895850" y="379158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895850" y="37846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895850" y="37776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895850" y="377094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895850" y="37642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895850" y="37572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895850" y="37503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895850" y="37436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895850" y="373697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895850" y="37299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895850" y="37230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895850" y="37163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895850" y="37084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895850" y="36998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895850" y="36912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895850" y="368268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895850" y="36741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895850" y="36655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895850" y="365696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895850" y="364839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895850" y="363982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895850" y="363092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895850" y="36220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895850" y="361346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895850" y="36048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895850" y="359632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895850" y="358775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895850" y="357917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895850" y="35706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895850" y="356203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895850" y="35531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895850" y="354425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895850" y="35356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895850" y="352710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895850" y="35185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895850" y="350996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895850" y="35013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895850" y="34925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895850" y="34839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895850" y="34753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96484" y="34645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896167" y="346773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895850" y="34696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97331" y="345503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14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97119" y="345630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97119" y="345757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3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96908" y="3458845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28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96484" y="3460750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99342" y="3446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99024" y="3447415"/>
            <a:ext cx="3378835" cy="0"/>
          </a:xfrm>
          <a:custGeom>
            <a:avLst/>
            <a:gdLst/>
            <a:ahLst/>
            <a:cxnLst/>
            <a:rect l="l" t="t" r="r" b="b"/>
            <a:pathLst>
              <a:path w="3378834" h="0">
                <a:moveTo>
                  <a:pt x="0" y="0"/>
                </a:moveTo>
                <a:lnTo>
                  <a:pt x="33784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98707" y="344868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1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98178" y="3449954"/>
            <a:ext cx="3380104" cy="0"/>
          </a:xfrm>
          <a:custGeom>
            <a:avLst/>
            <a:gdLst/>
            <a:ahLst/>
            <a:cxnLst/>
            <a:rect l="l" t="t" r="r" b="b"/>
            <a:pathLst>
              <a:path w="3380104" h="0">
                <a:moveTo>
                  <a:pt x="0" y="0"/>
                </a:moveTo>
                <a:lnTo>
                  <a:pt x="33796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97754" y="34518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97754" y="34537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899659" y="3440429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902622" y="3431857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 h="0">
                <a:moveTo>
                  <a:pt x="0" y="0"/>
                </a:moveTo>
                <a:lnTo>
                  <a:pt x="33707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906644" y="3423285"/>
            <a:ext cx="3362960" cy="0"/>
          </a:xfrm>
          <a:custGeom>
            <a:avLst/>
            <a:gdLst/>
            <a:ahLst/>
            <a:cxnLst/>
            <a:rect l="l" t="t" r="r" b="b"/>
            <a:pathLst>
              <a:path w="3362959" h="0">
                <a:moveTo>
                  <a:pt x="0" y="0"/>
                </a:moveTo>
                <a:lnTo>
                  <a:pt x="33626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912359" y="3414712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 h="0">
                <a:moveTo>
                  <a:pt x="0" y="0"/>
                </a:moveTo>
                <a:lnTo>
                  <a:pt x="33512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919662" y="3406140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 h="0">
                <a:moveTo>
                  <a:pt x="0" y="0"/>
                </a:moveTo>
                <a:lnTo>
                  <a:pt x="33366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929504" y="3397567"/>
            <a:ext cx="3317240" cy="0"/>
          </a:xfrm>
          <a:custGeom>
            <a:avLst/>
            <a:gdLst/>
            <a:ahLst/>
            <a:cxnLst/>
            <a:rect l="l" t="t" r="r" b="b"/>
            <a:pathLst>
              <a:path w="3317240" h="0">
                <a:moveTo>
                  <a:pt x="0" y="0"/>
                </a:moveTo>
                <a:lnTo>
                  <a:pt x="33172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942839" y="3388995"/>
            <a:ext cx="3289935" cy="0"/>
          </a:xfrm>
          <a:custGeom>
            <a:avLst/>
            <a:gdLst/>
            <a:ahLst/>
            <a:cxnLst/>
            <a:rect l="l" t="t" r="r" b="b"/>
            <a:pathLst>
              <a:path w="3289934" h="0">
                <a:moveTo>
                  <a:pt x="0" y="0"/>
                </a:moveTo>
                <a:lnTo>
                  <a:pt x="32899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89550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89585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9550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979670" y="388874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0" y="0"/>
                </a:moveTo>
                <a:lnTo>
                  <a:pt x="32169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19658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28040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19658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979670" y="338455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32169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 txBox="1"/>
          <p:nvPr/>
        </p:nvSpPr>
        <p:spPr>
          <a:xfrm>
            <a:off x="5095875" y="3485515"/>
            <a:ext cx="29927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737235" y="388334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40409" y="388429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745489" y="3885565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748664" y="388651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753109" y="388715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755649" y="388778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765809" y="388842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24535" y="387985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714375" y="387318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07390" y="386619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00722" y="385921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6912" y="385254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2785" y="384587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689292" y="383889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687705" y="383032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688339" y="383222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688657" y="3834129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685799" y="382333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686011" y="382524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686752" y="3827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687069" y="382841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84212" y="38157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684529" y="381698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684847" y="3818254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685164" y="38201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685164" y="38220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3894" y="381158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683259" y="38030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683577" y="380555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3894" y="38074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683259" y="37979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683259" y="37915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683259" y="37846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683259" y="37776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683259" y="3770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3259" y="37642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683259" y="3757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683259" y="37503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683259" y="37436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683259" y="37369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683259" y="37299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683259" y="37230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683259" y="37163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683259" y="37084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683259" y="36998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683259" y="36912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683259" y="36826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683259" y="36741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683259" y="36655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683259" y="36569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683259" y="36483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683259" y="363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683259" y="36309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683259" y="36220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683259" y="36134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683259" y="36048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683259" y="35963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683259" y="35877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683259" y="3579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683259" y="35706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683259" y="35620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683259" y="35531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683259" y="35442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683259" y="35356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683259" y="3527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683259" y="3518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683259" y="3509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683259" y="3501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683259" y="3492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683259" y="34839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683259" y="34753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683894" y="34645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683577" y="346773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683259" y="34696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684741" y="345503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684529" y="34563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684529" y="345757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684318" y="34588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683894" y="346075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686752" y="3446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686434" y="344741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686117" y="344868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685588" y="3449954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685164" y="34518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685164" y="34537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87069" y="3440429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90033" y="343185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94054" y="3423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99769" y="341471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707072" y="3406140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716914" y="339756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730249" y="338899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68291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683259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68291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767080" y="388874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76809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85191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76809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767080" y="338455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 txBox="1"/>
          <p:nvPr/>
        </p:nvSpPr>
        <p:spPr>
          <a:xfrm>
            <a:off x="913130" y="3485515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7" name="object 477"/>
          <p:cNvSpPr/>
          <p:nvPr/>
        </p:nvSpPr>
        <p:spPr>
          <a:xfrm>
            <a:off x="4770120" y="6411912"/>
            <a:ext cx="3636645" cy="0"/>
          </a:xfrm>
          <a:custGeom>
            <a:avLst/>
            <a:gdLst/>
            <a:ahLst/>
            <a:cxnLst/>
            <a:rect l="l" t="t" r="r" b="b"/>
            <a:pathLst>
              <a:path w="3636645" h="0">
                <a:moveTo>
                  <a:pt x="0" y="0"/>
                </a:moveTo>
                <a:lnTo>
                  <a:pt x="3636643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73294" y="6412864"/>
            <a:ext cx="3630295" cy="0"/>
          </a:xfrm>
          <a:custGeom>
            <a:avLst/>
            <a:gdLst/>
            <a:ahLst/>
            <a:cxnLst/>
            <a:rect l="l" t="t" r="r" b="b"/>
            <a:pathLst>
              <a:path w="3630295" h="0">
                <a:moveTo>
                  <a:pt x="0" y="0"/>
                </a:moveTo>
                <a:lnTo>
                  <a:pt x="36302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78374" y="6414134"/>
            <a:ext cx="3620135" cy="0"/>
          </a:xfrm>
          <a:custGeom>
            <a:avLst/>
            <a:gdLst/>
            <a:ahLst/>
            <a:cxnLst/>
            <a:rect l="l" t="t" r="r" b="b"/>
            <a:pathLst>
              <a:path w="3620134" h="0">
                <a:moveTo>
                  <a:pt x="0" y="0"/>
                </a:moveTo>
                <a:lnTo>
                  <a:pt x="36201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81549" y="6415087"/>
            <a:ext cx="3613785" cy="0"/>
          </a:xfrm>
          <a:custGeom>
            <a:avLst/>
            <a:gdLst/>
            <a:ahLst/>
            <a:cxnLst/>
            <a:rect l="l" t="t" r="r" b="b"/>
            <a:pathLst>
              <a:path w="3613784" h="0">
                <a:moveTo>
                  <a:pt x="0" y="0"/>
                </a:moveTo>
                <a:lnTo>
                  <a:pt x="3613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85994" y="6415722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88534" y="6416357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98694" y="6416992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4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57420" y="6408420"/>
            <a:ext cx="3662045" cy="0"/>
          </a:xfrm>
          <a:custGeom>
            <a:avLst/>
            <a:gdLst/>
            <a:ahLst/>
            <a:cxnLst/>
            <a:rect l="l" t="t" r="r" b="b"/>
            <a:pathLst>
              <a:path w="3662045" h="0">
                <a:moveTo>
                  <a:pt x="0" y="0"/>
                </a:moveTo>
                <a:lnTo>
                  <a:pt x="3662043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47259" y="6401752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 h="0">
                <a:moveTo>
                  <a:pt x="0" y="0"/>
                </a:moveTo>
                <a:lnTo>
                  <a:pt x="368236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40275" y="6394767"/>
            <a:ext cx="3696335" cy="0"/>
          </a:xfrm>
          <a:custGeom>
            <a:avLst/>
            <a:gdLst/>
            <a:ahLst/>
            <a:cxnLst/>
            <a:rect l="l" t="t" r="r" b="b"/>
            <a:pathLst>
              <a:path w="3696334" h="0">
                <a:moveTo>
                  <a:pt x="0" y="0"/>
                </a:moveTo>
                <a:lnTo>
                  <a:pt x="369633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33607" y="6387782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70" h="0">
                <a:moveTo>
                  <a:pt x="0" y="0"/>
                </a:moveTo>
                <a:lnTo>
                  <a:pt x="3709669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29797" y="6381115"/>
            <a:ext cx="3717290" cy="0"/>
          </a:xfrm>
          <a:custGeom>
            <a:avLst/>
            <a:gdLst/>
            <a:ahLst/>
            <a:cxnLst/>
            <a:rect l="l" t="t" r="r" b="b"/>
            <a:pathLst>
              <a:path w="3717290" h="0">
                <a:moveTo>
                  <a:pt x="0" y="0"/>
                </a:moveTo>
                <a:lnTo>
                  <a:pt x="371728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25669" y="6374447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 h="0">
                <a:moveTo>
                  <a:pt x="0" y="0"/>
                </a:moveTo>
                <a:lnTo>
                  <a:pt x="3725544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22177" y="6367462"/>
            <a:ext cx="3732529" cy="0"/>
          </a:xfrm>
          <a:custGeom>
            <a:avLst/>
            <a:gdLst/>
            <a:ahLst/>
            <a:cxnLst/>
            <a:rect l="l" t="t" r="r" b="b"/>
            <a:pathLst>
              <a:path w="3732529" h="0">
                <a:moveTo>
                  <a:pt x="0" y="0"/>
                </a:moveTo>
                <a:lnTo>
                  <a:pt x="3732529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20589" y="6358890"/>
            <a:ext cx="3735704" cy="0"/>
          </a:xfrm>
          <a:custGeom>
            <a:avLst/>
            <a:gdLst/>
            <a:ahLst/>
            <a:cxnLst/>
            <a:rect l="l" t="t" r="r" b="b"/>
            <a:pathLst>
              <a:path w="3735704" h="0">
                <a:moveTo>
                  <a:pt x="0" y="0"/>
                </a:moveTo>
                <a:lnTo>
                  <a:pt x="373570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21224" y="6360795"/>
            <a:ext cx="3734435" cy="0"/>
          </a:xfrm>
          <a:custGeom>
            <a:avLst/>
            <a:gdLst/>
            <a:ahLst/>
            <a:cxnLst/>
            <a:rect l="l" t="t" r="r" b="b"/>
            <a:pathLst>
              <a:path w="3734434" h="0">
                <a:moveTo>
                  <a:pt x="0" y="0"/>
                </a:moveTo>
                <a:lnTo>
                  <a:pt x="37344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21542" y="63627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 h="0">
                <a:moveTo>
                  <a:pt x="0" y="0"/>
                </a:moveTo>
                <a:lnTo>
                  <a:pt x="373379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8684" y="6351904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8896" y="6353809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091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9637" y="6355715"/>
            <a:ext cx="3737610" cy="0"/>
          </a:xfrm>
          <a:custGeom>
            <a:avLst/>
            <a:gdLst/>
            <a:ahLst/>
            <a:cxnLst/>
            <a:rect l="l" t="t" r="r" b="b"/>
            <a:pathLst>
              <a:path w="3737609" h="0">
                <a:moveTo>
                  <a:pt x="0" y="0"/>
                </a:moveTo>
                <a:lnTo>
                  <a:pt x="37376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9954" y="6356984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7097" y="6344284"/>
            <a:ext cx="3742690" cy="0"/>
          </a:xfrm>
          <a:custGeom>
            <a:avLst/>
            <a:gdLst/>
            <a:ahLst/>
            <a:cxnLst/>
            <a:rect l="l" t="t" r="r" b="b"/>
            <a:pathLst>
              <a:path w="3742690" h="0">
                <a:moveTo>
                  <a:pt x="0" y="0"/>
                </a:moveTo>
                <a:lnTo>
                  <a:pt x="37426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7414" y="634555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7732" y="6346825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 h="0">
                <a:moveTo>
                  <a:pt x="0" y="0"/>
                </a:moveTo>
                <a:lnTo>
                  <a:pt x="37414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8049" y="6348729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8049" y="6350634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779" y="6340157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145" y="633158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462" y="6334125"/>
            <a:ext cx="3743960" cy="0"/>
          </a:xfrm>
          <a:custGeom>
            <a:avLst/>
            <a:gdLst/>
            <a:ahLst/>
            <a:cxnLst/>
            <a:rect l="l" t="t" r="r" b="b"/>
            <a:pathLst>
              <a:path w="3743959" h="0">
                <a:moveTo>
                  <a:pt x="0" y="0"/>
                </a:moveTo>
                <a:lnTo>
                  <a:pt x="37439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779" y="63360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63265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63201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63131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63061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629951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145" y="629285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628586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145" y="62788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6145" y="62722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6145" y="62655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6145" y="62585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6145" y="625157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6145" y="624490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6145" y="62369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16145" y="62283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16145" y="62198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16145" y="621125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16145" y="62026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16145" y="619410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16145" y="618553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16145" y="617696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16145" y="616839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16145" y="61595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16145" y="61506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16145" y="614203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16145" y="613346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16145" y="612489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16145" y="611632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6145" y="61077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609917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6145" y="609060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16145" y="60817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716145" y="607282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716145" y="606425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716145" y="605567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16145" y="60471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16145" y="60385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16145" y="60299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16145" y="60210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16145" y="60124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16145" y="60039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16779" y="59931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16462" y="5996304"/>
            <a:ext cx="3743960" cy="0"/>
          </a:xfrm>
          <a:custGeom>
            <a:avLst/>
            <a:gdLst/>
            <a:ahLst/>
            <a:cxnLst/>
            <a:rect l="l" t="t" r="r" b="b"/>
            <a:pathLst>
              <a:path w="3743959" h="0">
                <a:moveTo>
                  <a:pt x="0" y="0"/>
                </a:moveTo>
                <a:lnTo>
                  <a:pt x="374395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16145" y="599820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17626" y="598360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1525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17414" y="598487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17414" y="5986145"/>
            <a:ext cx="3742690" cy="0"/>
          </a:xfrm>
          <a:custGeom>
            <a:avLst/>
            <a:gdLst/>
            <a:ahLst/>
            <a:cxnLst/>
            <a:rect l="l" t="t" r="r" b="b"/>
            <a:pathLst>
              <a:path w="3742690" h="0">
                <a:moveTo>
                  <a:pt x="0" y="0"/>
                </a:moveTo>
                <a:lnTo>
                  <a:pt x="374237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17202" y="5987415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29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16779" y="598932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19637" y="5974715"/>
            <a:ext cx="3737610" cy="0"/>
          </a:xfrm>
          <a:custGeom>
            <a:avLst/>
            <a:gdLst/>
            <a:ahLst/>
            <a:cxnLst/>
            <a:rect l="l" t="t" r="r" b="b"/>
            <a:pathLst>
              <a:path w="3737609" h="0">
                <a:moveTo>
                  <a:pt x="0" y="0"/>
                </a:moveTo>
                <a:lnTo>
                  <a:pt x="373760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9319" y="5975984"/>
            <a:ext cx="3738879" cy="0"/>
          </a:xfrm>
          <a:custGeom>
            <a:avLst/>
            <a:gdLst/>
            <a:ahLst/>
            <a:cxnLst/>
            <a:rect l="l" t="t" r="r" b="b"/>
            <a:pathLst>
              <a:path w="3738879" h="0">
                <a:moveTo>
                  <a:pt x="0" y="0"/>
                </a:moveTo>
                <a:lnTo>
                  <a:pt x="3738456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19002" y="5977254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19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18472" y="5978525"/>
            <a:ext cx="3740150" cy="0"/>
          </a:xfrm>
          <a:custGeom>
            <a:avLst/>
            <a:gdLst/>
            <a:ahLst/>
            <a:cxnLst/>
            <a:rect l="l" t="t" r="r" b="b"/>
            <a:pathLst>
              <a:path w="3740150" h="0">
                <a:moveTo>
                  <a:pt x="0" y="0"/>
                </a:moveTo>
                <a:lnTo>
                  <a:pt x="3739726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8049" y="5980429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18049" y="5982334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19954" y="5969000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22917" y="5960427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59" h="0">
                <a:moveTo>
                  <a:pt x="0" y="0"/>
                </a:moveTo>
                <a:lnTo>
                  <a:pt x="3730836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26939" y="5951854"/>
            <a:ext cx="3723004" cy="0"/>
          </a:xfrm>
          <a:custGeom>
            <a:avLst/>
            <a:gdLst/>
            <a:ahLst/>
            <a:cxnLst/>
            <a:rect l="l" t="t" r="r" b="b"/>
            <a:pathLst>
              <a:path w="3723004" h="0">
                <a:moveTo>
                  <a:pt x="0" y="0"/>
                </a:moveTo>
                <a:lnTo>
                  <a:pt x="3722687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32654" y="5943282"/>
            <a:ext cx="3711575" cy="0"/>
          </a:xfrm>
          <a:custGeom>
            <a:avLst/>
            <a:gdLst/>
            <a:ahLst/>
            <a:cxnLst/>
            <a:rect l="l" t="t" r="r" b="b"/>
            <a:pathLst>
              <a:path w="3711575" h="0">
                <a:moveTo>
                  <a:pt x="0" y="0"/>
                </a:moveTo>
                <a:lnTo>
                  <a:pt x="3711257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39957" y="5934710"/>
            <a:ext cx="3696970" cy="0"/>
          </a:xfrm>
          <a:custGeom>
            <a:avLst/>
            <a:gdLst/>
            <a:ahLst/>
            <a:cxnLst/>
            <a:rect l="l" t="t" r="r" b="b"/>
            <a:pathLst>
              <a:path w="3696970" h="0">
                <a:moveTo>
                  <a:pt x="0" y="0"/>
                </a:moveTo>
                <a:lnTo>
                  <a:pt x="3696652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49799" y="5926137"/>
            <a:ext cx="3677285" cy="0"/>
          </a:xfrm>
          <a:custGeom>
            <a:avLst/>
            <a:gdLst/>
            <a:ahLst/>
            <a:cxnLst/>
            <a:rect l="l" t="t" r="r" b="b"/>
            <a:pathLst>
              <a:path w="3677284" h="0">
                <a:moveTo>
                  <a:pt x="0" y="0"/>
                </a:moveTo>
                <a:lnTo>
                  <a:pt x="367728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63134" y="5917564"/>
            <a:ext cx="3649979" cy="0"/>
          </a:xfrm>
          <a:custGeom>
            <a:avLst/>
            <a:gdLst/>
            <a:ahLst/>
            <a:cxnLst/>
            <a:rect l="l" t="t" r="r" b="b"/>
            <a:pathLst>
              <a:path w="3649979" h="0">
                <a:moveTo>
                  <a:pt x="0" y="0"/>
                </a:moveTo>
                <a:lnTo>
                  <a:pt x="3649980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5800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16145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4715800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4799965" y="6417310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0" y="0"/>
                </a:moveTo>
                <a:lnTo>
                  <a:pt x="357695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8376919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8460740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8376919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4799965" y="5913120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35769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 txBox="1"/>
          <p:nvPr/>
        </p:nvSpPr>
        <p:spPr>
          <a:xfrm>
            <a:off x="4859654" y="6014720"/>
            <a:ext cx="346265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8" name="object 578"/>
          <p:cNvSpPr/>
          <p:nvPr/>
        </p:nvSpPr>
        <p:spPr>
          <a:xfrm>
            <a:off x="521335" y="641191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24509" y="6412864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529589" y="6414134"/>
            <a:ext cx="3475990" cy="0"/>
          </a:xfrm>
          <a:custGeom>
            <a:avLst/>
            <a:gdLst/>
            <a:ahLst/>
            <a:cxnLst/>
            <a:rect l="l" t="t" r="r" b="b"/>
            <a:pathLst>
              <a:path w="3475990" h="0">
                <a:moveTo>
                  <a:pt x="0" y="0"/>
                </a:moveTo>
                <a:lnTo>
                  <a:pt x="34759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532764" y="6415087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37209" y="6415722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539749" y="6416357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549909" y="6416992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508635" y="6408420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98475" y="6401752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91490" y="6394767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84822" y="6387782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81012" y="6381115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6885" y="6374447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3392" y="6367462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5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1805" y="6358890"/>
            <a:ext cx="3591560" cy="0"/>
          </a:xfrm>
          <a:custGeom>
            <a:avLst/>
            <a:gdLst/>
            <a:ahLst/>
            <a:cxnLst/>
            <a:rect l="l" t="t" r="r" b="b"/>
            <a:pathLst>
              <a:path w="3591560" h="0">
                <a:moveTo>
                  <a:pt x="0" y="0"/>
                </a:moveTo>
                <a:lnTo>
                  <a:pt x="35915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72439" y="6360795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72757" y="6362700"/>
            <a:ext cx="3589654" cy="0"/>
          </a:xfrm>
          <a:custGeom>
            <a:avLst/>
            <a:gdLst/>
            <a:ahLst/>
            <a:cxnLst/>
            <a:rect l="l" t="t" r="r" b="b"/>
            <a:pathLst>
              <a:path w="3589654" h="0">
                <a:moveTo>
                  <a:pt x="0" y="0"/>
                </a:moveTo>
                <a:lnTo>
                  <a:pt x="35896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69899" y="635190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0111" y="6353809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0852" y="6355715"/>
            <a:ext cx="3593465" cy="0"/>
          </a:xfrm>
          <a:custGeom>
            <a:avLst/>
            <a:gdLst/>
            <a:ahLst/>
            <a:cxnLst/>
            <a:rect l="l" t="t" r="r" b="b"/>
            <a:pathLst>
              <a:path w="3593465" h="0">
                <a:moveTo>
                  <a:pt x="0" y="0"/>
                </a:moveTo>
                <a:lnTo>
                  <a:pt x="35934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71169" y="6356984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68312" y="6344284"/>
            <a:ext cx="3598545" cy="0"/>
          </a:xfrm>
          <a:custGeom>
            <a:avLst/>
            <a:gdLst/>
            <a:ahLst/>
            <a:cxnLst/>
            <a:rect l="l" t="t" r="r" b="b"/>
            <a:pathLst>
              <a:path w="3598545" h="0">
                <a:moveTo>
                  <a:pt x="0" y="0"/>
                </a:moveTo>
                <a:lnTo>
                  <a:pt x="35985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68629" y="634555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68947" y="6346825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72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69264" y="634872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69264" y="635063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67994" y="6340157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67359" y="633158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67677" y="6334125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67994" y="63360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67359" y="63265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67359" y="63201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67359" y="63131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67359" y="63061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67359" y="629951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67359" y="62928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67359" y="62858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67359" y="62788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67359" y="62722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67359" y="62655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67359" y="62585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67359" y="62515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67359" y="62449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67359" y="62369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67359" y="62283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67359" y="62198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67359" y="621125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67359" y="62026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67359" y="61941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467359" y="618553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67359" y="617696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67359" y="616839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67359" y="61595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67359" y="61506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67359" y="614203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67359" y="61334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67359" y="61248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67359" y="61163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67359" y="61077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67359" y="60991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67359" y="60906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67359" y="60817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67359" y="607282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67359" y="60642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67359" y="605567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67359" y="60471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67359" y="60385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67359" y="60299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67359" y="60210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7359" y="60124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67359" y="60039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7994" y="59931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67677" y="5996304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67359" y="599820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68841" y="598360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3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68629" y="598487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68629" y="5986145"/>
            <a:ext cx="3598545" cy="0"/>
          </a:xfrm>
          <a:custGeom>
            <a:avLst/>
            <a:gdLst/>
            <a:ahLst/>
            <a:cxnLst/>
            <a:rect l="l" t="t" r="r" b="b"/>
            <a:pathLst>
              <a:path w="3598545" h="0">
                <a:moveTo>
                  <a:pt x="0" y="0"/>
                </a:moveTo>
                <a:lnTo>
                  <a:pt x="35982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68418" y="598741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67994" y="598932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70852" y="5974715"/>
            <a:ext cx="3593465" cy="0"/>
          </a:xfrm>
          <a:custGeom>
            <a:avLst/>
            <a:gdLst/>
            <a:ahLst/>
            <a:cxnLst/>
            <a:rect l="l" t="t" r="r" b="b"/>
            <a:pathLst>
              <a:path w="3593465" h="0">
                <a:moveTo>
                  <a:pt x="0" y="0"/>
                </a:moveTo>
                <a:lnTo>
                  <a:pt x="35934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70534" y="5975984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5" h="0">
                <a:moveTo>
                  <a:pt x="0" y="0"/>
                </a:moveTo>
                <a:lnTo>
                  <a:pt x="35943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70217" y="597725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0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69688" y="5978525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55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69264" y="598042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69264" y="598233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71169" y="5969000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74133" y="5960427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478154" y="5951854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60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83869" y="5943282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91172" y="5934710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01014" y="5926137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514349" y="5917564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5" h="0">
                <a:moveTo>
                  <a:pt x="0" y="0"/>
                </a:moveTo>
                <a:lnTo>
                  <a:pt x="3505836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467015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467359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67015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551180" y="6417310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3983990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067810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3983990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51180" y="5913120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 txBox="1"/>
          <p:nvPr/>
        </p:nvSpPr>
        <p:spPr>
          <a:xfrm>
            <a:off x="676275" y="6014720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9" name="object 679"/>
          <p:cNvSpPr/>
          <p:nvPr/>
        </p:nvSpPr>
        <p:spPr>
          <a:xfrm>
            <a:off x="5270500" y="5153659"/>
            <a:ext cx="2635885" cy="0"/>
          </a:xfrm>
          <a:custGeom>
            <a:avLst/>
            <a:gdLst/>
            <a:ahLst/>
            <a:cxnLst/>
            <a:rect l="l" t="t" r="r" b="b"/>
            <a:pathLst>
              <a:path w="2635884" h="0">
                <a:moveTo>
                  <a:pt x="0" y="0"/>
                </a:moveTo>
                <a:lnTo>
                  <a:pt x="2635883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255259" y="5145404"/>
            <a:ext cx="2666365" cy="0"/>
          </a:xfrm>
          <a:custGeom>
            <a:avLst/>
            <a:gdLst/>
            <a:ahLst/>
            <a:cxnLst/>
            <a:rect l="l" t="t" r="r" b="b"/>
            <a:pathLst>
              <a:path w="2666365" h="0">
                <a:moveTo>
                  <a:pt x="0" y="0"/>
                </a:moveTo>
                <a:lnTo>
                  <a:pt x="2666364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244782" y="5136514"/>
            <a:ext cx="2687320" cy="0"/>
          </a:xfrm>
          <a:custGeom>
            <a:avLst/>
            <a:gdLst/>
            <a:ahLst/>
            <a:cxnLst/>
            <a:rect l="l" t="t" r="r" b="b"/>
            <a:pathLst>
              <a:path w="2687320" h="0">
                <a:moveTo>
                  <a:pt x="0" y="0"/>
                </a:moveTo>
                <a:lnTo>
                  <a:pt x="2687319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237162" y="5127625"/>
            <a:ext cx="2702560" cy="0"/>
          </a:xfrm>
          <a:custGeom>
            <a:avLst/>
            <a:gdLst/>
            <a:ahLst/>
            <a:cxnLst/>
            <a:rect l="l" t="t" r="r" b="b"/>
            <a:pathLst>
              <a:path w="2702559" h="0">
                <a:moveTo>
                  <a:pt x="0" y="0"/>
                </a:moveTo>
                <a:lnTo>
                  <a:pt x="2702559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231341" y="5118735"/>
            <a:ext cx="2714625" cy="0"/>
          </a:xfrm>
          <a:custGeom>
            <a:avLst/>
            <a:gdLst/>
            <a:ahLst/>
            <a:cxnLst/>
            <a:rect l="l" t="t" r="r" b="b"/>
            <a:pathLst>
              <a:path w="2714625" h="0">
                <a:moveTo>
                  <a:pt x="0" y="0"/>
                </a:moveTo>
                <a:lnTo>
                  <a:pt x="2714201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227002" y="5109845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 h="0">
                <a:moveTo>
                  <a:pt x="0" y="0"/>
                </a:moveTo>
                <a:lnTo>
                  <a:pt x="2722879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224144" y="5100954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222239" y="508889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222239" y="5090795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222874" y="509206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113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223086" y="5093970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711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223827" y="5095875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220969" y="5081904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221287" y="5084445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43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221604" y="508571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221922" y="5086984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30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220335" y="5071745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220652" y="5074284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220969" y="5077459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220335" y="506571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220335" y="505682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220335" y="504793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220335" y="503904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220335" y="503015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220335" y="50215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220335" y="501269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220335" y="500380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220335" y="499491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220335" y="498602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220335" y="4970145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220335" y="4958079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220335" y="494665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220335" y="49352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220335" y="4923154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220335" y="491109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220335" y="489966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220335" y="488822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220335" y="487616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220335" y="486410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220335" y="485267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220335" y="484124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220335" y="482917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220335" y="481711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220335" y="480567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220335" y="479425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220335" y="478218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220335" y="4770754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220335" y="475869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220335" y="474726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220652" y="473646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220335" y="47421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221604" y="4725034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221604" y="4726304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3992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221392" y="4727575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521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220969" y="4732020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762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224144" y="4713604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223827" y="4714875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223509" y="4716145"/>
            <a:ext cx="2730500" cy="0"/>
          </a:xfrm>
          <a:custGeom>
            <a:avLst/>
            <a:gdLst/>
            <a:ahLst/>
            <a:cxnLst/>
            <a:rect l="l" t="t" r="r" b="b"/>
            <a:pathLst>
              <a:path w="2730500" h="0">
                <a:moveTo>
                  <a:pt x="0" y="0"/>
                </a:moveTo>
                <a:lnTo>
                  <a:pt x="273007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223192" y="471741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817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222662" y="4718684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34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222239" y="472059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222239" y="4722495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221816" y="472376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14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224144" y="4700270"/>
            <a:ext cx="2728595" cy="12065"/>
          </a:xfrm>
          <a:custGeom>
            <a:avLst/>
            <a:gdLst/>
            <a:ahLst/>
            <a:cxnLst/>
            <a:rect l="l" t="t" r="r" b="b"/>
            <a:pathLst>
              <a:path w="2728595" h="12064">
                <a:moveTo>
                  <a:pt x="0" y="12065"/>
                </a:moveTo>
                <a:lnTo>
                  <a:pt x="2728277" y="12065"/>
                </a:lnTo>
                <a:lnTo>
                  <a:pt x="272827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229224" y="4688204"/>
            <a:ext cx="2718435" cy="12065"/>
          </a:xfrm>
          <a:custGeom>
            <a:avLst/>
            <a:gdLst/>
            <a:ahLst/>
            <a:cxnLst/>
            <a:rect l="l" t="t" r="r" b="b"/>
            <a:pathLst>
              <a:path w="2718434" h="12064">
                <a:moveTo>
                  <a:pt x="0" y="12065"/>
                </a:moveTo>
                <a:lnTo>
                  <a:pt x="2718117" y="12065"/>
                </a:lnTo>
                <a:lnTo>
                  <a:pt x="271811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236526" y="4676775"/>
            <a:ext cx="2703830" cy="11430"/>
          </a:xfrm>
          <a:custGeom>
            <a:avLst/>
            <a:gdLst/>
            <a:ahLst/>
            <a:cxnLst/>
            <a:rect l="l" t="t" r="r" b="b"/>
            <a:pathLst>
              <a:path w="2703829" h="11429">
                <a:moveTo>
                  <a:pt x="0" y="11430"/>
                </a:moveTo>
                <a:lnTo>
                  <a:pt x="2703512" y="11430"/>
                </a:lnTo>
                <a:lnTo>
                  <a:pt x="270351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247004" y="4665345"/>
            <a:ext cx="2683510" cy="11430"/>
          </a:xfrm>
          <a:custGeom>
            <a:avLst/>
            <a:gdLst/>
            <a:ahLst/>
            <a:cxnLst/>
            <a:rect l="l" t="t" r="r" b="b"/>
            <a:pathLst>
              <a:path w="2683509" h="11429">
                <a:moveTo>
                  <a:pt x="0" y="11430"/>
                </a:moveTo>
                <a:lnTo>
                  <a:pt x="2683192" y="11430"/>
                </a:lnTo>
                <a:lnTo>
                  <a:pt x="268319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262244" y="4659312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219990" y="465293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5220335" y="473710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5219990" y="507365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5304154" y="5157470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7872730" y="507365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7956550" y="473710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7872730" y="465293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5304154" y="465327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256857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 txBox="1"/>
          <p:nvPr/>
        </p:nvSpPr>
        <p:spPr>
          <a:xfrm>
            <a:off x="5361304" y="4754879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6" name="object 756"/>
          <p:cNvSpPr/>
          <p:nvPr/>
        </p:nvSpPr>
        <p:spPr>
          <a:xfrm>
            <a:off x="3851910" y="1304925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918075" y="12477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6588125" y="1557019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10">
                <a:moveTo>
                  <a:pt x="0" y="0"/>
                </a:moveTo>
                <a:lnTo>
                  <a:pt x="0" y="63881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6530975" y="211010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6588125" y="2700020"/>
            <a:ext cx="0" cy="684530"/>
          </a:xfrm>
          <a:custGeom>
            <a:avLst/>
            <a:gdLst/>
            <a:ahLst/>
            <a:cxnLst/>
            <a:rect l="l" t="t" r="r" b="b"/>
            <a:pathLst>
              <a:path w="0" h="684529">
                <a:moveTo>
                  <a:pt x="0" y="0"/>
                </a:moveTo>
                <a:lnTo>
                  <a:pt x="0" y="68453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6530975" y="32988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3851910" y="3636645"/>
            <a:ext cx="1043940" cy="0"/>
          </a:xfrm>
          <a:custGeom>
            <a:avLst/>
            <a:gdLst/>
            <a:ahLst/>
            <a:cxnLst/>
            <a:rect l="l" t="t" r="r" b="b"/>
            <a:pathLst>
              <a:path w="1043939" h="0">
                <a:moveTo>
                  <a:pt x="104394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3851910" y="35794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5737027" y="963294"/>
            <a:ext cx="48895" cy="10160"/>
          </a:xfrm>
          <a:custGeom>
            <a:avLst/>
            <a:gdLst/>
            <a:ahLst/>
            <a:cxnLst/>
            <a:rect l="l" t="t" r="r" b="b"/>
            <a:pathLst>
              <a:path w="48895" h="10159">
                <a:moveTo>
                  <a:pt x="24327" y="10160"/>
                </a:moveTo>
                <a:lnTo>
                  <a:pt x="0" y="0"/>
                </a:lnTo>
                <a:lnTo>
                  <a:pt x="48653" y="0"/>
                </a:lnTo>
                <a:lnTo>
                  <a:pt x="24327" y="10160"/>
                </a:lnTo>
                <a:close/>
              </a:path>
            </a:pathLst>
          </a:custGeom>
          <a:solidFill>
            <a:srgbClr val="FFA5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5711180" y="952500"/>
            <a:ext cx="100965" cy="10795"/>
          </a:xfrm>
          <a:custGeom>
            <a:avLst/>
            <a:gdLst/>
            <a:ahLst/>
            <a:cxnLst/>
            <a:rect l="l" t="t" r="r" b="b"/>
            <a:pathLst>
              <a:path w="100964" h="10794">
                <a:moveTo>
                  <a:pt x="74501" y="10795"/>
                </a:moveTo>
                <a:lnTo>
                  <a:pt x="25847" y="10795"/>
                </a:lnTo>
                <a:lnTo>
                  <a:pt x="0" y="0"/>
                </a:lnTo>
                <a:lnTo>
                  <a:pt x="100348" y="0"/>
                </a:lnTo>
                <a:lnTo>
                  <a:pt x="74501" y="10795"/>
                </a:lnTo>
                <a:close/>
              </a:path>
            </a:pathLst>
          </a:custGeom>
          <a:solidFill>
            <a:srgbClr val="FFA6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5683812" y="94678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 h="0">
                <a:moveTo>
                  <a:pt x="0" y="0"/>
                </a:moveTo>
                <a:lnTo>
                  <a:pt x="155083" y="0"/>
                </a:lnTo>
              </a:path>
            </a:pathLst>
          </a:custGeom>
          <a:ln w="11430">
            <a:solidFill>
              <a:srgbClr val="FFA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5659485" y="935990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737" y="0"/>
                </a:lnTo>
              </a:path>
            </a:pathLst>
          </a:custGeom>
          <a:ln w="10160">
            <a:solidFill>
              <a:srgbClr val="FFA9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5632118" y="92519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8472" y="0"/>
                </a:lnTo>
              </a:path>
            </a:pathLst>
          </a:custGeom>
          <a:ln w="11430">
            <a:solidFill>
              <a:srgbClr val="FFAA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5606271" y="914082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 h="0">
                <a:moveTo>
                  <a:pt x="0" y="0"/>
                </a:moveTo>
                <a:lnTo>
                  <a:pt x="310166" y="0"/>
                </a:lnTo>
              </a:path>
            </a:pathLst>
          </a:custGeom>
          <a:ln w="10795">
            <a:solidFill>
              <a:srgbClr val="FFAB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5578903" y="902969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 h="0">
                <a:moveTo>
                  <a:pt x="0" y="0"/>
                </a:moveTo>
                <a:lnTo>
                  <a:pt x="364901" y="0"/>
                </a:lnTo>
              </a:path>
            </a:pathLst>
          </a:custGeom>
          <a:ln w="11430">
            <a:solidFill>
              <a:srgbClr val="FFA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5554576" y="892175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 h="0">
                <a:moveTo>
                  <a:pt x="0" y="0"/>
                </a:moveTo>
                <a:lnTo>
                  <a:pt x="413555" y="0"/>
                </a:lnTo>
              </a:path>
            </a:pathLst>
          </a:custGeom>
          <a:ln w="10160">
            <a:solidFill>
              <a:srgbClr val="FFA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5336539" y="881380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 h="0">
                <a:moveTo>
                  <a:pt x="0" y="0"/>
                </a:moveTo>
                <a:lnTo>
                  <a:pt x="1569720" y="0"/>
                </a:lnTo>
              </a:path>
            </a:pathLst>
          </a:custGeom>
          <a:ln w="11430">
            <a:solidFill>
              <a:srgbClr val="FFA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5313679" y="870267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439" y="0"/>
                </a:lnTo>
              </a:path>
            </a:pathLst>
          </a:custGeom>
          <a:ln w="10795">
            <a:solidFill>
              <a:srgbClr val="FFAE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5299709" y="859472"/>
            <a:ext cx="1643380" cy="0"/>
          </a:xfrm>
          <a:custGeom>
            <a:avLst/>
            <a:gdLst/>
            <a:ahLst/>
            <a:cxnLst/>
            <a:rect l="l" t="t" r="r" b="b"/>
            <a:pathLst>
              <a:path w="1643379" h="0">
                <a:moveTo>
                  <a:pt x="0" y="0"/>
                </a:moveTo>
                <a:lnTo>
                  <a:pt x="1643380" y="0"/>
                </a:lnTo>
              </a:path>
            </a:pathLst>
          </a:custGeom>
          <a:ln w="10795">
            <a:solidFill>
              <a:srgbClr val="FFB0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5288279" y="848677"/>
            <a:ext cx="1666239" cy="0"/>
          </a:xfrm>
          <a:custGeom>
            <a:avLst/>
            <a:gdLst/>
            <a:ahLst/>
            <a:cxnLst/>
            <a:rect l="l" t="t" r="r" b="b"/>
            <a:pathLst>
              <a:path w="1666240" h="0">
                <a:moveTo>
                  <a:pt x="0" y="0"/>
                </a:moveTo>
                <a:lnTo>
                  <a:pt x="1666239" y="0"/>
                </a:lnTo>
              </a:path>
            </a:pathLst>
          </a:custGeom>
          <a:ln w="10795">
            <a:solidFill>
              <a:srgbClr val="FFB1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5279389" y="837565"/>
            <a:ext cx="1684020" cy="0"/>
          </a:xfrm>
          <a:custGeom>
            <a:avLst/>
            <a:gdLst/>
            <a:ahLst/>
            <a:cxnLst/>
            <a:rect l="l" t="t" r="r" b="b"/>
            <a:pathLst>
              <a:path w="1684020" h="0">
                <a:moveTo>
                  <a:pt x="0" y="0"/>
                </a:moveTo>
                <a:lnTo>
                  <a:pt x="1684020" y="0"/>
                </a:lnTo>
              </a:path>
            </a:pathLst>
          </a:custGeom>
          <a:ln w="11430">
            <a:solidFill>
              <a:srgbClr val="FFB2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5272404" y="826452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90" h="0">
                <a:moveTo>
                  <a:pt x="0" y="0"/>
                </a:moveTo>
                <a:lnTo>
                  <a:pt x="1697989" y="0"/>
                </a:lnTo>
              </a:path>
            </a:pathLst>
          </a:custGeom>
          <a:ln w="10795">
            <a:solidFill>
              <a:srgbClr val="FFB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268383" y="812800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03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5269441" y="814705"/>
            <a:ext cx="1704339" cy="0"/>
          </a:xfrm>
          <a:custGeom>
            <a:avLst/>
            <a:gdLst/>
            <a:ahLst/>
            <a:cxnLst/>
            <a:rect l="l" t="t" r="r" b="b"/>
            <a:pathLst>
              <a:path w="1704340" h="0">
                <a:moveTo>
                  <a:pt x="0" y="0"/>
                </a:moveTo>
                <a:lnTo>
                  <a:pt x="1703916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5270287" y="816610"/>
            <a:ext cx="1702435" cy="0"/>
          </a:xfrm>
          <a:custGeom>
            <a:avLst/>
            <a:gdLst/>
            <a:ahLst/>
            <a:cxnLst/>
            <a:rect l="l" t="t" r="r" b="b"/>
            <a:pathLst>
              <a:path w="1702434" h="0">
                <a:moveTo>
                  <a:pt x="0" y="0"/>
                </a:moveTo>
                <a:lnTo>
                  <a:pt x="170222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5271346" y="818514"/>
            <a:ext cx="1700530" cy="0"/>
          </a:xfrm>
          <a:custGeom>
            <a:avLst/>
            <a:gdLst/>
            <a:ahLst/>
            <a:cxnLst/>
            <a:rect l="l" t="t" r="r" b="b"/>
            <a:pathLst>
              <a:path w="1700529" h="0">
                <a:moveTo>
                  <a:pt x="0" y="0"/>
                </a:moveTo>
                <a:lnTo>
                  <a:pt x="1700106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5272192" y="820419"/>
            <a:ext cx="1698625" cy="0"/>
          </a:xfrm>
          <a:custGeom>
            <a:avLst/>
            <a:gdLst/>
            <a:ahLst/>
            <a:cxnLst/>
            <a:rect l="l" t="t" r="r" b="b"/>
            <a:pathLst>
              <a:path w="1698625" h="0">
                <a:moveTo>
                  <a:pt x="0" y="0"/>
                </a:moveTo>
                <a:lnTo>
                  <a:pt x="169841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5263302" y="805180"/>
            <a:ext cx="1716405" cy="0"/>
          </a:xfrm>
          <a:custGeom>
            <a:avLst/>
            <a:gdLst/>
            <a:ahLst/>
            <a:cxnLst/>
            <a:rect l="l" t="t" r="r" b="b"/>
            <a:pathLst>
              <a:path w="1716404" h="0">
                <a:moveTo>
                  <a:pt x="0" y="0"/>
                </a:moveTo>
                <a:lnTo>
                  <a:pt x="1716193" y="0"/>
                </a:lnTo>
              </a:path>
            </a:pathLst>
          </a:custGeom>
          <a:ln w="11430">
            <a:solidFill>
              <a:srgbClr val="FFB4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5260339" y="789305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 h="0">
                <a:moveTo>
                  <a:pt x="0" y="0"/>
                </a:moveTo>
                <a:lnTo>
                  <a:pt x="1722119" y="0"/>
                </a:lnTo>
              </a:path>
            </a:pathLst>
          </a:custGeom>
          <a:ln w="3175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5260974" y="791844"/>
            <a:ext cx="1720850" cy="0"/>
          </a:xfrm>
          <a:custGeom>
            <a:avLst/>
            <a:gdLst/>
            <a:ahLst/>
            <a:cxnLst/>
            <a:rect l="l" t="t" r="r" b="b"/>
            <a:pathLst>
              <a:path w="1720850" h="0">
                <a:moveTo>
                  <a:pt x="0" y="0"/>
                </a:moveTo>
                <a:lnTo>
                  <a:pt x="1720849" y="0"/>
                </a:lnTo>
              </a:path>
            </a:pathLst>
          </a:custGeom>
          <a:ln w="3810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5261927" y="795019"/>
            <a:ext cx="1718945" cy="0"/>
          </a:xfrm>
          <a:custGeom>
            <a:avLst/>
            <a:gdLst/>
            <a:ahLst/>
            <a:cxnLst/>
            <a:rect l="l" t="t" r="r" b="b"/>
            <a:pathLst>
              <a:path w="1718945" h="0">
                <a:moveTo>
                  <a:pt x="0" y="0"/>
                </a:moveTo>
                <a:lnTo>
                  <a:pt x="1718944" y="0"/>
                </a:lnTo>
              </a:path>
            </a:pathLst>
          </a:custGeom>
          <a:ln w="3175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5262879" y="798194"/>
            <a:ext cx="1717039" cy="0"/>
          </a:xfrm>
          <a:custGeom>
            <a:avLst/>
            <a:gdLst/>
            <a:ahLst/>
            <a:cxnLst/>
            <a:rect l="l" t="t" r="r" b="b"/>
            <a:pathLst>
              <a:path w="1717040" h="0">
                <a:moveTo>
                  <a:pt x="0" y="0"/>
                </a:moveTo>
                <a:lnTo>
                  <a:pt x="1717039" y="0"/>
                </a:lnTo>
              </a:path>
            </a:pathLst>
          </a:custGeom>
          <a:ln w="3810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5258434" y="778509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5258858" y="781050"/>
            <a:ext cx="1725295" cy="0"/>
          </a:xfrm>
          <a:custGeom>
            <a:avLst/>
            <a:gdLst/>
            <a:ahLst/>
            <a:cxnLst/>
            <a:rect l="l" t="t" r="r" b="b"/>
            <a:pathLst>
              <a:path w="1725295" h="0">
                <a:moveTo>
                  <a:pt x="0" y="0"/>
                </a:moveTo>
                <a:lnTo>
                  <a:pt x="1725083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5259069" y="782955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59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5259387" y="784859"/>
            <a:ext cx="1724025" cy="0"/>
          </a:xfrm>
          <a:custGeom>
            <a:avLst/>
            <a:gdLst/>
            <a:ahLst/>
            <a:cxnLst/>
            <a:rect l="l" t="t" r="r" b="b"/>
            <a:pathLst>
              <a:path w="1724025" h="0">
                <a:moveTo>
                  <a:pt x="0" y="0"/>
                </a:moveTo>
                <a:lnTo>
                  <a:pt x="1724024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5260127" y="787400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543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5257799" y="77025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6350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5258222" y="774700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 h="0">
                <a:moveTo>
                  <a:pt x="0" y="0"/>
                </a:moveTo>
                <a:lnTo>
                  <a:pt x="1726353" y="0"/>
                </a:lnTo>
              </a:path>
            </a:pathLst>
          </a:custGeom>
          <a:ln w="3175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5258434" y="776605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3175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5257165" y="759459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7620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5257587" y="764540"/>
            <a:ext cx="1727835" cy="0"/>
          </a:xfrm>
          <a:custGeom>
            <a:avLst/>
            <a:gdLst/>
            <a:ahLst/>
            <a:cxnLst/>
            <a:rect l="l" t="t" r="r" b="b"/>
            <a:pathLst>
              <a:path w="1727834" h="0">
                <a:moveTo>
                  <a:pt x="0" y="0"/>
                </a:moveTo>
                <a:lnTo>
                  <a:pt x="1727623" y="0"/>
                </a:lnTo>
              </a:path>
            </a:pathLst>
          </a:custGeom>
          <a:ln w="3175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5257799" y="766444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3175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5257165" y="75025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9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5257165" y="739457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A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5257165" y="72866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5257165" y="717550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1430">
            <a:solidFill>
              <a:srgbClr val="FFBD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5257165" y="706437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E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5257165" y="69564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F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5257165" y="676909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BF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5257165" y="662940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BF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5257165" y="64960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5257165" y="63627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1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5257165" y="622934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5257165" y="60896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4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5257165" y="59563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5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5257165" y="58229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5257165" y="56832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6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5257165" y="55562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5257165" y="54165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5257165" y="527684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A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5257165" y="514984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B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5257165" y="50101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5257165" y="48704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C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5257165" y="47434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D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5257165" y="46037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E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257165" y="44640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0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5257165" y="43370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5257165" y="419734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2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257165" y="40640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2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5257165" y="39306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5257165" y="37909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3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5257165" y="36576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4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5257165" y="35242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6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5257165" y="33909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5257165" y="325120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8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5257165" y="31178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5257165" y="29845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5257165" y="284479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A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5258011" y="27241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6776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5257799" y="27749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8890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5257376" y="282575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046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5257165" y="283845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5260339" y="258445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 h="0">
                <a:moveTo>
                  <a:pt x="0" y="0"/>
                </a:moveTo>
                <a:lnTo>
                  <a:pt x="1722119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5259916" y="259715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90" h="0">
                <a:moveTo>
                  <a:pt x="0" y="0"/>
                </a:moveTo>
                <a:lnTo>
                  <a:pt x="1722966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5259387" y="261620"/>
            <a:ext cx="1724025" cy="0"/>
          </a:xfrm>
          <a:custGeom>
            <a:avLst/>
            <a:gdLst/>
            <a:ahLst/>
            <a:cxnLst/>
            <a:rect l="l" t="t" r="r" b="b"/>
            <a:pathLst>
              <a:path w="1724025" h="0">
                <a:moveTo>
                  <a:pt x="0" y="0"/>
                </a:moveTo>
                <a:lnTo>
                  <a:pt x="1724024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5259069" y="264159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59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5258646" y="266065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506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5258434" y="269240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5079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5260339" y="243840"/>
            <a:ext cx="1722120" cy="13970"/>
          </a:xfrm>
          <a:custGeom>
            <a:avLst/>
            <a:gdLst/>
            <a:ahLst/>
            <a:cxnLst/>
            <a:rect l="l" t="t" r="r" b="b"/>
            <a:pathLst>
              <a:path w="1722120" h="13970">
                <a:moveTo>
                  <a:pt x="0" y="13970"/>
                </a:moveTo>
                <a:lnTo>
                  <a:pt x="1722119" y="13970"/>
                </a:lnTo>
                <a:lnTo>
                  <a:pt x="17221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E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5264361" y="231140"/>
            <a:ext cx="1714500" cy="12700"/>
          </a:xfrm>
          <a:custGeom>
            <a:avLst/>
            <a:gdLst/>
            <a:ahLst/>
            <a:cxnLst/>
            <a:rect l="l" t="t" r="r" b="b"/>
            <a:pathLst>
              <a:path w="1714500" h="12700">
                <a:moveTo>
                  <a:pt x="0" y="12699"/>
                </a:moveTo>
                <a:lnTo>
                  <a:pt x="1714076" y="12699"/>
                </a:lnTo>
                <a:lnTo>
                  <a:pt x="171407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D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5269864" y="217170"/>
            <a:ext cx="1703070" cy="13970"/>
          </a:xfrm>
          <a:custGeom>
            <a:avLst/>
            <a:gdLst/>
            <a:ahLst/>
            <a:cxnLst/>
            <a:rect l="l" t="t" r="r" b="b"/>
            <a:pathLst>
              <a:path w="1703070" h="13970">
                <a:moveTo>
                  <a:pt x="0" y="13970"/>
                </a:moveTo>
                <a:lnTo>
                  <a:pt x="1703069" y="13970"/>
                </a:lnTo>
                <a:lnTo>
                  <a:pt x="17030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5277696" y="203200"/>
            <a:ext cx="1687830" cy="13970"/>
          </a:xfrm>
          <a:custGeom>
            <a:avLst/>
            <a:gdLst/>
            <a:ahLst/>
            <a:cxnLst/>
            <a:rect l="l" t="t" r="r" b="b"/>
            <a:pathLst>
              <a:path w="1687829" h="13970">
                <a:moveTo>
                  <a:pt x="0" y="13969"/>
                </a:moveTo>
                <a:lnTo>
                  <a:pt x="1687406" y="13969"/>
                </a:lnTo>
                <a:lnTo>
                  <a:pt x="168740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FF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5288279" y="190500"/>
            <a:ext cx="1666239" cy="12700"/>
          </a:xfrm>
          <a:custGeom>
            <a:avLst/>
            <a:gdLst/>
            <a:ahLst/>
            <a:cxnLst/>
            <a:rect l="l" t="t" r="r" b="b"/>
            <a:pathLst>
              <a:path w="1666240" h="12700">
                <a:moveTo>
                  <a:pt x="0" y="12699"/>
                </a:moveTo>
                <a:lnTo>
                  <a:pt x="1666239" y="12699"/>
                </a:lnTo>
                <a:lnTo>
                  <a:pt x="1666239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1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5302249" y="183515"/>
            <a:ext cx="1638300" cy="0"/>
          </a:xfrm>
          <a:custGeom>
            <a:avLst/>
            <a:gdLst/>
            <a:ahLst/>
            <a:cxnLst/>
            <a:rect l="l" t="t" r="r" b="b"/>
            <a:pathLst>
              <a:path w="1638300" h="0">
                <a:moveTo>
                  <a:pt x="0" y="0"/>
                </a:moveTo>
                <a:lnTo>
                  <a:pt x="1638299" y="0"/>
                </a:lnTo>
              </a:path>
            </a:pathLst>
          </a:custGeom>
          <a:ln w="13969">
            <a:solidFill>
              <a:srgbClr val="FFE3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5323204" y="169862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90" h="0">
                <a:moveTo>
                  <a:pt x="0" y="0"/>
                </a:moveTo>
                <a:lnTo>
                  <a:pt x="1596388" y="0"/>
                </a:lnTo>
              </a:path>
            </a:pathLst>
          </a:custGeom>
          <a:ln w="13334">
            <a:solidFill>
              <a:srgbClr val="FF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5257165" y="163195"/>
            <a:ext cx="1728470" cy="810260"/>
          </a:xfrm>
          <a:custGeom>
            <a:avLst/>
            <a:gdLst/>
            <a:ahLst/>
            <a:cxnLst/>
            <a:rect l="l" t="t" r="r" b="b"/>
            <a:pathLst>
              <a:path w="1728470" h="810260">
                <a:moveTo>
                  <a:pt x="0" y="120015"/>
                </a:moveTo>
                <a:lnTo>
                  <a:pt x="635" y="118110"/>
                </a:lnTo>
                <a:lnTo>
                  <a:pt x="635" y="116205"/>
                </a:lnTo>
                <a:lnTo>
                  <a:pt x="635" y="114300"/>
                </a:lnTo>
                <a:lnTo>
                  <a:pt x="635" y="111760"/>
                </a:lnTo>
                <a:lnTo>
                  <a:pt x="635" y="109855"/>
                </a:lnTo>
                <a:lnTo>
                  <a:pt x="1270" y="107950"/>
                </a:lnTo>
                <a:lnTo>
                  <a:pt x="1270" y="105410"/>
                </a:lnTo>
                <a:lnTo>
                  <a:pt x="1270" y="103505"/>
                </a:lnTo>
                <a:lnTo>
                  <a:pt x="1905" y="101600"/>
                </a:lnTo>
                <a:lnTo>
                  <a:pt x="1905" y="99695"/>
                </a:lnTo>
                <a:lnTo>
                  <a:pt x="2540" y="97155"/>
                </a:lnTo>
                <a:lnTo>
                  <a:pt x="3175" y="95250"/>
                </a:lnTo>
                <a:lnTo>
                  <a:pt x="3175" y="93345"/>
                </a:lnTo>
                <a:lnTo>
                  <a:pt x="3810" y="91440"/>
                </a:lnTo>
                <a:lnTo>
                  <a:pt x="4445" y="89535"/>
                </a:lnTo>
                <a:lnTo>
                  <a:pt x="5080" y="86995"/>
                </a:lnTo>
                <a:lnTo>
                  <a:pt x="8890" y="75565"/>
                </a:lnTo>
                <a:lnTo>
                  <a:pt x="10160" y="73660"/>
                </a:lnTo>
                <a:lnTo>
                  <a:pt x="10795" y="71755"/>
                </a:lnTo>
                <a:lnTo>
                  <a:pt x="11430" y="69850"/>
                </a:lnTo>
                <a:lnTo>
                  <a:pt x="12700" y="67945"/>
                </a:lnTo>
                <a:lnTo>
                  <a:pt x="13335" y="66040"/>
                </a:lnTo>
                <a:lnTo>
                  <a:pt x="14605" y="64135"/>
                </a:lnTo>
                <a:lnTo>
                  <a:pt x="15240" y="62230"/>
                </a:lnTo>
                <a:lnTo>
                  <a:pt x="16510" y="60325"/>
                </a:lnTo>
                <a:lnTo>
                  <a:pt x="17145" y="58420"/>
                </a:lnTo>
                <a:lnTo>
                  <a:pt x="18415" y="56515"/>
                </a:lnTo>
                <a:lnTo>
                  <a:pt x="19685" y="55245"/>
                </a:lnTo>
                <a:lnTo>
                  <a:pt x="20955" y="53340"/>
                </a:lnTo>
                <a:lnTo>
                  <a:pt x="22225" y="51435"/>
                </a:lnTo>
                <a:lnTo>
                  <a:pt x="23495" y="49530"/>
                </a:lnTo>
                <a:lnTo>
                  <a:pt x="24765" y="48260"/>
                </a:lnTo>
                <a:lnTo>
                  <a:pt x="26035" y="46355"/>
                </a:lnTo>
                <a:lnTo>
                  <a:pt x="27305" y="45085"/>
                </a:lnTo>
                <a:lnTo>
                  <a:pt x="28575" y="43180"/>
                </a:lnTo>
                <a:lnTo>
                  <a:pt x="29845" y="41910"/>
                </a:lnTo>
                <a:lnTo>
                  <a:pt x="31115" y="40005"/>
                </a:lnTo>
                <a:lnTo>
                  <a:pt x="32385" y="38735"/>
                </a:lnTo>
                <a:lnTo>
                  <a:pt x="34290" y="36830"/>
                </a:lnTo>
                <a:lnTo>
                  <a:pt x="35560" y="35560"/>
                </a:lnTo>
                <a:lnTo>
                  <a:pt x="36830" y="34290"/>
                </a:lnTo>
                <a:lnTo>
                  <a:pt x="38735" y="32385"/>
                </a:lnTo>
                <a:lnTo>
                  <a:pt x="40005" y="31115"/>
                </a:lnTo>
                <a:lnTo>
                  <a:pt x="41910" y="29845"/>
                </a:lnTo>
                <a:lnTo>
                  <a:pt x="43180" y="28575"/>
                </a:lnTo>
                <a:lnTo>
                  <a:pt x="45085" y="27305"/>
                </a:lnTo>
                <a:lnTo>
                  <a:pt x="46355" y="26035"/>
                </a:lnTo>
                <a:lnTo>
                  <a:pt x="48260" y="24765"/>
                </a:lnTo>
                <a:lnTo>
                  <a:pt x="49530" y="23495"/>
                </a:lnTo>
                <a:lnTo>
                  <a:pt x="51435" y="22225"/>
                </a:lnTo>
                <a:lnTo>
                  <a:pt x="53340" y="20955"/>
                </a:lnTo>
                <a:lnTo>
                  <a:pt x="55245" y="19685"/>
                </a:lnTo>
                <a:lnTo>
                  <a:pt x="56515" y="18415"/>
                </a:lnTo>
                <a:lnTo>
                  <a:pt x="58420" y="17145"/>
                </a:lnTo>
                <a:lnTo>
                  <a:pt x="60325" y="16510"/>
                </a:lnTo>
                <a:lnTo>
                  <a:pt x="62230" y="15240"/>
                </a:lnTo>
                <a:lnTo>
                  <a:pt x="64135" y="14605"/>
                </a:lnTo>
                <a:lnTo>
                  <a:pt x="66040" y="13335"/>
                </a:lnTo>
                <a:lnTo>
                  <a:pt x="67945" y="12700"/>
                </a:lnTo>
                <a:lnTo>
                  <a:pt x="69850" y="11430"/>
                </a:lnTo>
                <a:lnTo>
                  <a:pt x="71755" y="10795"/>
                </a:lnTo>
                <a:lnTo>
                  <a:pt x="73660" y="10160"/>
                </a:lnTo>
                <a:lnTo>
                  <a:pt x="75565" y="8890"/>
                </a:lnTo>
                <a:lnTo>
                  <a:pt x="77470" y="8255"/>
                </a:lnTo>
                <a:lnTo>
                  <a:pt x="79375" y="7620"/>
                </a:lnTo>
                <a:lnTo>
                  <a:pt x="81280" y="6985"/>
                </a:lnTo>
                <a:lnTo>
                  <a:pt x="83185" y="6350"/>
                </a:lnTo>
                <a:lnTo>
                  <a:pt x="85090" y="5715"/>
                </a:lnTo>
                <a:lnTo>
                  <a:pt x="86995" y="5080"/>
                </a:lnTo>
                <a:lnTo>
                  <a:pt x="89535" y="4445"/>
                </a:lnTo>
                <a:lnTo>
                  <a:pt x="91440" y="3810"/>
                </a:lnTo>
                <a:lnTo>
                  <a:pt x="93345" y="3175"/>
                </a:lnTo>
                <a:lnTo>
                  <a:pt x="95250" y="3175"/>
                </a:lnTo>
                <a:lnTo>
                  <a:pt x="97155" y="2540"/>
                </a:lnTo>
                <a:lnTo>
                  <a:pt x="99695" y="1905"/>
                </a:lnTo>
                <a:lnTo>
                  <a:pt x="101600" y="1905"/>
                </a:lnTo>
                <a:lnTo>
                  <a:pt x="103505" y="1270"/>
                </a:lnTo>
                <a:lnTo>
                  <a:pt x="105410" y="1270"/>
                </a:lnTo>
                <a:lnTo>
                  <a:pt x="107950" y="1270"/>
                </a:lnTo>
                <a:lnTo>
                  <a:pt x="109855" y="635"/>
                </a:lnTo>
                <a:lnTo>
                  <a:pt x="111760" y="635"/>
                </a:lnTo>
                <a:lnTo>
                  <a:pt x="114300" y="635"/>
                </a:lnTo>
                <a:lnTo>
                  <a:pt x="116205" y="635"/>
                </a:lnTo>
                <a:lnTo>
                  <a:pt x="118110" y="635"/>
                </a:lnTo>
                <a:lnTo>
                  <a:pt x="120015" y="0"/>
                </a:lnTo>
                <a:lnTo>
                  <a:pt x="288290" y="0"/>
                </a:lnTo>
                <a:lnTo>
                  <a:pt x="720090" y="0"/>
                </a:lnTo>
                <a:lnTo>
                  <a:pt x="1608455" y="0"/>
                </a:lnTo>
                <a:lnTo>
                  <a:pt x="1610360" y="635"/>
                </a:lnTo>
                <a:lnTo>
                  <a:pt x="1612265" y="635"/>
                </a:lnTo>
                <a:lnTo>
                  <a:pt x="1614170" y="635"/>
                </a:lnTo>
                <a:lnTo>
                  <a:pt x="1616710" y="635"/>
                </a:lnTo>
                <a:lnTo>
                  <a:pt x="1618615" y="635"/>
                </a:lnTo>
                <a:lnTo>
                  <a:pt x="1620520" y="1270"/>
                </a:lnTo>
                <a:lnTo>
                  <a:pt x="1623060" y="1270"/>
                </a:lnTo>
                <a:lnTo>
                  <a:pt x="1624965" y="1270"/>
                </a:lnTo>
                <a:lnTo>
                  <a:pt x="1626870" y="1905"/>
                </a:lnTo>
                <a:lnTo>
                  <a:pt x="1628775" y="1905"/>
                </a:lnTo>
                <a:lnTo>
                  <a:pt x="1631315" y="2540"/>
                </a:lnTo>
                <a:lnTo>
                  <a:pt x="1633220" y="3175"/>
                </a:lnTo>
                <a:lnTo>
                  <a:pt x="1635125" y="3175"/>
                </a:lnTo>
                <a:lnTo>
                  <a:pt x="1637030" y="3810"/>
                </a:lnTo>
                <a:lnTo>
                  <a:pt x="1638935" y="4445"/>
                </a:lnTo>
                <a:lnTo>
                  <a:pt x="1641475" y="5080"/>
                </a:lnTo>
                <a:lnTo>
                  <a:pt x="1652905" y="8890"/>
                </a:lnTo>
                <a:lnTo>
                  <a:pt x="1654810" y="10160"/>
                </a:lnTo>
                <a:lnTo>
                  <a:pt x="1656715" y="10795"/>
                </a:lnTo>
                <a:lnTo>
                  <a:pt x="1658620" y="11430"/>
                </a:lnTo>
                <a:lnTo>
                  <a:pt x="1660525" y="12700"/>
                </a:lnTo>
                <a:lnTo>
                  <a:pt x="1662430" y="13335"/>
                </a:lnTo>
                <a:lnTo>
                  <a:pt x="1664335" y="14605"/>
                </a:lnTo>
                <a:lnTo>
                  <a:pt x="1666240" y="15240"/>
                </a:lnTo>
                <a:lnTo>
                  <a:pt x="1668145" y="16510"/>
                </a:lnTo>
                <a:lnTo>
                  <a:pt x="1670050" y="17145"/>
                </a:lnTo>
                <a:lnTo>
                  <a:pt x="1671955" y="18415"/>
                </a:lnTo>
                <a:lnTo>
                  <a:pt x="1673225" y="19685"/>
                </a:lnTo>
                <a:lnTo>
                  <a:pt x="1675130" y="20955"/>
                </a:lnTo>
                <a:lnTo>
                  <a:pt x="1677035" y="22225"/>
                </a:lnTo>
                <a:lnTo>
                  <a:pt x="1678940" y="23495"/>
                </a:lnTo>
                <a:lnTo>
                  <a:pt x="1680210" y="24765"/>
                </a:lnTo>
                <a:lnTo>
                  <a:pt x="1682115" y="26035"/>
                </a:lnTo>
                <a:lnTo>
                  <a:pt x="1683385" y="27305"/>
                </a:lnTo>
                <a:lnTo>
                  <a:pt x="1685290" y="28575"/>
                </a:lnTo>
                <a:lnTo>
                  <a:pt x="1686560" y="29845"/>
                </a:lnTo>
                <a:lnTo>
                  <a:pt x="1688465" y="31115"/>
                </a:lnTo>
                <a:lnTo>
                  <a:pt x="1689735" y="32385"/>
                </a:lnTo>
                <a:lnTo>
                  <a:pt x="1691640" y="34290"/>
                </a:lnTo>
                <a:lnTo>
                  <a:pt x="1692910" y="35560"/>
                </a:lnTo>
                <a:lnTo>
                  <a:pt x="1694180" y="36830"/>
                </a:lnTo>
                <a:lnTo>
                  <a:pt x="1696085" y="38735"/>
                </a:lnTo>
                <a:lnTo>
                  <a:pt x="1697355" y="40005"/>
                </a:lnTo>
                <a:lnTo>
                  <a:pt x="1698625" y="41910"/>
                </a:lnTo>
                <a:lnTo>
                  <a:pt x="1699895" y="43180"/>
                </a:lnTo>
                <a:lnTo>
                  <a:pt x="1701165" y="45085"/>
                </a:lnTo>
                <a:lnTo>
                  <a:pt x="1702435" y="46355"/>
                </a:lnTo>
                <a:lnTo>
                  <a:pt x="1703705" y="48260"/>
                </a:lnTo>
                <a:lnTo>
                  <a:pt x="1704975" y="49530"/>
                </a:lnTo>
                <a:lnTo>
                  <a:pt x="1706245" y="51435"/>
                </a:lnTo>
                <a:lnTo>
                  <a:pt x="1707515" y="53340"/>
                </a:lnTo>
                <a:lnTo>
                  <a:pt x="1708785" y="55245"/>
                </a:lnTo>
                <a:lnTo>
                  <a:pt x="1710055" y="56515"/>
                </a:lnTo>
                <a:lnTo>
                  <a:pt x="1711325" y="58420"/>
                </a:lnTo>
                <a:lnTo>
                  <a:pt x="1711960" y="60325"/>
                </a:lnTo>
                <a:lnTo>
                  <a:pt x="1713230" y="62230"/>
                </a:lnTo>
                <a:lnTo>
                  <a:pt x="1713865" y="64135"/>
                </a:lnTo>
                <a:lnTo>
                  <a:pt x="1715135" y="66040"/>
                </a:lnTo>
                <a:lnTo>
                  <a:pt x="1715770" y="67945"/>
                </a:lnTo>
                <a:lnTo>
                  <a:pt x="1717040" y="69850"/>
                </a:lnTo>
                <a:lnTo>
                  <a:pt x="1717675" y="71755"/>
                </a:lnTo>
                <a:lnTo>
                  <a:pt x="1718310" y="73660"/>
                </a:lnTo>
                <a:lnTo>
                  <a:pt x="1719580" y="75565"/>
                </a:lnTo>
                <a:lnTo>
                  <a:pt x="1720215" y="77470"/>
                </a:lnTo>
                <a:lnTo>
                  <a:pt x="1720850" y="79375"/>
                </a:lnTo>
                <a:lnTo>
                  <a:pt x="1721485" y="81280"/>
                </a:lnTo>
                <a:lnTo>
                  <a:pt x="1722120" y="83185"/>
                </a:lnTo>
                <a:lnTo>
                  <a:pt x="1722755" y="85090"/>
                </a:lnTo>
                <a:lnTo>
                  <a:pt x="1723390" y="86995"/>
                </a:lnTo>
                <a:lnTo>
                  <a:pt x="1724025" y="89535"/>
                </a:lnTo>
                <a:lnTo>
                  <a:pt x="1724660" y="91440"/>
                </a:lnTo>
                <a:lnTo>
                  <a:pt x="1725295" y="93345"/>
                </a:lnTo>
                <a:lnTo>
                  <a:pt x="1725295" y="95250"/>
                </a:lnTo>
                <a:lnTo>
                  <a:pt x="1725930" y="97155"/>
                </a:lnTo>
                <a:lnTo>
                  <a:pt x="1726565" y="99695"/>
                </a:lnTo>
                <a:lnTo>
                  <a:pt x="1726565" y="101600"/>
                </a:lnTo>
                <a:lnTo>
                  <a:pt x="1727200" y="103505"/>
                </a:lnTo>
                <a:lnTo>
                  <a:pt x="1727200" y="105410"/>
                </a:lnTo>
                <a:lnTo>
                  <a:pt x="1727200" y="107950"/>
                </a:lnTo>
                <a:lnTo>
                  <a:pt x="1727835" y="109855"/>
                </a:lnTo>
                <a:lnTo>
                  <a:pt x="1727835" y="111760"/>
                </a:lnTo>
                <a:lnTo>
                  <a:pt x="1727835" y="114300"/>
                </a:lnTo>
                <a:lnTo>
                  <a:pt x="1727835" y="116205"/>
                </a:lnTo>
                <a:lnTo>
                  <a:pt x="1727835" y="118110"/>
                </a:lnTo>
                <a:lnTo>
                  <a:pt x="1728470" y="120015"/>
                </a:lnTo>
                <a:lnTo>
                  <a:pt x="1728470" y="420370"/>
                </a:lnTo>
                <a:lnTo>
                  <a:pt x="1728470" y="600075"/>
                </a:lnTo>
                <a:lnTo>
                  <a:pt x="1727835" y="601980"/>
                </a:lnTo>
                <a:lnTo>
                  <a:pt x="1727835" y="603885"/>
                </a:lnTo>
                <a:lnTo>
                  <a:pt x="1727835" y="605790"/>
                </a:lnTo>
                <a:lnTo>
                  <a:pt x="1727835" y="608330"/>
                </a:lnTo>
                <a:lnTo>
                  <a:pt x="1727835" y="610235"/>
                </a:lnTo>
                <a:lnTo>
                  <a:pt x="1727200" y="612140"/>
                </a:lnTo>
                <a:lnTo>
                  <a:pt x="1727200" y="614680"/>
                </a:lnTo>
                <a:lnTo>
                  <a:pt x="1727200" y="616585"/>
                </a:lnTo>
                <a:lnTo>
                  <a:pt x="1726565" y="618490"/>
                </a:lnTo>
                <a:lnTo>
                  <a:pt x="1726565" y="620395"/>
                </a:lnTo>
                <a:lnTo>
                  <a:pt x="1725930" y="622935"/>
                </a:lnTo>
                <a:lnTo>
                  <a:pt x="1725295" y="624840"/>
                </a:lnTo>
                <a:lnTo>
                  <a:pt x="1725295" y="626745"/>
                </a:lnTo>
                <a:lnTo>
                  <a:pt x="1724660" y="628650"/>
                </a:lnTo>
                <a:lnTo>
                  <a:pt x="1724025" y="630555"/>
                </a:lnTo>
                <a:lnTo>
                  <a:pt x="1723390" y="633095"/>
                </a:lnTo>
                <a:lnTo>
                  <a:pt x="1719580" y="644525"/>
                </a:lnTo>
                <a:lnTo>
                  <a:pt x="1718310" y="646430"/>
                </a:lnTo>
                <a:lnTo>
                  <a:pt x="1717675" y="648335"/>
                </a:lnTo>
                <a:lnTo>
                  <a:pt x="1717040" y="650240"/>
                </a:lnTo>
                <a:lnTo>
                  <a:pt x="1715770" y="652145"/>
                </a:lnTo>
                <a:lnTo>
                  <a:pt x="1715135" y="654050"/>
                </a:lnTo>
                <a:lnTo>
                  <a:pt x="1713865" y="655955"/>
                </a:lnTo>
                <a:lnTo>
                  <a:pt x="1713230" y="657860"/>
                </a:lnTo>
                <a:lnTo>
                  <a:pt x="1711960" y="659765"/>
                </a:lnTo>
                <a:lnTo>
                  <a:pt x="1711325" y="661670"/>
                </a:lnTo>
                <a:lnTo>
                  <a:pt x="1710055" y="663575"/>
                </a:lnTo>
                <a:lnTo>
                  <a:pt x="1708785" y="664845"/>
                </a:lnTo>
                <a:lnTo>
                  <a:pt x="1707515" y="666750"/>
                </a:lnTo>
                <a:lnTo>
                  <a:pt x="1706245" y="668655"/>
                </a:lnTo>
                <a:lnTo>
                  <a:pt x="1704975" y="670560"/>
                </a:lnTo>
                <a:lnTo>
                  <a:pt x="1703705" y="671830"/>
                </a:lnTo>
                <a:lnTo>
                  <a:pt x="1702435" y="673735"/>
                </a:lnTo>
                <a:lnTo>
                  <a:pt x="1701165" y="675005"/>
                </a:lnTo>
                <a:lnTo>
                  <a:pt x="1699895" y="676910"/>
                </a:lnTo>
                <a:lnTo>
                  <a:pt x="1698625" y="678180"/>
                </a:lnTo>
                <a:lnTo>
                  <a:pt x="1697355" y="680085"/>
                </a:lnTo>
                <a:lnTo>
                  <a:pt x="1696085" y="681355"/>
                </a:lnTo>
                <a:lnTo>
                  <a:pt x="1694180" y="683260"/>
                </a:lnTo>
                <a:lnTo>
                  <a:pt x="1692910" y="684530"/>
                </a:lnTo>
                <a:lnTo>
                  <a:pt x="1691640" y="685800"/>
                </a:lnTo>
                <a:lnTo>
                  <a:pt x="1689735" y="687705"/>
                </a:lnTo>
                <a:lnTo>
                  <a:pt x="1688465" y="688975"/>
                </a:lnTo>
                <a:lnTo>
                  <a:pt x="1686560" y="690245"/>
                </a:lnTo>
                <a:lnTo>
                  <a:pt x="1685290" y="691515"/>
                </a:lnTo>
                <a:lnTo>
                  <a:pt x="1683385" y="692785"/>
                </a:lnTo>
                <a:lnTo>
                  <a:pt x="1682115" y="694055"/>
                </a:lnTo>
                <a:lnTo>
                  <a:pt x="1680210" y="695325"/>
                </a:lnTo>
                <a:lnTo>
                  <a:pt x="1678940" y="696595"/>
                </a:lnTo>
                <a:lnTo>
                  <a:pt x="1677035" y="697865"/>
                </a:lnTo>
                <a:lnTo>
                  <a:pt x="1675130" y="699135"/>
                </a:lnTo>
                <a:lnTo>
                  <a:pt x="1673225" y="700405"/>
                </a:lnTo>
                <a:lnTo>
                  <a:pt x="1671955" y="701675"/>
                </a:lnTo>
                <a:lnTo>
                  <a:pt x="1670050" y="702945"/>
                </a:lnTo>
                <a:lnTo>
                  <a:pt x="1668145" y="703580"/>
                </a:lnTo>
                <a:lnTo>
                  <a:pt x="1666240" y="704850"/>
                </a:lnTo>
                <a:lnTo>
                  <a:pt x="1664335" y="705485"/>
                </a:lnTo>
                <a:lnTo>
                  <a:pt x="1662430" y="706755"/>
                </a:lnTo>
                <a:lnTo>
                  <a:pt x="1660525" y="707390"/>
                </a:lnTo>
                <a:lnTo>
                  <a:pt x="1658620" y="708660"/>
                </a:lnTo>
                <a:lnTo>
                  <a:pt x="1656715" y="709295"/>
                </a:lnTo>
                <a:lnTo>
                  <a:pt x="1654810" y="709930"/>
                </a:lnTo>
                <a:lnTo>
                  <a:pt x="1652905" y="711200"/>
                </a:lnTo>
                <a:lnTo>
                  <a:pt x="1651000" y="711835"/>
                </a:lnTo>
                <a:lnTo>
                  <a:pt x="1649095" y="712470"/>
                </a:lnTo>
                <a:lnTo>
                  <a:pt x="1647190" y="713105"/>
                </a:lnTo>
                <a:lnTo>
                  <a:pt x="1645285" y="713740"/>
                </a:lnTo>
                <a:lnTo>
                  <a:pt x="1643380" y="714375"/>
                </a:lnTo>
                <a:lnTo>
                  <a:pt x="1641475" y="715010"/>
                </a:lnTo>
                <a:lnTo>
                  <a:pt x="1638935" y="715645"/>
                </a:lnTo>
                <a:lnTo>
                  <a:pt x="1637030" y="716280"/>
                </a:lnTo>
                <a:lnTo>
                  <a:pt x="1635125" y="716915"/>
                </a:lnTo>
                <a:lnTo>
                  <a:pt x="1633220" y="716915"/>
                </a:lnTo>
                <a:lnTo>
                  <a:pt x="1631315" y="717550"/>
                </a:lnTo>
                <a:lnTo>
                  <a:pt x="1628775" y="718185"/>
                </a:lnTo>
                <a:lnTo>
                  <a:pt x="1626870" y="718185"/>
                </a:lnTo>
                <a:lnTo>
                  <a:pt x="1624965" y="718820"/>
                </a:lnTo>
                <a:lnTo>
                  <a:pt x="1623060" y="718820"/>
                </a:lnTo>
                <a:lnTo>
                  <a:pt x="1620520" y="718820"/>
                </a:lnTo>
                <a:lnTo>
                  <a:pt x="1618615" y="719455"/>
                </a:lnTo>
                <a:lnTo>
                  <a:pt x="1616710" y="719455"/>
                </a:lnTo>
                <a:lnTo>
                  <a:pt x="1614170" y="719455"/>
                </a:lnTo>
                <a:lnTo>
                  <a:pt x="1612265" y="719455"/>
                </a:lnTo>
                <a:lnTo>
                  <a:pt x="1610360" y="719455"/>
                </a:lnTo>
                <a:lnTo>
                  <a:pt x="1608455" y="720090"/>
                </a:lnTo>
                <a:lnTo>
                  <a:pt x="720090" y="720090"/>
                </a:lnTo>
                <a:lnTo>
                  <a:pt x="504190" y="810260"/>
                </a:lnTo>
                <a:lnTo>
                  <a:pt x="288290" y="720090"/>
                </a:lnTo>
                <a:lnTo>
                  <a:pt x="120015" y="720090"/>
                </a:lnTo>
                <a:lnTo>
                  <a:pt x="118110" y="719455"/>
                </a:lnTo>
                <a:lnTo>
                  <a:pt x="116205" y="719455"/>
                </a:lnTo>
                <a:lnTo>
                  <a:pt x="114300" y="719455"/>
                </a:lnTo>
                <a:lnTo>
                  <a:pt x="111760" y="719455"/>
                </a:lnTo>
                <a:lnTo>
                  <a:pt x="109855" y="719455"/>
                </a:lnTo>
                <a:lnTo>
                  <a:pt x="107950" y="718820"/>
                </a:lnTo>
                <a:lnTo>
                  <a:pt x="105410" y="718820"/>
                </a:lnTo>
                <a:lnTo>
                  <a:pt x="103505" y="718820"/>
                </a:lnTo>
                <a:lnTo>
                  <a:pt x="101600" y="718185"/>
                </a:lnTo>
                <a:lnTo>
                  <a:pt x="99695" y="718185"/>
                </a:lnTo>
                <a:lnTo>
                  <a:pt x="97155" y="717550"/>
                </a:lnTo>
                <a:lnTo>
                  <a:pt x="95250" y="716915"/>
                </a:lnTo>
                <a:lnTo>
                  <a:pt x="93345" y="716915"/>
                </a:lnTo>
                <a:lnTo>
                  <a:pt x="91440" y="716280"/>
                </a:lnTo>
                <a:lnTo>
                  <a:pt x="89535" y="715645"/>
                </a:lnTo>
                <a:lnTo>
                  <a:pt x="86995" y="715010"/>
                </a:lnTo>
                <a:lnTo>
                  <a:pt x="75565" y="711200"/>
                </a:lnTo>
                <a:lnTo>
                  <a:pt x="73660" y="709930"/>
                </a:lnTo>
                <a:lnTo>
                  <a:pt x="71755" y="709295"/>
                </a:lnTo>
                <a:lnTo>
                  <a:pt x="69850" y="708660"/>
                </a:lnTo>
                <a:lnTo>
                  <a:pt x="67945" y="707390"/>
                </a:lnTo>
                <a:lnTo>
                  <a:pt x="66040" y="706755"/>
                </a:lnTo>
                <a:lnTo>
                  <a:pt x="64135" y="705485"/>
                </a:lnTo>
                <a:lnTo>
                  <a:pt x="62230" y="704850"/>
                </a:lnTo>
                <a:lnTo>
                  <a:pt x="60325" y="703580"/>
                </a:lnTo>
                <a:lnTo>
                  <a:pt x="58420" y="702945"/>
                </a:lnTo>
                <a:lnTo>
                  <a:pt x="56515" y="701675"/>
                </a:lnTo>
                <a:lnTo>
                  <a:pt x="55245" y="700405"/>
                </a:lnTo>
                <a:lnTo>
                  <a:pt x="53340" y="699135"/>
                </a:lnTo>
                <a:lnTo>
                  <a:pt x="51435" y="697865"/>
                </a:lnTo>
                <a:lnTo>
                  <a:pt x="49530" y="696595"/>
                </a:lnTo>
                <a:lnTo>
                  <a:pt x="48260" y="695325"/>
                </a:lnTo>
                <a:lnTo>
                  <a:pt x="46355" y="694055"/>
                </a:lnTo>
                <a:lnTo>
                  <a:pt x="45085" y="692785"/>
                </a:lnTo>
                <a:lnTo>
                  <a:pt x="43180" y="691515"/>
                </a:lnTo>
                <a:lnTo>
                  <a:pt x="41910" y="690245"/>
                </a:lnTo>
                <a:lnTo>
                  <a:pt x="40005" y="688975"/>
                </a:lnTo>
                <a:lnTo>
                  <a:pt x="38735" y="687705"/>
                </a:lnTo>
                <a:lnTo>
                  <a:pt x="36830" y="685800"/>
                </a:lnTo>
                <a:lnTo>
                  <a:pt x="35560" y="684530"/>
                </a:lnTo>
                <a:lnTo>
                  <a:pt x="34290" y="683260"/>
                </a:lnTo>
                <a:lnTo>
                  <a:pt x="32385" y="681355"/>
                </a:lnTo>
                <a:lnTo>
                  <a:pt x="31115" y="680085"/>
                </a:lnTo>
                <a:lnTo>
                  <a:pt x="29845" y="678180"/>
                </a:lnTo>
                <a:lnTo>
                  <a:pt x="28575" y="676910"/>
                </a:lnTo>
                <a:lnTo>
                  <a:pt x="27305" y="675005"/>
                </a:lnTo>
                <a:lnTo>
                  <a:pt x="26035" y="673735"/>
                </a:lnTo>
                <a:lnTo>
                  <a:pt x="24765" y="671830"/>
                </a:lnTo>
                <a:lnTo>
                  <a:pt x="23495" y="670560"/>
                </a:lnTo>
                <a:lnTo>
                  <a:pt x="22225" y="668655"/>
                </a:lnTo>
                <a:lnTo>
                  <a:pt x="20955" y="666750"/>
                </a:lnTo>
                <a:lnTo>
                  <a:pt x="19685" y="664845"/>
                </a:lnTo>
                <a:lnTo>
                  <a:pt x="18415" y="663575"/>
                </a:lnTo>
                <a:lnTo>
                  <a:pt x="17145" y="661670"/>
                </a:lnTo>
                <a:lnTo>
                  <a:pt x="16510" y="659765"/>
                </a:lnTo>
                <a:lnTo>
                  <a:pt x="15240" y="657860"/>
                </a:lnTo>
                <a:lnTo>
                  <a:pt x="14605" y="655955"/>
                </a:lnTo>
                <a:lnTo>
                  <a:pt x="13335" y="654050"/>
                </a:lnTo>
                <a:lnTo>
                  <a:pt x="12700" y="652145"/>
                </a:lnTo>
                <a:lnTo>
                  <a:pt x="11430" y="650240"/>
                </a:lnTo>
                <a:lnTo>
                  <a:pt x="10795" y="648335"/>
                </a:lnTo>
                <a:lnTo>
                  <a:pt x="10160" y="646430"/>
                </a:lnTo>
                <a:lnTo>
                  <a:pt x="8890" y="644525"/>
                </a:lnTo>
                <a:lnTo>
                  <a:pt x="8255" y="642620"/>
                </a:lnTo>
                <a:lnTo>
                  <a:pt x="7620" y="640715"/>
                </a:lnTo>
                <a:lnTo>
                  <a:pt x="6985" y="638810"/>
                </a:lnTo>
                <a:lnTo>
                  <a:pt x="6350" y="636905"/>
                </a:lnTo>
                <a:lnTo>
                  <a:pt x="5715" y="635000"/>
                </a:lnTo>
                <a:lnTo>
                  <a:pt x="5080" y="633095"/>
                </a:lnTo>
                <a:lnTo>
                  <a:pt x="4445" y="630555"/>
                </a:lnTo>
                <a:lnTo>
                  <a:pt x="3810" y="628650"/>
                </a:lnTo>
                <a:lnTo>
                  <a:pt x="3175" y="626745"/>
                </a:lnTo>
                <a:lnTo>
                  <a:pt x="3175" y="624840"/>
                </a:lnTo>
                <a:lnTo>
                  <a:pt x="2540" y="622935"/>
                </a:lnTo>
                <a:lnTo>
                  <a:pt x="1905" y="620395"/>
                </a:lnTo>
                <a:lnTo>
                  <a:pt x="1905" y="618490"/>
                </a:lnTo>
                <a:lnTo>
                  <a:pt x="1270" y="616585"/>
                </a:lnTo>
                <a:lnTo>
                  <a:pt x="1270" y="614680"/>
                </a:lnTo>
                <a:lnTo>
                  <a:pt x="1270" y="612140"/>
                </a:lnTo>
                <a:lnTo>
                  <a:pt x="635" y="610235"/>
                </a:lnTo>
                <a:lnTo>
                  <a:pt x="635" y="608330"/>
                </a:lnTo>
                <a:lnTo>
                  <a:pt x="635" y="605790"/>
                </a:lnTo>
                <a:lnTo>
                  <a:pt x="635" y="603885"/>
                </a:lnTo>
                <a:lnTo>
                  <a:pt x="635" y="601980"/>
                </a:lnTo>
                <a:lnTo>
                  <a:pt x="0" y="600075"/>
                </a:lnTo>
                <a:lnTo>
                  <a:pt x="0" y="420370"/>
                </a:lnTo>
                <a:lnTo>
                  <a:pt x="0" y="12001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 txBox="1">
            <a:spLocks noGrp="1"/>
          </p:cNvSpPr>
          <p:nvPr>
            <p:ph type="title"/>
          </p:nvPr>
        </p:nvSpPr>
        <p:spPr>
          <a:xfrm>
            <a:off x="5497829" y="356234"/>
            <a:ext cx="1249680" cy="3302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return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false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54" name="object 854"/>
          <p:cNvSpPr/>
          <p:nvPr/>
        </p:nvSpPr>
        <p:spPr>
          <a:xfrm>
            <a:off x="2267585" y="3888740"/>
            <a:ext cx="4320540" cy="764540"/>
          </a:xfrm>
          <a:custGeom>
            <a:avLst/>
            <a:gdLst/>
            <a:ahLst/>
            <a:cxnLst/>
            <a:rect l="l" t="t" r="r" b="b"/>
            <a:pathLst>
              <a:path w="4320540" h="764539">
                <a:moveTo>
                  <a:pt x="0" y="0"/>
                </a:moveTo>
                <a:lnTo>
                  <a:pt x="0" y="382270"/>
                </a:lnTo>
                <a:lnTo>
                  <a:pt x="4320540" y="382270"/>
                </a:lnTo>
                <a:lnTo>
                  <a:pt x="4320540" y="76454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6530975" y="4567554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6588125" y="5157470"/>
            <a:ext cx="0" cy="756285"/>
          </a:xfrm>
          <a:custGeom>
            <a:avLst/>
            <a:gdLst/>
            <a:ahLst/>
            <a:cxnLst/>
            <a:rect l="l" t="t" r="r" b="b"/>
            <a:pathLst>
              <a:path w="0" h="756285">
                <a:moveTo>
                  <a:pt x="0" y="0"/>
                </a:moveTo>
                <a:lnTo>
                  <a:pt x="0" y="756285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6530975" y="5828029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067175" y="6165215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64833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067175" y="610806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238760" y="1304925"/>
            <a:ext cx="8416925" cy="4860290"/>
          </a:xfrm>
          <a:custGeom>
            <a:avLst/>
            <a:gdLst/>
            <a:ahLst/>
            <a:cxnLst/>
            <a:rect l="l" t="t" r="r" b="b"/>
            <a:pathLst>
              <a:path w="8416925" h="4860290">
                <a:moveTo>
                  <a:pt x="7933690" y="0"/>
                </a:moveTo>
                <a:lnTo>
                  <a:pt x="8416925" y="0"/>
                </a:lnTo>
                <a:lnTo>
                  <a:pt x="8416925" y="1717675"/>
                </a:lnTo>
                <a:lnTo>
                  <a:pt x="0" y="1717675"/>
                </a:lnTo>
                <a:lnTo>
                  <a:pt x="0" y="4860290"/>
                </a:lnTo>
                <a:lnTo>
                  <a:pt x="228600" y="486029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381635" y="610806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异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常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理</a:t>
            </a:r>
            <a:endParaRPr sz="20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 b="1">
                <a:latin typeface="Microsoft JhengHei"/>
                <a:cs typeface="Microsoft JhengHei"/>
              </a:rPr>
              <a:t>异</a:t>
            </a:r>
            <a:r>
              <a:rPr dirty="0" b="1">
                <a:latin typeface="等线"/>
                <a:cs typeface="等线"/>
              </a:rPr>
              <a:t>常</a:t>
            </a:r>
            <a:r>
              <a:rPr dirty="0" b="1">
                <a:latin typeface="Microsoft JhengHei"/>
                <a:cs typeface="Microsoft JhengHei"/>
              </a:rPr>
              <a:t>处</a:t>
            </a:r>
            <a:r>
              <a:rPr dirty="0" b="1">
                <a:latin typeface="等线"/>
                <a:cs typeface="等线"/>
              </a:rPr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980" y="1968500"/>
            <a:ext cx="8042909" cy="146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HandlerExceptionResolver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理程序 </a:t>
            </a:r>
            <a:r>
              <a:rPr dirty="0" sz="2400" spc="-113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常，包括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映射、数据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定以及目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方法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 </a:t>
            </a:r>
            <a:r>
              <a:rPr dirty="0" sz="2400" spc="-1115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时发</a:t>
            </a:r>
            <a:r>
              <a:rPr dirty="0" sz="2400">
                <a:latin typeface="MS Gothic"/>
                <a:cs typeface="MS Gothic"/>
              </a:rPr>
              <a:t>生的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HandlerExceptionResolver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实现类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405" y="4004945"/>
            <a:ext cx="5041900" cy="261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66640" y="4905375"/>
            <a:ext cx="741045" cy="144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2115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 marL="88900">
              <a:lnSpc>
                <a:spcPts val="2115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245"/>
              </a:spcBef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9464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75" y="1798954"/>
            <a:ext cx="8803005" cy="715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  <a:tab pos="2922270" algn="l"/>
              </a:tabLst>
            </a:pPr>
            <a:r>
              <a:rPr dirty="0" sz="2400" spc="-5">
                <a:latin typeface="Arial"/>
                <a:cs typeface="Arial"/>
              </a:rPr>
              <a:t>DispatcherServlet	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装配的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HandlerExceptionResolver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MS Gothic"/>
                <a:cs typeface="MS Gothic"/>
              </a:rPr>
              <a:t>没有使用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&lt;mvc:annotation-driven/&gt;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配置：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956050"/>
            <a:ext cx="467931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使用了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</a:t>
            </a:r>
            <a:r>
              <a:rPr dirty="0" sz="18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配置</a:t>
            </a:r>
            <a:r>
              <a:rPr dirty="0" sz="1800">
                <a:latin typeface="MS Gothic"/>
                <a:cs typeface="MS Gothic"/>
              </a:rPr>
              <a:t>：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2832735"/>
            <a:ext cx="5867400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4768850"/>
            <a:ext cx="4749800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68470" y="2660014"/>
            <a:ext cx="4648200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164" y="994409"/>
            <a:ext cx="74453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ExceptionHandlerExceptionResolver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037195" cy="3623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8100" indent="-342265">
              <a:lnSpc>
                <a:spcPts val="275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主要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@ExceptionHandler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方法。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@ExceptionHandler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的方法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级问题</a:t>
            </a:r>
            <a:r>
              <a:rPr dirty="0" sz="2400">
                <a:latin typeface="MS Gothic"/>
                <a:cs typeface="MS Gothic"/>
              </a:rPr>
              <a:t>：例如</a:t>
            </a:r>
            <a:r>
              <a:rPr dirty="0" sz="2400">
                <a:latin typeface="宋体"/>
                <a:cs typeface="宋体"/>
              </a:rPr>
              <a:t>发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生的是</a:t>
            </a:r>
            <a:r>
              <a:rPr dirty="0" sz="2400" spc="-5">
                <a:latin typeface="Arial"/>
                <a:cs typeface="Arial"/>
              </a:rPr>
              <a:t>NullPointerException</a:t>
            </a:r>
            <a:r>
              <a:rPr dirty="0" sz="2400" spc="-5">
                <a:latin typeface="MS Gothic"/>
                <a:cs typeface="MS Gothic"/>
              </a:rPr>
              <a:t>，但是声明的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常有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RuntimeException 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Exception</a:t>
            </a:r>
            <a:r>
              <a:rPr dirty="0" sz="2400" spc="-5">
                <a:latin typeface="MS Gothic"/>
                <a:cs typeface="MS Gothic"/>
              </a:rPr>
              <a:t>，此候会根据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常的最近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继</a:t>
            </a:r>
            <a:r>
              <a:rPr dirty="0" sz="2400">
                <a:latin typeface="MS Gothic"/>
                <a:cs typeface="MS Gothic"/>
              </a:rPr>
              <a:t>承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系找到</a:t>
            </a:r>
            <a:r>
              <a:rPr dirty="0" sz="2400">
                <a:latin typeface="宋体"/>
                <a:cs typeface="宋体"/>
              </a:rPr>
              <a:t>继</a:t>
            </a:r>
            <a:r>
              <a:rPr dirty="0" sz="2400">
                <a:latin typeface="MS Gothic"/>
                <a:cs typeface="MS Gothic"/>
              </a:rPr>
              <a:t>承深度最浅的那个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@ExceptionHandler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注解方法，即</a:t>
            </a:r>
            <a:r>
              <a:rPr dirty="0" sz="2400">
                <a:latin typeface="宋体"/>
                <a:cs typeface="宋体"/>
              </a:rPr>
              <a:t>标记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RuntimeException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的方法</a:t>
            </a:r>
            <a:endParaRPr sz="2400">
              <a:latin typeface="MS Gothic"/>
              <a:cs typeface="MS Gothic"/>
            </a:endParaRPr>
          </a:p>
          <a:p>
            <a:pPr marL="354965" marR="1454785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ExceptionHandlerMethodResolver </a:t>
            </a:r>
            <a:r>
              <a:rPr dirty="0" sz="2400">
                <a:latin typeface="MS Gothic"/>
                <a:cs typeface="MS Gothic"/>
              </a:rPr>
              <a:t>内部若找不 </a:t>
            </a:r>
            <a:r>
              <a:rPr dirty="0" sz="2400" spc="-1155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到</a:t>
            </a:r>
            <a:r>
              <a:rPr dirty="0" sz="2400" spc="-5">
                <a:latin typeface="Arial"/>
                <a:cs typeface="Arial"/>
              </a:rPr>
              <a:t>@ExceptionHandler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注解的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，会找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8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@ControllerAdvice </a:t>
            </a:r>
            <a:r>
              <a:rPr dirty="0" sz="2400" spc="-5">
                <a:latin typeface="MS Gothic"/>
                <a:cs typeface="MS Gothic"/>
              </a:rPr>
              <a:t>中的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@ExceptionHandler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注解方法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2175" y="0"/>
            <a:ext cx="3171825" cy="1598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009" y="994409"/>
            <a:ext cx="772414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ResponseStatusExceptionResolver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808993"/>
            <a:ext cx="7788275" cy="1202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042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常及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常父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中找到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@ResponseStatus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注解，然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后使用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个注解的属性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>
                <a:latin typeface="MS Gothic"/>
                <a:cs typeface="MS Gothic"/>
              </a:rPr>
              <a:t>定</a:t>
            </a:r>
            <a:r>
              <a:rPr dirty="0" sz="2200">
                <a:latin typeface="宋体"/>
                <a:cs typeface="宋体"/>
              </a:rPr>
              <a:t>义</a:t>
            </a:r>
            <a:r>
              <a:rPr dirty="0" sz="2200">
                <a:latin typeface="MS Gothic"/>
                <a:cs typeface="MS Gothic"/>
              </a:rPr>
              <a:t>一个</a:t>
            </a:r>
            <a:r>
              <a:rPr dirty="0" sz="2200" spc="-509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@ResponseStatus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注解修</a:t>
            </a:r>
            <a:r>
              <a:rPr dirty="0" sz="2200">
                <a:latin typeface="宋体"/>
                <a:cs typeface="宋体"/>
              </a:rPr>
              <a:t>饰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</a:t>
            </a:r>
            <a:r>
              <a:rPr dirty="0" sz="2200">
                <a:latin typeface="宋体"/>
                <a:cs typeface="宋体"/>
              </a:rPr>
              <a:t>类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3965697"/>
            <a:ext cx="7856855" cy="267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13599"/>
              </a:lnSpc>
              <a:tabLst>
                <a:tab pos="354330" algn="l"/>
              </a:tabLst>
            </a:pPr>
            <a:r>
              <a:rPr dirty="0" sz="2200" spc="-5">
                <a:latin typeface="Arial"/>
                <a:cs typeface="Arial"/>
              </a:rPr>
              <a:t>•	</a:t>
            </a:r>
            <a:r>
              <a:rPr dirty="0" sz="2200">
                <a:latin typeface="MS Gothic"/>
                <a:cs typeface="MS Gothic"/>
              </a:rPr>
              <a:t>若在</a:t>
            </a:r>
            <a:r>
              <a:rPr dirty="0" sz="2200">
                <a:latin typeface="宋体"/>
                <a:cs typeface="宋体"/>
              </a:rPr>
              <a:t>处</a:t>
            </a:r>
            <a:r>
              <a:rPr dirty="0" sz="2200">
                <a:latin typeface="MS Gothic"/>
                <a:cs typeface="MS Gothic"/>
              </a:rPr>
              <a:t>理器方法中抛出了上述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常：  </a:t>
            </a:r>
            <a:r>
              <a:rPr dirty="0" sz="2200" spc="-5">
                <a:latin typeface="MS Gothic"/>
                <a:cs typeface="MS Gothic"/>
              </a:rPr>
              <a:t>若</a:t>
            </a:r>
            <a:r>
              <a:rPr dirty="0" sz="2200" spc="-5">
                <a:latin typeface="Arial"/>
                <a:cs typeface="Arial"/>
              </a:rPr>
              <a:t>ExceptionHandlerExceptionResolver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不解析述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常。由于 </a:t>
            </a:r>
            <a:r>
              <a:rPr dirty="0" sz="2200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触</a:t>
            </a:r>
            <a:r>
              <a:rPr dirty="0" sz="2200">
                <a:latin typeface="宋体"/>
                <a:cs typeface="宋体"/>
              </a:rPr>
              <a:t>发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</a:t>
            </a:r>
            <a:r>
              <a:rPr dirty="0" sz="2200" spc="-47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UnauthorizedException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5">
                <a:latin typeface="宋体"/>
                <a:cs typeface="宋体"/>
              </a:rPr>
              <a:t>带</a:t>
            </a:r>
            <a:r>
              <a:rPr dirty="0" sz="2200" spc="-5">
                <a:latin typeface="MS Gothic"/>
                <a:cs typeface="MS Gothic"/>
              </a:rPr>
              <a:t>有</a:t>
            </a:r>
            <a:r>
              <a:rPr dirty="0" sz="2200" spc="-5">
                <a:latin typeface="Arial"/>
                <a:cs typeface="Arial"/>
              </a:rPr>
              <a:t>@ResponseStatus 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注解。因此会被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ResponseStatusExceptionResolver</a:t>
            </a:r>
            <a:r>
              <a:rPr dirty="0" sz="22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解析  到。最后</a:t>
            </a:r>
            <a:r>
              <a:rPr dirty="0" sz="2200">
                <a:latin typeface="宋体"/>
                <a:cs typeface="宋体"/>
              </a:rPr>
              <a:t>响应</a:t>
            </a:r>
            <a:r>
              <a:rPr dirty="0" sz="2200">
                <a:latin typeface="Arial"/>
                <a:cs typeface="Arial"/>
              </a:rPr>
              <a:t>HttpStatus.UNAUTHORIZED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代</a:t>
            </a:r>
            <a:r>
              <a:rPr dirty="0" sz="2200">
                <a:latin typeface="宋体"/>
                <a:cs typeface="宋体"/>
              </a:rPr>
              <a:t>码给</a:t>
            </a:r>
            <a:r>
              <a:rPr dirty="0" sz="2200">
                <a:latin typeface="MS Gothic"/>
                <a:cs typeface="MS Gothic"/>
              </a:rPr>
              <a:t>客</a:t>
            </a:r>
            <a:r>
              <a:rPr dirty="0" sz="2200">
                <a:latin typeface="宋体"/>
                <a:cs typeface="宋体"/>
              </a:rPr>
              <a:t>户  </a:t>
            </a:r>
            <a:r>
              <a:rPr dirty="0" sz="2200">
                <a:latin typeface="MS Gothic"/>
                <a:cs typeface="MS Gothic"/>
              </a:rPr>
              <a:t>端。</a:t>
            </a:r>
            <a:r>
              <a:rPr dirty="0" sz="2200">
                <a:latin typeface="Arial"/>
                <a:cs typeface="Arial"/>
              </a:rPr>
              <a:t>HttpStatus.UNAUTHORIZED</a:t>
            </a:r>
            <a:r>
              <a:rPr dirty="0" sz="2200" spc="-114">
                <a:latin typeface="Arial"/>
                <a:cs typeface="Arial"/>
              </a:rPr>
              <a:t> </a:t>
            </a:r>
            <a:r>
              <a:rPr dirty="0" sz="2200" spc="-5">
                <a:latin typeface="MS Gothic"/>
                <a:cs typeface="MS Gothic"/>
              </a:rPr>
              <a:t>代表</a:t>
            </a:r>
            <a:r>
              <a:rPr dirty="0" sz="2200" spc="-5">
                <a:latin typeface="宋体"/>
                <a:cs typeface="宋体"/>
              </a:rPr>
              <a:t>响应码</a:t>
            </a:r>
            <a:r>
              <a:rPr dirty="0" sz="2200" spc="-5">
                <a:latin typeface="Arial"/>
                <a:cs typeface="Arial"/>
              </a:rPr>
              <a:t>401</a:t>
            </a:r>
            <a:r>
              <a:rPr dirty="0" sz="2200" spc="-5">
                <a:latin typeface="MS Gothic"/>
                <a:cs typeface="MS Gothic"/>
              </a:rPr>
              <a:t>，无</a:t>
            </a:r>
            <a:r>
              <a:rPr dirty="0" sz="2200" spc="-5">
                <a:latin typeface="宋体"/>
                <a:cs typeface="宋体"/>
              </a:rPr>
              <a:t>权</a:t>
            </a:r>
            <a:r>
              <a:rPr dirty="0" sz="2200" spc="-5">
                <a:latin typeface="MS Gothic"/>
                <a:cs typeface="MS Gothic"/>
              </a:rPr>
              <a:t>限。 </a:t>
            </a:r>
            <a:r>
              <a:rPr dirty="0" sz="2200">
                <a:latin typeface="MS Gothic"/>
                <a:cs typeface="MS Gothic"/>
              </a:rPr>
              <a:t> </a:t>
            </a:r>
            <a:r>
              <a:rPr dirty="0" sz="2200">
                <a:latin typeface="宋体"/>
                <a:cs typeface="宋体"/>
              </a:rPr>
              <a:t>关</a:t>
            </a:r>
            <a:r>
              <a:rPr dirty="0" sz="2200">
                <a:latin typeface="MS Gothic"/>
                <a:cs typeface="MS Gothic"/>
              </a:rPr>
              <a:t>于其他的</a:t>
            </a:r>
            <a:r>
              <a:rPr dirty="0" sz="2200">
                <a:latin typeface="宋体"/>
                <a:cs typeface="宋体"/>
              </a:rPr>
              <a:t>响应码请</a:t>
            </a:r>
            <a:r>
              <a:rPr dirty="0" sz="2200">
                <a:latin typeface="MS Gothic"/>
                <a:cs typeface="MS Gothic"/>
              </a:rPr>
              <a:t>参考</a:t>
            </a:r>
            <a:r>
              <a:rPr dirty="0" sz="2200" spc="-545">
                <a:latin typeface="MS Gothic"/>
                <a:cs typeface="MS Gothic"/>
              </a:rPr>
              <a:t> </a:t>
            </a:r>
            <a:r>
              <a:rPr dirty="0" sz="2200">
                <a:latin typeface="Arial"/>
                <a:cs typeface="Arial"/>
              </a:rPr>
              <a:t>HttpStatus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枚</a:t>
            </a:r>
            <a:r>
              <a:rPr dirty="0" sz="2200">
                <a:latin typeface="宋体"/>
                <a:cs typeface="宋体"/>
              </a:rPr>
              <a:t>举类</a:t>
            </a:r>
            <a:r>
              <a:rPr dirty="0" sz="2200">
                <a:latin typeface="MS Gothic"/>
                <a:cs typeface="MS Gothic"/>
              </a:rPr>
              <a:t>型源</a:t>
            </a:r>
            <a:r>
              <a:rPr dirty="0" sz="2200">
                <a:latin typeface="宋体"/>
                <a:cs typeface="宋体"/>
              </a:rPr>
              <a:t>码</a:t>
            </a:r>
            <a:r>
              <a:rPr dirty="0" sz="2200">
                <a:latin typeface="MS Gothic"/>
                <a:cs typeface="MS Gothic"/>
              </a:rPr>
              <a:t>。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114" y="3213100"/>
            <a:ext cx="71120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2839" y="994409"/>
            <a:ext cx="688594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DefaultHandlerExceptionResolver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906904"/>
            <a:ext cx="8402955" cy="174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一些特殊的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理，比  </a:t>
            </a:r>
            <a:r>
              <a:rPr dirty="0" sz="2400" spc="-5">
                <a:latin typeface="MS Gothic"/>
                <a:cs typeface="MS Gothic"/>
              </a:rPr>
              <a:t>如</a:t>
            </a:r>
            <a:r>
              <a:rPr dirty="0" sz="2400" spc="-5">
                <a:latin typeface="Arial"/>
                <a:cs typeface="Arial"/>
              </a:rPr>
              <a:t>NoSuchRequestHandlingMethodException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HttpReques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tMethodNotSupportedException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HttpMediaTypeNotSuppo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rtedException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HttpMediaTypeNotAcceptableException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955" y="1022350"/>
            <a:ext cx="7070090" cy="5035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50" spc="-10">
                <a:latin typeface="MS Gothic"/>
                <a:cs typeface="MS Gothic"/>
              </a:rPr>
              <a:t>使用</a:t>
            </a:r>
            <a:r>
              <a:rPr dirty="0" sz="3250" spc="-750">
                <a:latin typeface="MS Gothic"/>
                <a:cs typeface="MS Gothic"/>
              </a:rPr>
              <a:t> </a:t>
            </a:r>
            <a:r>
              <a:rPr dirty="0" sz="3250" spc="-10"/>
              <a:t>@RequestMapping</a:t>
            </a:r>
            <a:r>
              <a:rPr dirty="0" sz="3250" spc="-55"/>
              <a:t> </a:t>
            </a:r>
            <a:r>
              <a:rPr dirty="0" sz="3250" spc="-10">
                <a:latin typeface="MS Gothic"/>
                <a:cs typeface="MS Gothic"/>
              </a:rPr>
              <a:t>映射</a:t>
            </a:r>
            <a:r>
              <a:rPr dirty="0" sz="3250" spc="-10">
                <a:latin typeface="宋体"/>
                <a:cs typeface="宋体"/>
              </a:rPr>
              <a:t>请</a:t>
            </a:r>
            <a:r>
              <a:rPr dirty="0" sz="3250" spc="-10">
                <a:latin typeface="MS Gothic"/>
                <a:cs typeface="MS Gothic"/>
              </a:rPr>
              <a:t>求示例</a:t>
            </a:r>
            <a:endParaRPr sz="3250">
              <a:latin typeface="MS Gothic"/>
              <a:cs typeface="MS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500" y="2286000"/>
            <a:ext cx="5308600" cy="414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29629" y="2948939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9629" y="293179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9629" y="291338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9629" y="289623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29629" y="287782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9629" y="286067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9629" y="284226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29629" y="2824480"/>
            <a:ext cx="3072130" cy="17780"/>
          </a:xfrm>
          <a:custGeom>
            <a:avLst/>
            <a:gdLst/>
            <a:ahLst/>
            <a:cxnLst/>
            <a:rect l="l" t="t" r="r" b="b"/>
            <a:pathLst>
              <a:path w="3072129" h="17780">
                <a:moveTo>
                  <a:pt x="0" y="17780"/>
                </a:moveTo>
                <a:lnTo>
                  <a:pt x="3072130" y="17780"/>
                </a:lnTo>
                <a:lnTo>
                  <a:pt x="3072130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9629" y="2806064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29629" y="278892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29629" y="277050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9629" y="275336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9629" y="273494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9629" y="271780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9629" y="2700020"/>
            <a:ext cx="3072130" cy="17780"/>
          </a:xfrm>
          <a:custGeom>
            <a:avLst/>
            <a:gdLst/>
            <a:ahLst/>
            <a:cxnLst/>
            <a:rect l="l" t="t" r="r" b="b"/>
            <a:pathLst>
              <a:path w="3072129" h="17780">
                <a:moveTo>
                  <a:pt x="0" y="17780"/>
                </a:moveTo>
                <a:lnTo>
                  <a:pt x="3072130" y="17780"/>
                </a:lnTo>
                <a:lnTo>
                  <a:pt x="3072130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29629" y="268160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9629" y="266446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29629" y="264604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29629" y="262890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9629" y="261048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29629" y="2593339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29629" y="2574289"/>
            <a:ext cx="3072130" cy="19050"/>
          </a:xfrm>
          <a:custGeom>
            <a:avLst/>
            <a:gdLst/>
            <a:ahLst/>
            <a:cxnLst/>
            <a:rect l="l" t="t" r="r" b="b"/>
            <a:pathLst>
              <a:path w="3072129" h="19050">
                <a:moveTo>
                  <a:pt x="0" y="19050"/>
                </a:moveTo>
                <a:lnTo>
                  <a:pt x="3072130" y="19050"/>
                </a:lnTo>
                <a:lnTo>
                  <a:pt x="307213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29629" y="255714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29629" y="253873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29629" y="252158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29629" y="250317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29629" y="248031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29629" y="245808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29629" y="243522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29629" y="241300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29629" y="239077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29629" y="2367914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29629" y="2345689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29629" y="232283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29629" y="230060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29629" y="2276475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29629" y="225425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29629" y="2231389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29629" y="2209164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29629" y="218630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29629" y="216408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29629" y="214185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29629" y="211899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29629" y="209677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29629" y="2072639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29629" y="2050414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29629" y="202755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29629" y="200533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29629" y="198247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29629" y="196024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29629" y="193738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29629" y="191516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29629" y="189293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29629" y="187007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29629" y="1846580"/>
            <a:ext cx="3072130" cy="23495"/>
          </a:xfrm>
          <a:custGeom>
            <a:avLst/>
            <a:gdLst/>
            <a:ahLst/>
            <a:cxnLst/>
            <a:rect l="l" t="t" r="r" b="b"/>
            <a:pathLst>
              <a:path w="3072129" h="23494">
                <a:moveTo>
                  <a:pt x="0" y="23495"/>
                </a:moveTo>
                <a:lnTo>
                  <a:pt x="3072130" y="23495"/>
                </a:lnTo>
                <a:lnTo>
                  <a:pt x="3072130" y="0"/>
                </a:lnTo>
                <a:lnTo>
                  <a:pt x="0" y="0"/>
                </a:lnTo>
                <a:lnTo>
                  <a:pt x="0" y="2349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29629" y="182372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29629" y="180149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29629" y="177863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29629" y="175641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29629" y="173355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29629" y="171132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29629" y="1688464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29629" y="1666239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29629" y="1642110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29629" y="1642745"/>
            <a:ext cx="3072130" cy="1323340"/>
          </a:xfrm>
          <a:custGeom>
            <a:avLst/>
            <a:gdLst/>
            <a:ahLst/>
            <a:cxnLst/>
            <a:rect l="l" t="t" r="r" b="b"/>
            <a:pathLst>
              <a:path w="3072129" h="1323339">
                <a:moveTo>
                  <a:pt x="0" y="0"/>
                </a:moveTo>
                <a:lnTo>
                  <a:pt x="3072130" y="0"/>
                </a:lnTo>
                <a:lnTo>
                  <a:pt x="3072130" y="1323340"/>
                </a:lnTo>
                <a:lnTo>
                  <a:pt x="0" y="13233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929629" y="1675129"/>
            <a:ext cx="3072130" cy="107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90805">
              <a:lnSpc>
                <a:spcPts val="1875"/>
              </a:lnSpc>
            </a:pP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定</a:t>
            </a:r>
            <a:r>
              <a:rPr dirty="0" sz="1600">
                <a:latin typeface="宋体"/>
                <a:cs typeface="宋体"/>
              </a:rPr>
              <a:t>义处标记</a:t>
            </a:r>
            <a:r>
              <a:rPr dirty="0" sz="1600">
                <a:latin typeface="MS Gothic"/>
                <a:cs typeface="MS Gothic"/>
              </a:rPr>
              <a:t>的</a:t>
            </a:r>
            <a:endParaRPr sz="1600">
              <a:latin typeface="MS Gothic"/>
              <a:cs typeface="MS Gothic"/>
            </a:endParaRPr>
          </a:p>
          <a:p>
            <a:pPr algn="just" marL="90805" marR="109855">
              <a:lnSpc>
                <a:spcPts val="1830"/>
              </a:lnSpc>
              <a:spcBef>
                <a:spcPts val="90"/>
              </a:spcBef>
            </a:pPr>
            <a:r>
              <a:rPr dirty="0" sz="1600" spc="-5">
                <a:latin typeface="Arial"/>
                <a:cs typeface="Arial"/>
              </a:rPr>
              <a:t>@RequestMapping</a:t>
            </a:r>
            <a:r>
              <a:rPr dirty="0" sz="1600" spc="350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限定了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 </a:t>
            </a:r>
            <a:r>
              <a:rPr dirty="0" sz="1600" spc="-705">
                <a:latin typeface="MS Gothic"/>
                <a:cs typeface="MS Gothic"/>
              </a:rPr>
              <a:t> </a:t>
            </a:r>
            <a:r>
              <a:rPr dirty="0" sz="1600">
                <a:latin typeface="MS Gothic"/>
                <a:cs typeface="MS Gothic"/>
              </a:rPr>
              <a:t>器</a:t>
            </a: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可以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理所有</a:t>
            </a:r>
            <a:r>
              <a:rPr dirty="0" sz="1600" spc="-380">
                <a:latin typeface="MS Gothic"/>
                <a:cs typeface="MS Gothic"/>
              </a:rPr>
              <a:t> </a:t>
            </a:r>
            <a:r>
              <a:rPr dirty="0" sz="1600">
                <a:latin typeface="Arial"/>
                <a:cs typeface="Arial"/>
              </a:rPr>
              <a:t>URI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宋体"/>
                <a:cs typeface="宋体"/>
              </a:rPr>
              <a:t>为</a:t>
            </a:r>
            <a:r>
              <a:rPr dirty="0" sz="1600" spc="-380">
                <a:latin typeface="宋体"/>
                <a:cs typeface="宋体"/>
              </a:rPr>
              <a:t> </a:t>
            </a:r>
            <a:r>
              <a:rPr dirty="0" sz="1600" spc="-5">
                <a:latin typeface="Arial"/>
                <a:cs typeface="Arial"/>
              </a:rPr>
              <a:t>/hello </a:t>
            </a:r>
            <a:r>
              <a:rPr dirty="0" sz="1600" spc="-360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求，它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相</a:t>
            </a:r>
            <a:r>
              <a:rPr dirty="0" sz="16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于</a:t>
            </a:r>
            <a:r>
              <a:rPr dirty="0" sz="1600" spc="-4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dirty="0" sz="16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容器部 </a:t>
            </a:r>
            <a:r>
              <a:rPr dirty="0" sz="1600" spc="-37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署的根路径</a:t>
            </a:r>
            <a:endParaRPr sz="1600">
              <a:latin typeface="等线"/>
              <a:cs typeface="等线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500879" y="2305050"/>
            <a:ext cx="1428750" cy="481330"/>
          </a:xfrm>
          <a:custGeom>
            <a:avLst/>
            <a:gdLst/>
            <a:ahLst/>
            <a:cxnLst/>
            <a:rect l="l" t="t" r="r" b="b"/>
            <a:pathLst>
              <a:path w="1428750" h="481330">
                <a:moveTo>
                  <a:pt x="1428750" y="0"/>
                </a:moveTo>
                <a:lnTo>
                  <a:pt x="0" y="48133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00879" y="2703830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0" y="82550"/>
                </a:moveTo>
                <a:lnTo>
                  <a:pt x="99060" y="108585"/>
                </a:lnTo>
                <a:lnTo>
                  <a:pt x="0" y="82550"/>
                </a:lnTo>
                <a:lnTo>
                  <a:pt x="62230" y="0"/>
                </a:lnTo>
                <a:lnTo>
                  <a:pt x="0" y="825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70145" y="589375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70145" y="58864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70145" y="587851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70145" y="58705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970145" y="58626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970145" y="585470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70145" y="584676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970145" y="583882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70145" y="583088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970145" y="58229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970145" y="581501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70145" y="58070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70145" y="57991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970145" y="579120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970145" y="57835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70145" y="57756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70145" y="57677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70145" y="575976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70145" y="575182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70145" y="57438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70145" y="573595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70145" y="57283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70145" y="572071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970145" y="571277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70145" y="570484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970145" y="569690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970145" y="56876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70145" y="56775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70145" y="56676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70145" y="56578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970145" y="564769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970145" y="563784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970145" y="56280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70145" y="561784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70145" y="560800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970145" y="55978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970145" y="558736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970145" y="557752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70145" y="55676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970145" y="555752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70145" y="554767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970145" y="55378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970145" y="55276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70145" y="551783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70145" y="550767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70145" y="54971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970145" y="548735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970145" y="547751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970145" y="54673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970145" y="545750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970145" y="544766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970145" y="54375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970145" y="542766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970145" y="541782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970145" y="54073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970145" y="539718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970145" y="538734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970145" y="53771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970145" y="53673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970145" y="53574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970145" y="53473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970145" y="53374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970145" y="53276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970145" y="531717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970145" y="5312410"/>
            <a:ext cx="4072254" cy="584835"/>
          </a:xfrm>
          <a:custGeom>
            <a:avLst/>
            <a:gdLst/>
            <a:ahLst/>
            <a:cxnLst/>
            <a:rect l="l" t="t" r="r" b="b"/>
            <a:pathLst>
              <a:path w="4072254" h="584835">
                <a:moveTo>
                  <a:pt x="0" y="0"/>
                </a:moveTo>
                <a:lnTo>
                  <a:pt x="4072255" y="0"/>
                </a:lnTo>
                <a:lnTo>
                  <a:pt x="4072255" y="584835"/>
                </a:lnTo>
                <a:lnTo>
                  <a:pt x="0" y="58483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5048884" y="5344795"/>
            <a:ext cx="368300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1830"/>
              </a:lnSpc>
              <a:spcBef>
                <a:spcPts val="135"/>
              </a:spcBef>
            </a:pP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理器</a:t>
            </a: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可以定</a:t>
            </a:r>
            <a:r>
              <a:rPr dirty="0" sz="1600">
                <a:latin typeface="宋体"/>
                <a:cs typeface="宋体"/>
              </a:rPr>
              <a:t>义</a:t>
            </a:r>
            <a:r>
              <a:rPr dirty="0" sz="1600">
                <a:latin typeface="MS Gothic"/>
                <a:cs typeface="MS Gothic"/>
              </a:rPr>
              <a:t>多个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理方法，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理来  </a:t>
            </a:r>
            <a:r>
              <a:rPr dirty="0" sz="1600" spc="-5">
                <a:latin typeface="MS Gothic"/>
                <a:cs typeface="MS Gothic"/>
              </a:rPr>
              <a:t>自</a:t>
            </a:r>
            <a:r>
              <a:rPr dirty="0" sz="1600" spc="-5">
                <a:latin typeface="Arial"/>
                <a:cs typeface="Arial"/>
              </a:rPr>
              <a:t>/hello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下的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643245" y="4072254"/>
            <a:ext cx="1362710" cy="1240790"/>
          </a:xfrm>
          <a:custGeom>
            <a:avLst/>
            <a:gdLst/>
            <a:ahLst/>
            <a:cxnLst/>
            <a:rect l="l" t="t" r="r" b="b"/>
            <a:pathLst>
              <a:path w="1362709" h="1240789">
                <a:moveTo>
                  <a:pt x="1362710" y="1240790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43245" y="4072254"/>
            <a:ext cx="101600" cy="99695"/>
          </a:xfrm>
          <a:custGeom>
            <a:avLst/>
            <a:gdLst/>
            <a:ahLst/>
            <a:cxnLst/>
            <a:rect l="l" t="t" r="r" b="b"/>
            <a:pathLst>
              <a:path w="101600" h="99695">
                <a:moveTo>
                  <a:pt x="0" y="0"/>
                </a:moveTo>
                <a:lnTo>
                  <a:pt x="24765" y="99695"/>
                </a:lnTo>
                <a:lnTo>
                  <a:pt x="0" y="0"/>
                </a:lnTo>
                <a:lnTo>
                  <a:pt x="101600" y="15240"/>
                </a:ln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66445">
              <a:lnSpc>
                <a:spcPct val="100000"/>
              </a:lnSpc>
            </a:pPr>
            <a:r>
              <a:rPr dirty="0" spc="-5"/>
              <a:t>SimpleMappingExceptionResolver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824354"/>
            <a:ext cx="8044815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如果希望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所有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统</a:t>
            </a:r>
            <a:r>
              <a:rPr dirty="0" sz="2400">
                <a:latin typeface="MS Gothic"/>
                <a:cs typeface="MS Gothic"/>
              </a:rPr>
              <a:t>一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理，可以使用  </a:t>
            </a:r>
            <a:r>
              <a:rPr dirty="0" sz="2400" spc="-5">
                <a:latin typeface="Arial"/>
                <a:cs typeface="Arial"/>
              </a:rPr>
              <a:t>SimpleMappingExceptionResolver</a:t>
            </a:r>
            <a:r>
              <a:rPr dirty="0" sz="2400" spc="-5">
                <a:latin typeface="MS Gothic"/>
                <a:cs typeface="MS Gothic"/>
              </a:rPr>
              <a:t>，它将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名映射</a:t>
            </a:r>
            <a:r>
              <a:rPr dirty="0" sz="2400" spc="-5">
                <a:latin typeface="宋体"/>
                <a:cs typeface="宋体"/>
              </a:rPr>
              <a:t>为 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名，即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使用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视图报</a:t>
            </a:r>
            <a:r>
              <a:rPr dirty="0" sz="2400">
                <a:latin typeface="MS Gothic"/>
                <a:cs typeface="MS Gothic"/>
              </a:rPr>
              <a:t>告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3172460"/>
            <a:ext cx="79883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r>
              <a:rPr dirty="0" sz="2000" spc="-1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运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行流程</a:t>
            </a:r>
            <a:endParaRPr sz="2000">
              <a:latin typeface="等线"/>
              <a:cs typeface="等线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114" y="476567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 h="0">
                <a:moveTo>
                  <a:pt x="0" y="0"/>
                </a:moveTo>
                <a:lnTo>
                  <a:pt x="5327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289" y="477202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4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39" y="47783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5137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764" y="474027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5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034" y="474662"/>
            <a:ext cx="542925" cy="0"/>
          </a:xfrm>
          <a:custGeom>
            <a:avLst/>
            <a:gdLst/>
            <a:ahLst/>
            <a:cxnLst/>
            <a:rect l="l" t="t" r="r" b="b"/>
            <a:pathLst>
              <a:path w="542925" h="0">
                <a:moveTo>
                  <a:pt x="0" y="0"/>
                </a:moveTo>
                <a:lnTo>
                  <a:pt x="54292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939" y="475297"/>
            <a:ext cx="539115" cy="0"/>
          </a:xfrm>
          <a:custGeom>
            <a:avLst/>
            <a:gdLst/>
            <a:ahLst/>
            <a:cxnLst/>
            <a:rect l="l" t="t" r="r" b="b"/>
            <a:pathLst>
              <a:path w="539115" h="0">
                <a:moveTo>
                  <a:pt x="0" y="0"/>
                </a:moveTo>
                <a:lnTo>
                  <a:pt x="5391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209" y="475932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57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684" y="4711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 h="0">
                <a:moveTo>
                  <a:pt x="0" y="0"/>
                </a:moveTo>
                <a:lnTo>
                  <a:pt x="55562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589" y="472440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 h="0">
                <a:moveTo>
                  <a:pt x="0" y="0"/>
                </a:moveTo>
                <a:lnTo>
                  <a:pt x="55181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494" y="473392"/>
            <a:ext cx="548005" cy="0"/>
          </a:xfrm>
          <a:custGeom>
            <a:avLst/>
            <a:gdLst/>
            <a:ahLst/>
            <a:cxnLst/>
            <a:rect l="l" t="t" r="r" b="b"/>
            <a:pathLst>
              <a:path w="548005" h="0">
                <a:moveTo>
                  <a:pt x="0" y="0"/>
                </a:moveTo>
                <a:lnTo>
                  <a:pt x="54800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4" y="468947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3245" y="0"/>
                </a:lnTo>
              </a:path>
            </a:pathLst>
          </a:custGeom>
          <a:ln w="317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969" y="466090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5" h="0">
                <a:moveTo>
                  <a:pt x="0" y="0"/>
                </a:moveTo>
                <a:lnTo>
                  <a:pt x="567054" y="0"/>
                </a:lnTo>
              </a:path>
            </a:pathLst>
          </a:custGeom>
          <a:ln w="317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429" y="463232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5" y="0"/>
                </a:lnTo>
              </a:path>
            </a:pathLst>
          </a:custGeom>
          <a:ln w="317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6524" y="459105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5" h="0">
                <a:moveTo>
                  <a:pt x="0" y="0"/>
                </a:moveTo>
                <a:lnTo>
                  <a:pt x="575944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159" y="460375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0">
                <a:moveTo>
                  <a:pt x="0" y="0"/>
                </a:moveTo>
                <a:lnTo>
                  <a:pt x="574674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8429" y="461644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5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5254" y="456565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5889" y="457834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5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619" y="454025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619" y="455294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254" y="455612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3349" y="45148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3984" y="452755"/>
            <a:ext cx="581025" cy="0"/>
          </a:xfrm>
          <a:custGeom>
            <a:avLst/>
            <a:gdLst/>
            <a:ahLst/>
            <a:cxnLst/>
            <a:rect l="l" t="t" r="r" b="b"/>
            <a:pathLst>
              <a:path w="581025" h="0">
                <a:moveTo>
                  <a:pt x="0" y="0"/>
                </a:moveTo>
                <a:lnTo>
                  <a:pt x="5810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2714" y="44767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3349" y="44894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3349" y="450215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2714" y="445452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2080" y="44196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2714" y="443230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2080" y="43973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080" y="43688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2080" y="43402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2080" y="43116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080" y="42830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2080" y="42513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2080" y="42227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2080" y="41941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080" y="41624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080" y="41338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2080" y="41052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2080" y="40767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2080" y="40481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2080" y="40132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080" y="39751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2080" y="39370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2080" y="39020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2080" y="38671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080" y="38290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80" y="37909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2080" y="37528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2080" y="37147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2080" y="36766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2080" y="36417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2080" y="360679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2080" y="35687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2080" y="35306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2080" y="3492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2080" y="34544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2080" y="34194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2080" y="33845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2080" y="33464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2080" y="33083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2080" y="32702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2080" y="32321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2080" y="31940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2080" y="31591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2080" y="31242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2080" y="30861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2080" y="30480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2080" y="30099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2714" y="29654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2080" y="2984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2714" y="293370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809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3349" y="288925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3349" y="29082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4619" y="285115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 h="0">
                <a:moveTo>
                  <a:pt x="0" y="0"/>
                </a:moveTo>
                <a:lnTo>
                  <a:pt x="579119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4619" y="286384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3984" y="287654"/>
            <a:ext cx="581025" cy="0"/>
          </a:xfrm>
          <a:custGeom>
            <a:avLst/>
            <a:gdLst/>
            <a:ahLst/>
            <a:cxnLst/>
            <a:rect l="l" t="t" r="r" b="b"/>
            <a:pathLst>
              <a:path w="581025" h="0">
                <a:moveTo>
                  <a:pt x="0" y="0"/>
                </a:moveTo>
                <a:lnTo>
                  <a:pt x="581024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6524" y="281304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5" h="0">
                <a:moveTo>
                  <a:pt x="0" y="0"/>
                </a:moveTo>
                <a:lnTo>
                  <a:pt x="57594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5889" y="282575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5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5254" y="283845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9064" y="277495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5" h="0">
                <a:moveTo>
                  <a:pt x="0" y="0"/>
                </a:moveTo>
                <a:lnTo>
                  <a:pt x="57086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8429" y="278765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7159" y="2800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0">
                <a:moveTo>
                  <a:pt x="0" y="0"/>
                </a:moveTo>
                <a:lnTo>
                  <a:pt x="57467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9065" y="274954"/>
            <a:ext cx="570230" cy="0"/>
          </a:xfrm>
          <a:custGeom>
            <a:avLst/>
            <a:gdLst/>
            <a:ahLst/>
            <a:cxnLst/>
            <a:rect l="l" t="t" r="r" b="b"/>
            <a:pathLst>
              <a:path w="570230" h="0">
                <a:moveTo>
                  <a:pt x="0" y="0"/>
                </a:moveTo>
                <a:lnTo>
                  <a:pt x="570229" y="0"/>
                </a:lnTo>
              </a:path>
            </a:pathLst>
          </a:custGeom>
          <a:ln w="381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2875" y="271145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3244" y="0"/>
                </a:lnTo>
              </a:path>
            </a:pathLst>
          </a:custGeom>
          <a:ln w="380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1764" y="266382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5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0494" y="267017"/>
            <a:ext cx="548005" cy="0"/>
          </a:xfrm>
          <a:custGeom>
            <a:avLst/>
            <a:gdLst/>
            <a:ahLst/>
            <a:cxnLst/>
            <a:rect l="l" t="t" r="r" b="b"/>
            <a:pathLst>
              <a:path w="548005" h="0">
                <a:moveTo>
                  <a:pt x="0" y="0"/>
                </a:moveTo>
                <a:lnTo>
                  <a:pt x="54800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8589" y="267970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 h="0">
                <a:moveTo>
                  <a:pt x="0" y="0"/>
                </a:moveTo>
                <a:lnTo>
                  <a:pt x="55181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7320" y="26892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5" h="0">
                <a:moveTo>
                  <a:pt x="0" y="0"/>
                </a:moveTo>
                <a:lnTo>
                  <a:pt x="55435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7639" y="26257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51371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1289" y="263207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41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8114" y="263842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 h="0">
                <a:moveTo>
                  <a:pt x="0" y="0"/>
                </a:moveTo>
                <a:lnTo>
                  <a:pt x="53276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6209" y="264477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57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4304" y="265112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 h="0">
                <a:moveTo>
                  <a:pt x="0" y="0"/>
                </a:moveTo>
                <a:lnTo>
                  <a:pt x="539749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53034" y="265747"/>
            <a:ext cx="542925" cy="0"/>
          </a:xfrm>
          <a:custGeom>
            <a:avLst/>
            <a:gdLst/>
            <a:ahLst/>
            <a:cxnLst/>
            <a:rect l="l" t="t" r="r" b="b"/>
            <a:pathLst>
              <a:path w="542925" h="0">
                <a:moveTo>
                  <a:pt x="0" y="0"/>
                </a:moveTo>
                <a:lnTo>
                  <a:pt x="54292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233679" y="257175"/>
            <a:ext cx="3810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请</a:t>
            </a:r>
            <a:r>
              <a:rPr dirty="0" sz="1400" b="1">
                <a:latin typeface="等线"/>
                <a:cs typeface="等线"/>
              </a:rPr>
              <a:t>求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415732" y="670242"/>
            <a:ext cx="2388235" cy="0"/>
          </a:xfrm>
          <a:custGeom>
            <a:avLst/>
            <a:gdLst/>
            <a:ahLst/>
            <a:cxnLst/>
            <a:rect l="l" t="t" r="r" b="b"/>
            <a:pathLst>
              <a:path w="2388235" h="0">
                <a:moveTo>
                  <a:pt x="0" y="0"/>
                </a:moveTo>
                <a:lnTo>
                  <a:pt x="2388235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00174" y="662940"/>
            <a:ext cx="2419350" cy="0"/>
          </a:xfrm>
          <a:custGeom>
            <a:avLst/>
            <a:gdLst/>
            <a:ahLst/>
            <a:cxnLst/>
            <a:rect l="l" t="t" r="r" b="b"/>
            <a:pathLst>
              <a:path w="2419350" h="0">
                <a:moveTo>
                  <a:pt x="0" y="0"/>
                </a:moveTo>
                <a:lnTo>
                  <a:pt x="2419350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87474" y="654684"/>
            <a:ext cx="2444750" cy="0"/>
          </a:xfrm>
          <a:custGeom>
            <a:avLst/>
            <a:gdLst/>
            <a:ahLst/>
            <a:cxnLst/>
            <a:rect l="l" t="t" r="r" b="b"/>
            <a:pathLst>
              <a:path w="2444750" h="0">
                <a:moveTo>
                  <a:pt x="0" y="0"/>
                </a:moveTo>
                <a:lnTo>
                  <a:pt x="2444750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79854" y="646430"/>
            <a:ext cx="2459990" cy="0"/>
          </a:xfrm>
          <a:custGeom>
            <a:avLst/>
            <a:gdLst/>
            <a:ahLst/>
            <a:cxnLst/>
            <a:rect l="l" t="t" r="r" b="b"/>
            <a:pathLst>
              <a:path w="2459990" h="0">
                <a:moveTo>
                  <a:pt x="0" y="0"/>
                </a:moveTo>
                <a:lnTo>
                  <a:pt x="2459990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72234" y="638492"/>
            <a:ext cx="2475230" cy="0"/>
          </a:xfrm>
          <a:custGeom>
            <a:avLst/>
            <a:gdLst/>
            <a:ahLst/>
            <a:cxnLst/>
            <a:rect l="l" t="t" r="r" b="b"/>
            <a:pathLst>
              <a:path w="2475229" h="0">
                <a:moveTo>
                  <a:pt x="0" y="0"/>
                </a:moveTo>
                <a:lnTo>
                  <a:pt x="2475229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7154" y="630237"/>
            <a:ext cx="2485390" cy="0"/>
          </a:xfrm>
          <a:custGeom>
            <a:avLst/>
            <a:gdLst/>
            <a:ahLst/>
            <a:cxnLst/>
            <a:rect l="l" t="t" r="r" b="b"/>
            <a:pathLst>
              <a:path w="2485390" h="0">
                <a:moveTo>
                  <a:pt x="0" y="0"/>
                </a:moveTo>
                <a:lnTo>
                  <a:pt x="2485390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62074" y="621982"/>
            <a:ext cx="2495550" cy="0"/>
          </a:xfrm>
          <a:custGeom>
            <a:avLst/>
            <a:gdLst/>
            <a:ahLst/>
            <a:cxnLst/>
            <a:rect l="l" t="t" r="r" b="b"/>
            <a:pathLst>
              <a:path w="2495550" h="0">
                <a:moveTo>
                  <a:pt x="0" y="0"/>
                </a:moveTo>
                <a:lnTo>
                  <a:pt x="2495549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359217" y="614045"/>
            <a:ext cx="2501265" cy="0"/>
          </a:xfrm>
          <a:custGeom>
            <a:avLst/>
            <a:gdLst/>
            <a:ahLst/>
            <a:cxnLst/>
            <a:rect l="l" t="t" r="r" b="b"/>
            <a:pathLst>
              <a:path w="2501265" h="0">
                <a:moveTo>
                  <a:pt x="0" y="0"/>
                </a:moveTo>
                <a:lnTo>
                  <a:pt x="2501264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56359" y="605790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979" y="0"/>
                </a:lnTo>
              </a:path>
            </a:pathLst>
          </a:custGeom>
          <a:ln w="889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54931" y="595630"/>
            <a:ext cx="2510155" cy="0"/>
          </a:xfrm>
          <a:custGeom>
            <a:avLst/>
            <a:gdLst/>
            <a:ahLst/>
            <a:cxnLst/>
            <a:rect l="l" t="t" r="r" b="b"/>
            <a:pathLst>
              <a:path w="2510154" h="0">
                <a:moveTo>
                  <a:pt x="0" y="0"/>
                </a:moveTo>
                <a:lnTo>
                  <a:pt x="2509837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55089" y="597534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55724" y="598805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82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56201" y="600709"/>
            <a:ext cx="2507615" cy="0"/>
          </a:xfrm>
          <a:custGeom>
            <a:avLst/>
            <a:gdLst/>
            <a:ahLst/>
            <a:cxnLst/>
            <a:rect l="l" t="t" r="r" b="b"/>
            <a:pathLst>
              <a:path w="2507615" h="0">
                <a:moveTo>
                  <a:pt x="0" y="0"/>
                </a:moveTo>
                <a:lnTo>
                  <a:pt x="2507297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53184" y="58610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53184" y="588009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53661" y="590550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37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53819" y="592455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54454" y="593725"/>
            <a:ext cx="2510790" cy="0"/>
          </a:xfrm>
          <a:custGeom>
            <a:avLst/>
            <a:gdLst/>
            <a:ahLst/>
            <a:cxnLst/>
            <a:rect l="l" t="t" r="r" b="b"/>
            <a:pathLst>
              <a:path w="2510790" h="0">
                <a:moveTo>
                  <a:pt x="0" y="0"/>
                </a:moveTo>
                <a:lnTo>
                  <a:pt x="25107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52549" y="58102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52867" y="58483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 h="0">
                <a:moveTo>
                  <a:pt x="0" y="0"/>
                </a:moveTo>
                <a:lnTo>
                  <a:pt x="25139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51915" y="57150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52549" y="57467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52549" y="576580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51915" y="56515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51915" y="55721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351915" y="54895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351915" y="5410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51915" y="53276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89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51915" y="5245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51915" y="51657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51915" y="50831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51915" y="50006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51915" y="49212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51915" y="48387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51915" y="47561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51915" y="46767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51915" y="45815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51915" y="44767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351915" y="43751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51915" y="42735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51915" y="41719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51915" y="40703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351915" y="39655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51915" y="38607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51915" y="3759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351915" y="36544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51915" y="35496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51915" y="34480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51915" y="33464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51915" y="32416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51915" y="31369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51915" y="30352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51915" y="29337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51915" y="28321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51915" y="27273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51915" y="26193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51915" y="25146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351915" y="24130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351915" y="23114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351915" y="22097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51915" y="2108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351915" y="20034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51915" y="18986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51915" y="17970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352549" y="167639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51915" y="17335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53819" y="154304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53343" y="156210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01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53184" y="158750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352708" y="161289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28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52549" y="16319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56359" y="144145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9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55725" y="146050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80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55089" y="147954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355089" y="149225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354454" y="150495"/>
            <a:ext cx="2510790" cy="0"/>
          </a:xfrm>
          <a:custGeom>
            <a:avLst/>
            <a:gdLst/>
            <a:ahLst/>
            <a:cxnLst/>
            <a:rect l="l" t="t" r="r" b="b"/>
            <a:pathLst>
              <a:path w="2510790" h="0">
                <a:moveTo>
                  <a:pt x="0" y="0"/>
                </a:moveTo>
                <a:lnTo>
                  <a:pt x="251047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354137" y="151764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10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353819" y="153035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356677" y="138112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662" y="0"/>
                </a:lnTo>
              </a:path>
            </a:pathLst>
          </a:custGeom>
          <a:ln w="1079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60169" y="127635"/>
            <a:ext cx="2499360" cy="0"/>
          </a:xfrm>
          <a:custGeom>
            <a:avLst/>
            <a:gdLst/>
            <a:ahLst/>
            <a:cxnLst/>
            <a:rect l="l" t="t" r="r" b="b"/>
            <a:pathLst>
              <a:path w="2499360" h="0">
                <a:moveTo>
                  <a:pt x="0" y="0"/>
                </a:moveTo>
                <a:lnTo>
                  <a:pt x="2499359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65250" y="117475"/>
            <a:ext cx="2488565" cy="0"/>
          </a:xfrm>
          <a:custGeom>
            <a:avLst/>
            <a:gdLst/>
            <a:ahLst/>
            <a:cxnLst/>
            <a:rect l="l" t="t" r="r" b="b"/>
            <a:pathLst>
              <a:path w="2488565" h="0">
                <a:moveTo>
                  <a:pt x="0" y="0"/>
                </a:moveTo>
                <a:lnTo>
                  <a:pt x="2488564" y="0"/>
                </a:lnTo>
              </a:path>
            </a:pathLst>
          </a:custGeom>
          <a:ln w="1015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71600" y="107314"/>
            <a:ext cx="2476500" cy="0"/>
          </a:xfrm>
          <a:custGeom>
            <a:avLst/>
            <a:gdLst/>
            <a:ahLst/>
            <a:cxnLst/>
            <a:rect l="l" t="t" r="r" b="b"/>
            <a:pathLst>
              <a:path w="2476500" h="0">
                <a:moveTo>
                  <a:pt x="0" y="0"/>
                </a:moveTo>
                <a:lnTo>
                  <a:pt x="2476182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381125" y="97155"/>
            <a:ext cx="2458085" cy="0"/>
          </a:xfrm>
          <a:custGeom>
            <a:avLst/>
            <a:gdLst/>
            <a:ahLst/>
            <a:cxnLst/>
            <a:rect l="l" t="t" r="r" b="b"/>
            <a:pathLst>
              <a:path w="2458085" h="0">
                <a:moveTo>
                  <a:pt x="0" y="0"/>
                </a:moveTo>
                <a:lnTo>
                  <a:pt x="2458084" y="0"/>
                </a:lnTo>
              </a:path>
            </a:pathLst>
          </a:custGeom>
          <a:ln w="1015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91920" y="86995"/>
            <a:ext cx="2435860" cy="0"/>
          </a:xfrm>
          <a:custGeom>
            <a:avLst/>
            <a:gdLst/>
            <a:ahLst/>
            <a:cxnLst/>
            <a:rect l="l" t="t" r="r" b="b"/>
            <a:pathLst>
              <a:path w="2435860" h="0">
                <a:moveTo>
                  <a:pt x="0" y="0"/>
                </a:moveTo>
                <a:lnTo>
                  <a:pt x="2435859" y="0"/>
                </a:lnTo>
              </a:path>
            </a:pathLst>
          </a:custGeom>
          <a:ln w="1015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409700" y="76835"/>
            <a:ext cx="2401570" cy="0"/>
          </a:xfrm>
          <a:custGeom>
            <a:avLst/>
            <a:gdLst/>
            <a:ahLst/>
            <a:cxnLst/>
            <a:rect l="l" t="t" r="r" b="b"/>
            <a:pathLst>
              <a:path w="2401570" h="0">
                <a:moveTo>
                  <a:pt x="0" y="0"/>
                </a:moveTo>
                <a:lnTo>
                  <a:pt x="2401569" y="0"/>
                </a:lnTo>
              </a:path>
            </a:pathLst>
          </a:custGeom>
          <a:ln w="1015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 txBox="1"/>
          <p:nvPr/>
        </p:nvSpPr>
        <p:spPr>
          <a:xfrm>
            <a:off x="1573530" y="156844"/>
            <a:ext cx="208089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springDispatcherServlet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040889" y="360679"/>
            <a:ext cx="114046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的</a:t>
            </a:r>
            <a:r>
              <a:rPr dirty="0" sz="1400" spc="-55" b="1">
                <a:latin typeface="等线"/>
                <a:cs typeface="等线"/>
              </a:rPr>
              <a:t> </a:t>
            </a:r>
            <a:r>
              <a:rPr dirty="0" sz="1400" spc="-5" b="1">
                <a:latin typeface="Arial"/>
                <a:cs typeface="Arial"/>
              </a:rPr>
              <a:t>url-pattern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01979" y="1664017"/>
            <a:ext cx="1753235" cy="0"/>
          </a:xfrm>
          <a:custGeom>
            <a:avLst/>
            <a:gdLst/>
            <a:ahLst/>
            <a:cxnLst/>
            <a:rect l="l" t="t" r="r" b="b"/>
            <a:pathLst>
              <a:path w="1753235" h="0">
                <a:moveTo>
                  <a:pt x="0" y="0"/>
                </a:moveTo>
                <a:lnTo>
                  <a:pt x="1753235" y="0"/>
                </a:lnTo>
              </a:path>
            </a:pathLst>
          </a:custGeom>
          <a:ln w="6985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88009" y="1656714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7620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78484" y="164909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7620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70864" y="1641475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464" y="0"/>
                </a:lnTo>
              </a:path>
            </a:pathLst>
          </a:custGeom>
          <a:ln w="7620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64514" y="1633537"/>
            <a:ext cx="1828164" cy="0"/>
          </a:xfrm>
          <a:custGeom>
            <a:avLst/>
            <a:gdLst/>
            <a:ahLst/>
            <a:cxnLst/>
            <a:rect l="l" t="t" r="r" b="b"/>
            <a:pathLst>
              <a:path w="1828164" h="0">
                <a:moveTo>
                  <a:pt x="0" y="0"/>
                </a:moveTo>
                <a:lnTo>
                  <a:pt x="1828164" y="0"/>
                </a:lnTo>
              </a:path>
            </a:pathLst>
          </a:custGeom>
          <a:ln w="8255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60069" y="16256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5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7620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56259" y="1617980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 h="0">
                <a:moveTo>
                  <a:pt x="0" y="0"/>
                </a:moveTo>
                <a:lnTo>
                  <a:pt x="1844674" y="0"/>
                </a:lnTo>
              </a:path>
            </a:pathLst>
          </a:custGeom>
          <a:ln w="7620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53719" y="1610360"/>
            <a:ext cx="1849755" cy="0"/>
          </a:xfrm>
          <a:custGeom>
            <a:avLst/>
            <a:gdLst/>
            <a:ahLst/>
            <a:cxnLst/>
            <a:rect l="l" t="t" r="r" b="b"/>
            <a:pathLst>
              <a:path w="1849755" h="0">
                <a:moveTo>
                  <a:pt x="0" y="0"/>
                </a:moveTo>
                <a:lnTo>
                  <a:pt x="1849754" y="0"/>
                </a:lnTo>
              </a:path>
            </a:pathLst>
          </a:custGeom>
          <a:ln w="7620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51814" y="1599564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56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52238" y="1600835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30" h="0">
                <a:moveTo>
                  <a:pt x="0" y="0"/>
                </a:moveTo>
                <a:lnTo>
                  <a:pt x="1852718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53084" y="1604010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102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53719" y="1605914"/>
            <a:ext cx="1849755" cy="0"/>
          </a:xfrm>
          <a:custGeom>
            <a:avLst/>
            <a:gdLst/>
            <a:ahLst/>
            <a:cxnLst/>
            <a:rect l="l" t="t" r="r" b="b"/>
            <a:pathLst>
              <a:path w="1849755" h="0">
                <a:moveTo>
                  <a:pt x="0" y="0"/>
                </a:moveTo>
                <a:lnTo>
                  <a:pt x="184975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50544" y="1591944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50862" y="1593214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 h="0">
                <a:moveTo>
                  <a:pt x="0" y="0"/>
                </a:moveTo>
                <a:lnTo>
                  <a:pt x="185546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51179" y="1594485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51603" y="1596389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3988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50227" y="158686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 h="0">
                <a:moveTo>
                  <a:pt x="0" y="0"/>
                </a:moveTo>
                <a:lnTo>
                  <a:pt x="1856739" y="0"/>
                </a:lnTo>
              </a:path>
            </a:pathLst>
          </a:custGeom>
          <a:ln w="7620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49909" y="157924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6350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50227" y="158305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 h="0">
                <a:moveTo>
                  <a:pt x="0" y="0"/>
                </a:moveTo>
                <a:lnTo>
                  <a:pt x="1856739" y="0"/>
                </a:lnTo>
              </a:path>
            </a:pathLst>
          </a:custGeom>
          <a:ln w="317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49909" y="157162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49909" y="156368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49909" y="155575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49909" y="154781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49909" y="153987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9909" y="15322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49909" y="152431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49909" y="151638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49909" y="150876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49909" y="150114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49909" y="149320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49909" y="148399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49909" y="147383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A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49909" y="146367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B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49909" y="145319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9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49909" y="144271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A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49909" y="143224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AC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9909" y="142144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CC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49909" y="141096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DD0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49909" y="140081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ED1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49909" y="139033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E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49909" y="13798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F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9909" y="136969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FD3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9909" y="135921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0D4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9909" y="134874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1D6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9909" y="133858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1D7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49909" y="132810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3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49909" y="131762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4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9909" y="130714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5D9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49909" y="129666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5DA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49909" y="128619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5DC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49909" y="127571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6DD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49909" y="12655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7DE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49909" y="125507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9DF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50544" y="1240155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49909" y="124523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889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51179" y="1229994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51179" y="1231264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 h="0">
                <a:moveTo>
                  <a:pt x="0" y="0"/>
                </a:moveTo>
                <a:lnTo>
                  <a:pt x="1855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50544" y="1232535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50544" y="1236344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635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53084" y="1220469"/>
            <a:ext cx="1851660" cy="0"/>
          </a:xfrm>
          <a:custGeom>
            <a:avLst/>
            <a:gdLst/>
            <a:ahLst/>
            <a:cxnLst/>
            <a:rect l="l" t="t" r="r" b="b"/>
            <a:pathLst>
              <a:path w="1851660" h="0">
                <a:moveTo>
                  <a:pt x="0" y="0"/>
                </a:moveTo>
                <a:lnTo>
                  <a:pt x="185134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52450" y="1222375"/>
            <a:ext cx="1852295" cy="0"/>
          </a:xfrm>
          <a:custGeom>
            <a:avLst/>
            <a:gdLst/>
            <a:ahLst/>
            <a:cxnLst/>
            <a:rect l="l" t="t" r="r" b="b"/>
            <a:pathLst>
              <a:path w="1852295" h="0">
                <a:moveTo>
                  <a:pt x="0" y="0"/>
                </a:moveTo>
                <a:lnTo>
                  <a:pt x="185229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51814" y="1223644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353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51814" y="1225550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56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51497" y="1227455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93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51179" y="1228725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3402" y="1213485"/>
            <a:ext cx="1850389" cy="0"/>
          </a:xfrm>
          <a:custGeom>
            <a:avLst/>
            <a:gdLst/>
            <a:ahLst/>
            <a:cxnLst/>
            <a:rect l="l" t="t" r="r" b="b"/>
            <a:pathLst>
              <a:path w="1850389" h="0">
                <a:moveTo>
                  <a:pt x="0" y="0"/>
                </a:moveTo>
                <a:lnTo>
                  <a:pt x="1850072" y="0"/>
                </a:lnTo>
              </a:path>
            </a:pathLst>
          </a:custGeom>
          <a:ln w="10159">
            <a:solidFill>
              <a:srgbClr val="EBE3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56894" y="1203325"/>
            <a:ext cx="1843405" cy="0"/>
          </a:xfrm>
          <a:custGeom>
            <a:avLst/>
            <a:gdLst/>
            <a:ahLst/>
            <a:cxnLst/>
            <a:rect l="l" t="t" r="r" b="b"/>
            <a:pathLst>
              <a:path w="1843405" h="0">
                <a:moveTo>
                  <a:pt x="0" y="0"/>
                </a:moveTo>
                <a:lnTo>
                  <a:pt x="1843404" y="0"/>
                </a:lnTo>
              </a:path>
            </a:pathLst>
          </a:custGeom>
          <a:ln w="10160">
            <a:solidFill>
              <a:srgbClr val="EBE4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62292" y="1192847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2715" y="0"/>
                </a:lnTo>
              </a:path>
            </a:pathLst>
          </a:custGeom>
          <a:ln w="10794">
            <a:solidFill>
              <a:srgbClr val="ECE5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69595" y="1182370"/>
            <a:ext cx="1818005" cy="0"/>
          </a:xfrm>
          <a:custGeom>
            <a:avLst/>
            <a:gdLst/>
            <a:ahLst/>
            <a:cxnLst/>
            <a:rect l="l" t="t" r="r" b="b"/>
            <a:pathLst>
              <a:path w="1818005" h="0">
                <a:moveTo>
                  <a:pt x="0" y="0"/>
                </a:moveTo>
                <a:lnTo>
                  <a:pt x="1818004" y="0"/>
                </a:lnTo>
              </a:path>
            </a:pathLst>
          </a:custGeom>
          <a:ln w="10159">
            <a:solidFill>
              <a:srgbClr val="EDE5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0390" y="1171892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10795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95630" y="1161415"/>
            <a:ext cx="1765935" cy="0"/>
          </a:xfrm>
          <a:custGeom>
            <a:avLst/>
            <a:gdLst/>
            <a:ahLst/>
            <a:cxnLst/>
            <a:rect l="l" t="t" r="r" b="b"/>
            <a:pathLst>
              <a:path w="1765935" h="0">
                <a:moveTo>
                  <a:pt x="0" y="0"/>
                </a:moveTo>
                <a:lnTo>
                  <a:pt x="1765934" y="0"/>
                </a:lnTo>
              </a:path>
            </a:pathLst>
          </a:custGeom>
          <a:ln w="10159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49563" y="115598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436" y="0"/>
                </a:moveTo>
                <a:lnTo>
                  <a:pt x="52288" y="6749"/>
                </a:lnTo>
                <a:lnTo>
                  <a:pt x="25119" y="25119"/>
                </a:lnTo>
                <a:lnTo>
                  <a:pt x="6749" y="52288"/>
                </a:lnTo>
                <a:lnTo>
                  <a:pt x="0" y="85436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49909" y="1241425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0"/>
                </a:moveTo>
                <a:lnTo>
                  <a:pt x="0" y="340995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49563" y="1582419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6749" y="33147"/>
                </a:lnTo>
                <a:lnTo>
                  <a:pt x="25119" y="60316"/>
                </a:lnTo>
                <a:lnTo>
                  <a:pt x="52288" y="78686"/>
                </a:lnTo>
                <a:lnTo>
                  <a:pt x="85436" y="85436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5000" y="1667510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0" y="0"/>
                </a:moveTo>
                <a:lnTo>
                  <a:pt x="1687195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322195" y="1582419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85436"/>
                </a:moveTo>
                <a:lnTo>
                  <a:pt x="33147" y="78686"/>
                </a:lnTo>
                <a:lnTo>
                  <a:pt x="60316" y="60316"/>
                </a:lnTo>
                <a:lnTo>
                  <a:pt x="78686" y="33147"/>
                </a:lnTo>
                <a:lnTo>
                  <a:pt x="85436" y="0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407285" y="1241425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340995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322195" y="115598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436" y="85436"/>
                </a:moveTo>
                <a:lnTo>
                  <a:pt x="78686" y="52288"/>
                </a:lnTo>
                <a:lnTo>
                  <a:pt x="60316" y="25119"/>
                </a:lnTo>
                <a:lnTo>
                  <a:pt x="33147" y="6749"/>
                </a:lnTo>
                <a:lnTo>
                  <a:pt x="0" y="0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5000" y="1156335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16871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 txBox="1"/>
          <p:nvPr/>
        </p:nvSpPr>
        <p:spPr>
          <a:xfrm>
            <a:off x="874394" y="1196340"/>
            <a:ext cx="12077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SpringMVC</a:t>
            </a:r>
            <a:r>
              <a:rPr dirty="0" sz="1400" spc="-125" b="1">
                <a:latin typeface="Arial"/>
                <a:cs typeface="Arial"/>
              </a:rPr>
              <a:t> </a:t>
            </a:r>
            <a:r>
              <a:rPr dirty="0" sz="1400" b="1">
                <a:latin typeface="等线"/>
                <a:cs typeface="等线"/>
              </a:rPr>
              <a:t>中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539114" y="1400175"/>
            <a:ext cx="187896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65630" algn="l"/>
              </a:tabLst>
            </a:pPr>
            <a:r>
              <a:rPr dirty="0" sz="1400" spc="1015" b="1" u="dbl">
                <a:latin typeface="等线"/>
                <a:cs typeface="等线"/>
              </a:rPr>
              <a:t> </a:t>
            </a:r>
            <a:r>
              <a:rPr dirty="0" sz="1400" spc="-90" b="1" u="dbl">
                <a:latin typeface="等线"/>
                <a:cs typeface="等线"/>
              </a:rPr>
              <a:t> </a:t>
            </a:r>
            <a:r>
              <a:rPr dirty="0" sz="1400" b="1" u="dbl">
                <a:latin typeface="等线"/>
                <a:cs typeface="等线"/>
              </a:rPr>
              <a:t>存在</a:t>
            </a:r>
            <a:r>
              <a:rPr dirty="0" sz="1400" b="1" u="dbl">
                <a:latin typeface="Microsoft JhengHei"/>
                <a:cs typeface="Microsoft JhengHei"/>
              </a:rPr>
              <a:t>对应</a:t>
            </a:r>
            <a:r>
              <a:rPr dirty="0" sz="1400" b="1" u="dbl">
                <a:latin typeface="等线"/>
                <a:cs typeface="等线"/>
              </a:rPr>
              <a:t>的映射？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559434" y="1828164"/>
            <a:ext cx="721360" cy="71755"/>
          </a:xfrm>
          <a:custGeom>
            <a:avLst/>
            <a:gdLst/>
            <a:ahLst/>
            <a:cxnLst/>
            <a:rect l="l" t="t" r="r" b="b"/>
            <a:pathLst>
              <a:path w="721360" h="71755">
                <a:moveTo>
                  <a:pt x="0" y="0"/>
                </a:moveTo>
                <a:lnTo>
                  <a:pt x="721359" y="0"/>
                </a:lnTo>
                <a:lnTo>
                  <a:pt x="721359" y="71754"/>
                </a:lnTo>
                <a:lnTo>
                  <a:pt x="0" y="7175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59434" y="2188844"/>
            <a:ext cx="721360" cy="71755"/>
          </a:xfrm>
          <a:custGeom>
            <a:avLst/>
            <a:gdLst/>
            <a:ahLst/>
            <a:cxnLst/>
            <a:rect l="l" t="t" r="r" b="b"/>
            <a:pathLst>
              <a:path w="721360" h="71755">
                <a:moveTo>
                  <a:pt x="0" y="0"/>
                </a:moveTo>
                <a:lnTo>
                  <a:pt x="721359" y="0"/>
                </a:lnTo>
                <a:lnTo>
                  <a:pt x="721359" y="71754"/>
                </a:lnTo>
                <a:lnTo>
                  <a:pt x="0" y="7175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87680" y="1899920"/>
            <a:ext cx="864869" cy="288925"/>
          </a:xfrm>
          <a:custGeom>
            <a:avLst/>
            <a:gdLst/>
            <a:ahLst/>
            <a:cxnLst/>
            <a:rect l="l" t="t" r="r" b="b"/>
            <a:pathLst>
              <a:path w="864869" h="288925">
                <a:moveTo>
                  <a:pt x="0" y="0"/>
                </a:moveTo>
                <a:lnTo>
                  <a:pt x="864870" y="0"/>
                </a:lnTo>
                <a:lnTo>
                  <a:pt x="864870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487389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72045"/>
                </a:moveTo>
                <a:lnTo>
                  <a:pt x="72045" y="72045"/>
                </a:lnTo>
                <a:lnTo>
                  <a:pt x="72045" y="0"/>
                </a:lnTo>
                <a:lnTo>
                  <a:pt x="44093" y="5692"/>
                </a:lnTo>
                <a:lnTo>
                  <a:pt x="21182" y="21182"/>
                </a:lnTo>
                <a:lnTo>
                  <a:pt x="5692" y="44093"/>
                </a:lnTo>
                <a:lnTo>
                  <a:pt x="0" y="72045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487389" y="2188845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72045"/>
                </a:moveTo>
                <a:lnTo>
                  <a:pt x="72045" y="0"/>
                </a:lnTo>
                <a:lnTo>
                  <a:pt x="0" y="0"/>
                </a:lnTo>
                <a:lnTo>
                  <a:pt x="5692" y="27952"/>
                </a:lnTo>
                <a:lnTo>
                  <a:pt x="21182" y="50863"/>
                </a:lnTo>
                <a:lnTo>
                  <a:pt x="44093" y="66353"/>
                </a:lnTo>
                <a:lnTo>
                  <a:pt x="72045" y="72045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80794" y="2188845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0"/>
                </a:moveTo>
                <a:lnTo>
                  <a:pt x="0" y="0"/>
                </a:lnTo>
                <a:lnTo>
                  <a:pt x="0" y="72045"/>
                </a:lnTo>
                <a:lnTo>
                  <a:pt x="27952" y="66353"/>
                </a:lnTo>
                <a:lnTo>
                  <a:pt x="50863" y="50863"/>
                </a:lnTo>
                <a:lnTo>
                  <a:pt x="66353" y="27952"/>
                </a:lnTo>
                <a:lnTo>
                  <a:pt x="72045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280794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0"/>
                </a:moveTo>
                <a:lnTo>
                  <a:pt x="0" y="72045"/>
                </a:lnTo>
                <a:lnTo>
                  <a:pt x="72045" y="72045"/>
                </a:lnTo>
                <a:lnTo>
                  <a:pt x="66353" y="44093"/>
                </a:lnTo>
                <a:lnTo>
                  <a:pt x="50863" y="21182"/>
                </a:lnTo>
                <a:lnTo>
                  <a:pt x="27952" y="569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87389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0"/>
                </a:moveTo>
                <a:lnTo>
                  <a:pt x="44093" y="5692"/>
                </a:lnTo>
                <a:lnTo>
                  <a:pt x="21182" y="21182"/>
                </a:lnTo>
                <a:lnTo>
                  <a:pt x="5692" y="44093"/>
                </a:lnTo>
                <a:lnTo>
                  <a:pt x="0" y="72045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87680" y="1899920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29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87389" y="2188210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0"/>
                </a:moveTo>
                <a:lnTo>
                  <a:pt x="5692" y="27952"/>
                </a:lnTo>
                <a:lnTo>
                  <a:pt x="21182" y="50863"/>
                </a:lnTo>
                <a:lnTo>
                  <a:pt x="44093" y="66353"/>
                </a:lnTo>
                <a:lnTo>
                  <a:pt x="72045" y="72045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59434" y="225996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280160" y="2188210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72045"/>
                </a:moveTo>
                <a:lnTo>
                  <a:pt x="27952" y="66353"/>
                </a:lnTo>
                <a:lnTo>
                  <a:pt x="50863" y="50863"/>
                </a:lnTo>
                <a:lnTo>
                  <a:pt x="66353" y="27952"/>
                </a:lnTo>
                <a:lnTo>
                  <a:pt x="72045" y="0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351915" y="1899920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288290"/>
                </a:moveTo>
                <a:lnTo>
                  <a:pt x="0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280160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72045"/>
                </a:moveTo>
                <a:lnTo>
                  <a:pt x="66353" y="44093"/>
                </a:lnTo>
                <a:lnTo>
                  <a:pt x="50863" y="21182"/>
                </a:lnTo>
                <a:lnTo>
                  <a:pt x="27952" y="5692"/>
                </a:lnTo>
                <a:lnTo>
                  <a:pt x="0" y="0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59434" y="182816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72072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 txBox="1"/>
          <p:nvPr/>
        </p:nvSpPr>
        <p:spPr>
          <a:xfrm>
            <a:off x="640080" y="1931034"/>
            <a:ext cx="5588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不存在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171450" y="3069589"/>
            <a:ext cx="2613660" cy="0"/>
          </a:xfrm>
          <a:custGeom>
            <a:avLst/>
            <a:gdLst/>
            <a:ahLst/>
            <a:cxnLst/>
            <a:rect l="l" t="t" r="r" b="b"/>
            <a:pathLst>
              <a:path w="2613660" h="0">
                <a:moveTo>
                  <a:pt x="0" y="0"/>
                </a:moveTo>
                <a:lnTo>
                  <a:pt x="2613659" y="0"/>
                </a:lnTo>
              </a:path>
            </a:pathLst>
          </a:custGeom>
          <a:ln w="8889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53670" y="3060382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952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40335" y="3050539"/>
            <a:ext cx="2675890" cy="0"/>
          </a:xfrm>
          <a:custGeom>
            <a:avLst/>
            <a:gdLst/>
            <a:ahLst/>
            <a:cxnLst/>
            <a:rect l="l" t="t" r="r" b="b"/>
            <a:pathLst>
              <a:path w="2675890" h="0">
                <a:moveTo>
                  <a:pt x="0" y="0"/>
                </a:moveTo>
                <a:lnTo>
                  <a:pt x="2675889" y="0"/>
                </a:lnTo>
              </a:path>
            </a:pathLst>
          </a:custGeom>
          <a:ln w="10160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31127" y="3040697"/>
            <a:ext cx="2694305" cy="0"/>
          </a:xfrm>
          <a:custGeom>
            <a:avLst/>
            <a:gdLst/>
            <a:ahLst/>
            <a:cxnLst/>
            <a:rect l="l" t="t" r="r" b="b"/>
            <a:pathLst>
              <a:path w="2694305" h="0">
                <a:moveTo>
                  <a:pt x="0" y="0"/>
                </a:moveTo>
                <a:lnTo>
                  <a:pt x="2694304" y="0"/>
                </a:lnTo>
              </a:path>
            </a:pathLst>
          </a:custGeom>
          <a:ln w="9525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23190" y="3030537"/>
            <a:ext cx="2710180" cy="0"/>
          </a:xfrm>
          <a:custGeom>
            <a:avLst/>
            <a:gdLst/>
            <a:ahLst/>
            <a:cxnLst/>
            <a:rect l="l" t="t" r="r" b="b"/>
            <a:pathLst>
              <a:path w="2710180" h="0">
                <a:moveTo>
                  <a:pt x="0" y="0"/>
                </a:moveTo>
                <a:lnTo>
                  <a:pt x="2710179" y="0"/>
                </a:lnTo>
              </a:path>
            </a:pathLst>
          </a:custGeom>
          <a:ln w="10795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17475" y="3020377"/>
            <a:ext cx="2721610" cy="0"/>
          </a:xfrm>
          <a:custGeom>
            <a:avLst/>
            <a:gdLst/>
            <a:ahLst/>
            <a:cxnLst/>
            <a:rect l="l" t="t" r="r" b="b"/>
            <a:pathLst>
              <a:path w="2721610" h="0">
                <a:moveTo>
                  <a:pt x="0" y="0"/>
                </a:moveTo>
                <a:lnTo>
                  <a:pt x="2721609" y="0"/>
                </a:lnTo>
              </a:path>
            </a:pathLst>
          </a:custGeom>
          <a:ln w="9525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12633" y="3010535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293" y="0"/>
                </a:lnTo>
              </a:path>
            </a:pathLst>
          </a:custGeom>
          <a:ln w="10160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9537" y="3000692"/>
            <a:ext cx="2737485" cy="0"/>
          </a:xfrm>
          <a:custGeom>
            <a:avLst/>
            <a:gdLst/>
            <a:ahLst/>
            <a:cxnLst/>
            <a:rect l="l" t="t" r="r" b="b"/>
            <a:pathLst>
              <a:path w="2737485" h="0">
                <a:moveTo>
                  <a:pt x="0" y="0"/>
                </a:moveTo>
                <a:lnTo>
                  <a:pt x="2737484" y="0"/>
                </a:lnTo>
              </a:path>
            </a:pathLst>
          </a:custGeom>
          <a:ln w="9525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7314" y="2986404"/>
            <a:ext cx="2741930" cy="0"/>
          </a:xfrm>
          <a:custGeom>
            <a:avLst/>
            <a:gdLst/>
            <a:ahLst/>
            <a:cxnLst/>
            <a:rect l="l" t="t" r="r" b="b"/>
            <a:pathLst>
              <a:path w="2741930" h="0">
                <a:moveTo>
                  <a:pt x="0" y="0"/>
                </a:moveTo>
                <a:lnTo>
                  <a:pt x="274192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7738" y="2988945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083" y="0"/>
                </a:lnTo>
              </a:path>
            </a:pathLst>
          </a:custGeom>
          <a:ln w="3810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8584" y="2992120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08902" y="2994660"/>
            <a:ext cx="2738755" cy="0"/>
          </a:xfrm>
          <a:custGeom>
            <a:avLst/>
            <a:gdLst/>
            <a:ahLst/>
            <a:cxnLst/>
            <a:rect l="l" t="t" r="r" b="b"/>
            <a:pathLst>
              <a:path w="2738755" h="0">
                <a:moveTo>
                  <a:pt x="0" y="0"/>
                </a:moveTo>
                <a:lnTo>
                  <a:pt x="273875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5568" y="2976879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42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6044" y="2978785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6203" y="2980689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15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6679" y="298259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6838" y="2984500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288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4775" y="29660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3175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5409" y="2971164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8889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04775" y="2960687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04775" y="295084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4775" y="29406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4775" y="293052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4775" y="2920682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4775" y="2911157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4775" y="2901314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4775" y="289115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04775" y="288099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4775" y="2871152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04775" y="2861310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04775" y="2851150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04775" y="283273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C9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04775" y="281940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4775" y="280670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8CB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04775" y="279273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C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4775" y="278003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C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04775" y="276669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AC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04775" y="2752725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C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04775" y="2740025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DD0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04775" y="2726689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D1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04775" y="271272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ED2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04775" y="270002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FD2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04775" y="268668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D3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4775" y="2672714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D4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4775" y="2660014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1D6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4775" y="264668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1D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4775" y="263334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3D8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4775" y="262001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4D8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4775" y="260667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5D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04775" y="2593975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5D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04775" y="2580005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5DC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04775" y="256667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6DD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04775" y="255397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7DE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04775" y="254000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9DF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05409" y="252793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4775" y="25342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1429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6044" y="2515235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6044" y="2516504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05409" y="251777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422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05409" y="251904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05409" y="2523489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762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08584" y="2501264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8584" y="2503170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7738" y="2506345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083" y="0"/>
                </a:lnTo>
              </a:path>
            </a:pathLst>
          </a:custGeom>
          <a:ln w="3810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7314" y="2508885"/>
            <a:ext cx="2741930" cy="0"/>
          </a:xfrm>
          <a:custGeom>
            <a:avLst/>
            <a:gdLst/>
            <a:ahLst/>
            <a:cxnLst/>
            <a:rect l="l" t="t" r="r" b="b"/>
            <a:pathLst>
              <a:path w="2741930" h="0">
                <a:moveTo>
                  <a:pt x="0" y="0"/>
                </a:moveTo>
                <a:lnTo>
                  <a:pt x="274192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6679" y="2510154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288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6679" y="251142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6679" y="251269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6044" y="2513964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15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9038" y="2487295"/>
            <a:ext cx="2738755" cy="12700"/>
          </a:xfrm>
          <a:custGeom>
            <a:avLst/>
            <a:gdLst/>
            <a:ahLst/>
            <a:cxnLst/>
            <a:rect l="l" t="t" r="r" b="b"/>
            <a:pathLst>
              <a:path w="2738755" h="12700">
                <a:moveTo>
                  <a:pt x="0" y="12700"/>
                </a:moveTo>
                <a:lnTo>
                  <a:pt x="2738301" y="12700"/>
                </a:lnTo>
                <a:lnTo>
                  <a:pt x="273830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BE3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13664" y="2473960"/>
            <a:ext cx="2729230" cy="13335"/>
          </a:xfrm>
          <a:custGeom>
            <a:avLst/>
            <a:gdLst/>
            <a:ahLst/>
            <a:cxnLst/>
            <a:rect l="l" t="t" r="r" b="b"/>
            <a:pathLst>
              <a:path w="2729230" h="13335">
                <a:moveTo>
                  <a:pt x="0" y="13335"/>
                </a:moveTo>
                <a:lnTo>
                  <a:pt x="2729229" y="13335"/>
                </a:lnTo>
                <a:lnTo>
                  <a:pt x="272922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BE4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20332" y="2459989"/>
            <a:ext cx="2715895" cy="13970"/>
          </a:xfrm>
          <a:custGeom>
            <a:avLst/>
            <a:gdLst/>
            <a:ahLst/>
            <a:cxnLst/>
            <a:rect l="l" t="t" r="r" b="b"/>
            <a:pathLst>
              <a:path w="2715895" h="13969">
                <a:moveTo>
                  <a:pt x="0" y="13970"/>
                </a:moveTo>
                <a:lnTo>
                  <a:pt x="2715894" y="13970"/>
                </a:lnTo>
                <a:lnTo>
                  <a:pt x="27158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CE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30174" y="2447289"/>
            <a:ext cx="2695575" cy="12700"/>
          </a:xfrm>
          <a:custGeom>
            <a:avLst/>
            <a:gdLst/>
            <a:ahLst/>
            <a:cxnLst/>
            <a:rect l="l" t="t" r="r" b="b"/>
            <a:pathLst>
              <a:path w="2695575" h="12700">
                <a:moveTo>
                  <a:pt x="0" y="12700"/>
                </a:moveTo>
                <a:lnTo>
                  <a:pt x="2695416" y="12700"/>
                </a:lnTo>
                <a:lnTo>
                  <a:pt x="269541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DE5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42557" y="2440622"/>
            <a:ext cx="2670810" cy="0"/>
          </a:xfrm>
          <a:custGeom>
            <a:avLst/>
            <a:gdLst/>
            <a:ahLst/>
            <a:cxnLst/>
            <a:rect l="l" t="t" r="r" b="b"/>
            <a:pathLst>
              <a:path w="2670810" h="0">
                <a:moveTo>
                  <a:pt x="0" y="0"/>
                </a:moveTo>
                <a:lnTo>
                  <a:pt x="2670809" y="0"/>
                </a:lnTo>
              </a:path>
            </a:pathLst>
          </a:custGeom>
          <a:ln w="13335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63829" y="2427604"/>
            <a:ext cx="2630170" cy="0"/>
          </a:xfrm>
          <a:custGeom>
            <a:avLst/>
            <a:gdLst/>
            <a:ahLst/>
            <a:cxnLst/>
            <a:rect l="l" t="t" r="r" b="b"/>
            <a:pathLst>
              <a:path w="2630170" h="0">
                <a:moveTo>
                  <a:pt x="0" y="0"/>
                </a:moveTo>
                <a:lnTo>
                  <a:pt x="2630169" y="0"/>
                </a:lnTo>
              </a:path>
            </a:pathLst>
          </a:custGeom>
          <a:ln w="12699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04326" y="242017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19">
                <a:moveTo>
                  <a:pt x="109033" y="0"/>
                </a:moveTo>
                <a:lnTo>
                  <a:pt x="66730" y="8614"/>
                </a:lnTo>
                <a:lnTo>
                  <a:pt x="32057" y="32057"/>
                </a:lnTo>
                <a:lnTo>
                  <a:pt x="8614" y="66730"/>
                </a:lnTo>
                <a:lnTo>
                  <a:pt x="0" y="109033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04775" y="2529205"/>
            <a:ext cx="0" cy="436245"/>
          </a:xfrm>
          <a:custGeom>
            <a:avLst/>
            <a:gdLst/>
            <a:ahLst/>
            <a:cxnLst/>
            <a:rect l="l" t="t" r="r" b="b"/>
            <a:pathLst>
              <a:path w="0" h="436244">
                <a:moveTo>
                  <a:pt x="0" y="0"/>
                </a:moveTo>
                <a:lnTo>
                  <a:pt x="0" y="436245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04326" y="2965450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19">
                <a:moveTo>
                  <a:pt x="0" y="0"/>
                </a:moveTo>
                <a:lnTo>
                  <a:pt x="8614" y="42303"/>
                </a:lnTo>
                <a:lnTo>
                  <a:pt x="32057" y="76976"/>
                </a:lnTo>
                <a:lnTo>
                  <a:pt x="66730" y="100419"/>
                </a:lnTo>
                <a:lnTo>
                  <a:pt x="109033" y="109033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13360" y="3074035"/>
            <a:ext cx="2529840" cy="0"/>
          </a:xfrm>
          <a:custGeom>
            <a:avLst/>
            <a:gdLst/>
            <a:ahLst/>
            <a:cxnLst/>
            <a:rect l="l" t="t" r="r" b="b"/>
            <a:pathLst>
              <a:path w="2529840" h="0">
                <a:moveTo>
                  <a:pt x="0" y="0"/>
                </a:moveTo>
                <a:lnTo>
                  <a:pt x="252984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743200" y="2965450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0" y="109033"/>
                </a:moveTo>
                <a:lnTo>
                  <a:pt x="42303" y="100419"/>
                </a:lnTo>
                <a:lnTo>
                  <a:pt x="76976" y="76976"/>
                </a:lnTo>
                <a:lnTo>
                  <a:pt x="100419" y="42303"/>
                </a:lnTo>
                <a:lnTo>
                  <a:pt x="109033" y="0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2851785" y="2529205"/>
            <a:ext cx="0" cy="436245"/>
          </a:xfrm>
          <a:custGeom>
            <a:avLst/>
            <a:gdLst/>
            <a:ahLst/>
            <a:cxnLst/>
            <a:rect l="l" t="t" r="r" b="b"/>
            <a:pathLst>
              <a:path w="0" h="436244">
                <a:moveTo>
                  <a:pt x="0" y="436245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743200" y="242017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109033" y="109033"/>
                </a:moveTo>
                <a:lnTo>
                  <a:pt x="100419" y="66730"/>
                </a:lnTo>
                <a:lnTo>
                  <a:pt x="76976" y="32057"/>
                </a:lnTo>
                <a:lnTo>
                  <a:pt x="42303" y="8614"/>
                </a:lnTo>
                <a:lnTo>
                  <a:pt x="0" y="0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13360" y="2420620"/>
            <a:ext cx="2529840" cy="0"/>
          </a:xfrm>
          <a:custGeom>
            <a:avLst/>
            <a:gdLst/>
            <a:ahLst/>
            <a:cxnLst/>
            <a:rect l="l" t="t" r="r" b="b"/>
            <a:pathLst>
              <a:path w="2529840" h="0">
                <a:moveTo>
                  <a:pt x="252984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 txBox="1"/>
          <p:nvPr/>
        </p:nvSpPr>
        <p:spPr>
          <a:xfrm>
            <a:off x="1109980" y="2430779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是否配置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369" name="object 369"/>
          <p:cNvSpPr txBox="1"/>
          <p:nvPr/>
        </p:nvSpPr>
        <p:spPr>
          <a:xfrm>
            <a:off x="601980" y="2634615"/>
            <a:ext cx="1815464" cy="4286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80059" marR="5080" indent="-467359">
              <a:lnSpc>
                <a:spcPts val="1600"/>
              </a:lnSpc>
              <a:spcBef>
                <a:spcPts val="120"/>
              </a:spcBef>
            </a:pPr>
            <a:r>
              <a:rPr dirty="0" sz="1400" spc="-5" b="1">
                <a:latin typeface="Arial"/>
                <a:cs typeface="Arial"/>
              </a:rPr>
              <a:t>&lt;</a:t>
            </a:r>
            <a:r>
              <a:rPr dirty="0" sz="1400" b="1">
                <a:latin typeface="Arial"/>
                <a:cs typeface="Arial"/>
              </a:rPr>
              <a:t>mvc:default</a:t>
            </a:r>
            <a:r>
              <a:rPr dirty="0" sz="1400" spc="-30" b="1">
                <a:latin typeface="Arial"/>
                <a:cs typeface="Arial"/>
              </a:rPr>
              <a:t>-</a:t>
            </a:r>
            <a:r>
              <a:rPr dirty="0" sz="1400" b="1" u="sng">
                <a:latin typeface="Arial"/>
                <a:cs typeface="Arial"/>
              </a:rPr>
              <a:t>servlet- 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 u="sng">
                <a:latin typeface="Arial"/>
                <a:cs typeface="Arial"/>
              </a:rPr>
              <a:t>handler/&gt;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635992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222"/>
                </a:moveTo>
                <a:lnTo>
                  <a:pt x="68222" y="68222"/>
                </a:lnTo>
                <a:lnTo>
                  <a:pt x="68222" y="0"/>
                </a:lnTo>
                <a:lnTo>
                  <a:pt x="41753" y="5389"/>
                </a:lnTo>
                <a:lnTo>
                  <a:pt x="20058" y="20058"/>
                </a:lnTo>
                <a:lnTo>
                  <a:pt x="5389" y="41753"/>
                </a:lnTo>
                <a:lnTo>
                  <a:pt x="0" y="6822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635992" y="356235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222" y="68222"/>
                </a:moveTo>
                <a:lnTo>
                  <a:pt x="68222" y="0"/>
                </a:lnTo>
                <a:lnTo>
                  <a:pt x="0" y="0"/>
                </a:lnTo>
                <a:lnTo>
                  <a:pt x="5389" y="26469"/>
                </a:lnTo>
                <a:lnTo>
                  <a:pt x="20058" y="48164"/>
                </a:lnTo>
                <a:lnTo>
                  <a:pt x="41753" y="62832"/>
                </a:lnTo>
                <a:lnTo>
                  <a:pt x="68222" y="6822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285239" y="356235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68222" y="0"/>
                </a:moveTo>
                <a:lnTo>
                  <a:pt x="0" y="0"/>
                </a:lnTo>
                <a:lnTo>
                  <a:pt x="0" y="68222"/>
                </a:lnTo>
                <a:lnTo>
                  <a:pt x="26469" y="62832"/>
                </a:lnTo>
                <a:lnTo>
                  <a:pt x="48164" y="48164"/>
                </a:lnTo>
                <a:lnTo>
                  <a:pt x="62832" y="26469"/>
                </a:lnTo>
                <a:lnTo>
                  <a:pt x="6822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285239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0"/>
                </a:moveTo>
                <a:lnTo>
                  <a:pt x="0" y="68222"/>
                </a:lnTo>
                <a:lnTo>
                  <a:pt x="68222" y="68222"/>
                </a:lnTo>
                <a:lnTo>
                  <a:pt x="62832" y="41753"/>
                </a:lnTo>
                <a:lnTo>
                  <a:pt x="48164" y="20058"/>
                </a:lnTo>
                <a:lnTo>
                  <a:pt x="26469" y="538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635992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222" y="0"/>
                </a:moveTo>
                <a:lnTo>
                  <a:pt x="41753" y="5389"/>
                </a:lnTo>
                <a:lnTo>
                  <a:pt x="20058" y="20058"/>
                </a:lnTo>
                <a:lnTo>
                  <a:pt x="5389" y="41753"/>
                </a:lnTo>
                <a:lnTo>
                  <a:pt x="0" y="68222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635992" y="35617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0"/>
                </a:moveTo>
                <a:lnTo>
                  <a:pt x="5389" y="26469"/>
                </a:lnTo>
                <a:lnTo>
                  <a:pt x="20058" y="48164"/>
                </a:lnTo>
                <a:lnTo>
                  <a:pt x="41753" y="62832"/>
                </a:lnTo>
                <a:lnTo>
                  <a:pt x="68222" y="68222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284605" y="35617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222"/>
                </a:moveTo>
                <a:lnTo>
                  <a:pt x="26469" y="62832"/>
                </a:lnTo>
                <a:lnTo>
                  <a:pt x="48164" y="48164"/>
                </a:lnTo>
                <a:lnTo>
                  <a:pt x="62832" y="26469"/>
                </a:lnTo>
                <a:lnTo>
                  <a:pt x="68222" y="0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1284605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68222" y="68222"/>
                </a:moveTo>
                <a:lnTo>
                  <a:pt x="62832" y="41753"/>
                </a:lnTo>
                <a:lnTo>
                  <a:pt x="48164" y="20058"/>
                </a:lnTo>
                <a:lnTo>
                  <a:pt x="26469" y="5389"/>
                </a:lnTo>
                <a:lnTo>
                  <a:pt x="0" y="0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 txBox="1"/>
          <p:nvPr/>
        </p:nvSpPr>
        <p:spPr>
          <a:xfrm>
            <a:off x="636270" y="3220085"/>
            <a:ext cx="716280" cy="409575"/>
          </a:xfrm>
          <a:prstGeom prst="rect">
            <a:avLst/>
          </a:prstGeom>
          <a:ln w="25400">
            <a:solidFill>
              <a:srgbClr val="B46C3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620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木有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47942" y="4558982"/>
            <a:ext cx="2863215" cy="0"/>
          </a:xfrm>
          <a:custGeom>
            <a:avLst/>
            <a:gdLst/>
            <a:ahLst/>
            <a:cxnLst/>
            <a:rect l="l" t="t" r="r" b="b"/>
            <a:pathLst>
              <a:path w="2863215" h="0">
                <a:moveTo>
                  <a:pt x="0" y="0"/>
                </a:moveTo>
                <a:lnTo>
                  <a:pt x="2863214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27622" y="4549140"/>
            <a:ext cx="2903855" cy="0"/>
          </a:xfrm>
          <a:custGeom>
            <a:avLst/>
            <a:gdLst/>
            <a:ahLst/>
            <a:cxnLst/>
            <a:rect l="l" t="t" r="r" b="b"/>
            <a:pathLst>
              <a:path w="2903855" h="0">
                <a:moveTo>
                  <a:pt x="0" y="0"/>
                </a:moveTo>
                <a:lnTo>
                  <a:pt x="2903854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1430" y="4538662"/>
            <a:ext cx="2936240" cy="0"/>
          </a:xfrm>
          <a:custGeom>
            <a:avLst/>
            <a:gdLst/>
            <a:ahLst/>
            <a:cxnLst/>
            <a:rect l="l" t="t" r="r" b="b"/>
            <a:pathLst>
              <a:path w="2936240" h="0">
                <a:moveTo>
                  <a:pt x="0" y="0"/>
                </a:moveTo>
                <a:lnTo>
                  <a:pt x="2936239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905" y="4528184"/>
            <a:ext cx="2955290" cy="0"/>
          </a:xfrm>
          <a:custGeom>
            <a:avLst/>
            <a:gdLst/>
            <a:ahLst/>
            <a:cxnLst/>
            <a:rect l="l" t="t" r="r" b="b"/>
            <a:pathLst>
              <a:path w="2955290" h="0">
                <a:moveTo>
                  <a:pt x="0" y="0"/>
                </a:moveTo>
                <a:lnTo>
                  <a:pt x="2955289" y="0"/>
                </a:lnTo>
              </a:path>
            </a:pathLst>
          </a:custGeom>
          <a:ln w="10159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0" y="4517390"/>
            <a:ext cx="2967990" cy="0"/>
          </a:xfrm>
          <a:custGeom>
            <a:avLst/>
            <a:gdLst/>
            <a:ahLst/>
            <a:cxnLst/>
            <a:rect l="l" t="t" r="r" b="b"/>
            <a:pathLst>
              <a:path w="2967990" h="0">
                <a:moveTo>
                  <a:pt x="0" y="0"/>
                </a:moveTo>
                <a:lnTo>
                  <a:pt x="2967598" y="0"/>
                </a:lnTo>
              </a:path>
            </a:pathLst>
          </a:custGeom>
          <a:ln w="1142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0" y="4506595"/>
            <a:ext cx="2974975" cy="0"/>
          </a:xfrm>
          <a:custGeom>
            <a:avLst/>
            <a:gdLst/>
            <a:ahLst/>
            <a:cxnLst/>
            <a:rect l="l" t="t" r="r" b="b"/>
            <a:pathLst>
              <a:path w="2974975" h="0">
                <a:moveTo>
                  <a:pt x="0" y="0"/>
                </a:moveTo>
                <a:lnTo>
                  <a:pt x="2974632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0" y="4495800"/>
            <a:ext cx="2981325" cy="0"/>
          </a:xfrm>
          <a:custGeom>
            <a:avLst/>
            <a:gdLst/>
            <a:ahLst/>
            <a:cxnLst/>
            <a:rect l="l" t="t" r="r" b="b"/>
            <a:pathLst>
              <a:path w="2981325" h="0">
                <a:moveTo>
                  <a:pt x="0" y="0"/>
                </a:moveTo>
                <a:lnTo>
                  <a:pt x="298132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0" y="4485004"/>
            <a:ext cx="2985770" cy="0"/>
          </a:xfrm>
          <a:custGeom>
            <a:avLst/>
            <a:gdLst/>
            <a:ahLst/>
            <a:cxnLst/>
            <a:rect l="l" t="t" r="r" b="b"/>
            <a:pathLst>
              <a:path w="2985770" h="0">
                <a:moveTo>
                  <a:pt x="0" y="0"/>
                </a:moveTo>
                <a:lnTo>
                  <a:pt x="2985769" y="0"/>
                </a:lnTo>
              </a:path>
            </a:pathLst>
          </a:custGeom>
          <a:ln w="1016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0" y="4474527"/>
            <a:ext cx="2988945" cy="0"/>
          </a:xfrm>
          <a:custGeom>
            <a:avLst/>
            <a:gdLst/>
            <a:ahLst/>
            <a:cxnLst/>
            <a:rect l="l" t="t" r="r" b="b"/>
            <a:pathLst>
              <a:path w="2988945" h="0">
                <a:moveTo>
                  <a:pt x="0" y="0"/>
                </a:moveTo>
                <a:lnTo>
                  <a:pt x="2988733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0" y="4464050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1643" y="0"/>
                </a:lnTo>
              </a:path>
            </a:pathLst>
          </a:custGeom>
          <a:ln w="1016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0" y="4448809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23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0" y="4451350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0" y="4453254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0" y="4455159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0" y="4457700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19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0" y="4440554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0" y="444436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0" y="4446270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0" y="4429759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0" y="4432934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0" y="443547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0" y="442118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0" y="441071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0" y="440023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0" y="4389754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0" y="437896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0" y="4368165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0" y="435768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0" y="434689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0" y="433609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0" y="432562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0" y="4314825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0" y="4304029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0" y="429355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0" y="427482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0" y="426085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0" y="424751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0" y="423417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0" y="422084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0" y="420751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0" y="419417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0" y="4180204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0" y="416687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0" y="415290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0" y="413956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0" y="412622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0" y="411226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0" y="409892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0" y="408559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0" y="4072254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0" y="405892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0" y="404558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0" y="4030979"/>
            <a:ext cx="2994660" cy="14604"/>
          </a:xfrm>
          <a:custGeom>
            <a:avLst/>
            <a:gdLst/>
            <a:ahLst/>
            <a:cxnLst/>
            <a:rect l="l" t="t" r="r" b="b"/>
            <a:pathLst>
              <a:path w="2994660" h="14604">
                <a:moveTo>
                  <a:pt x="0" y="14605"/>
                </a:moveTo>
                <a:lnTo>
                  <a:pt x="2994659" y="14605"/>
                </a:lnTo>
                <a:lnTo>
                  <a:pt x="299465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0" y="401764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0" y="400431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0" y="399097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0" y="3977004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0" y="396367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0" y="395033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0" y="393700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0" y="392366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0" y="391032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0" y="3900170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0" y="390461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0" y="390779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0" y="3883025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0" y="3884295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0" y="3886200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0" y="3888740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291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0" y="3891279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0" y="3893184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0" y="3895090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0" y="3869054"/>
            <a:ext cx="2992120" cy="13335"/>
          </a:xfrm>
          <a:custGeom>
            <a:avLst/>
            <a:gdLst/>
            <a:ahLst/>
            <a:cxnLst/>
            <a:rect l="l" t="t" r="r" b="b"/>
            <a:pathLst>
              <a:path w="2992120" h="13335">
                <a:moveTo>
                  <a:pt x="0" y="13335"/>
                </a:moveTo>
                <a:lnTo>
                  <a:pt x="2992119" y="13335"/>
                </a:lnTo>
                <a:lnTo>
                  <a:pt x="29921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0" y="3855720"/>
            <a:ext cx="2988945" cy="13335"/>
          </a:xfrm>
          <a:custGeom>
            <a:avLst/>
            <a:gdLst/>
            <a:ahLst/>
            <a:cxnLst/>
            <a:rect l="l" t="t" r="r" b="b"/>
            <a:pathLst>
              <a:path w="2988945" h="13335">
                <a:moveTo>
                  <a:pt x="0" y="13335"/>
                </a:moveTo>
                <a:lnTo>
                  <a:pt x="2988521" y="13335"/>
                </a:lnTo>
                <a:lnTo>
                  <a:pt x="298852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0" y="3842385"/>
            <a:ext cx="2984500" cy="13335"/>
          </a:xfrm>
          <a:custGeom>
            <a:avLst/>
            <a:gdLst/>
            <a:ahLst/>
            <a:cxnLst/>
            <a:rect l="l" t="t" r="r" b="b"/>
            <a:pathLst>
              <a:path w="2984500" h="13335">
                <a:moveTo>
                  <a:pt x="0" y="13335"/>
                </a:moveTo>
                <a:lnTo>
                  <a:pt x="2984023" y="13335"/>
                </a:lnTo>
                <a:lnTo>
                  <a:pt x="298402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0" y="3828415"/>
            <a:ext cx="2978150" cy="13970"/>
          </a:xfrm>
          <a:custGeom>
            <a:avLst/>
            <a:gdLst/>
            <a:ahLst/>
            <a:cxnLst/>
            <a:rect l="l" t="t" r="r" b="b"/>
            <a:pathLst>
              <a:path w="2978150" h="13970">
                <a:moveTo>
                  <a:pt x="0" y="13970"/>
                </a:moveTo>
                <a:lnTo>
                  <a:pt x="2978149" y="13970"/>
                </a:lnTo>
                <a:lnTo>
                  <a:pt x="29781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0" y="3815079"/>
            <a:ext cx="2968625" cy="13335"/>
          </a:xfrm>
          <a:custGeom>
            <a:avLst/>
            <a:gdLst/>
            <a:ahLst/>
            <a:cxnLst/>
            <a:rect l="l" t="t" r="r" b="b"/>
            <a:pathLst>
              <a:path w="2968625" h="13335">
                <a:moveTo>
                  <a:pt x="0" y="13335"/>
                </a:moveTo>
                <a:lnTo>
                  <a:pt x="2968478" y="13335"/>
                </a:lnTo>
                <a:lnTo>
                  <a:pt x="29684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269" y="3808412"/>
            <a:ext cx="2955925" cy="0"/>
          </a:xfrm>
          <a:custGeom>
            <a:avLst/>
            <a:gdLst/>
            <a:ahLst/>
            <a:cxnLst/>
            <a:rect l="l" t="t" r="r" b="b"/>
            <a:pathLst>
              <a:path w="2955925" h="0">
                <a:moveTo>
                  <a:pt x="0" y="0"/>
                </a:moveTo>
                <a:lnTo>
                  <a:pt x="2955607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6509" y="3795077"/>
            <a:ext cx="2925445" cy="0"/>
          </a:xfrm>
          <a:custGeom>
            <a:avLst/>
            <a:gdLst/>
            <a:ahLst/>
            <a:cxnLst/>
            <a:rect l="l" t="t" r="r" b="b"/>
            <a:pathLst>
              <a:path w="2925445" h="0">
                <a:moveTo>
                  <a:pt x="0" y="0"/>
                </a:moveTo>
                <a:lnTo>
                  <a:pt x="2925445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39052" y="3781742"/>
            <a:ext cx="2882265" cy="0"/>
          </a:xfrm>
          <a:custGeom>
            <a:avLst/>
            <a:gdLst/>
            <a:ahLst/>
            <a:cxnLst/>
            <a:rect l="l" t="t" r="r" b="b"/>
            <a:pathLst>
              <a:path w="2882265" h="0">
                <a:moveTo>
                  <a:pt x="0" y="0"/>
                </a:moveTo>
                <a:lnTo>
                  <a:pt x="2882265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0" y="3773902"/>
            <a:ext cx="96520" cy="44450"/>
          </a:xfrm>
          <a:custGeom>
            <a:avLst/>
            <a:gdLst/>
            <a:ahLst/>
            <a:cxnLst/>
            <a:rect l="l" t="t" r="r" b="b"/>
            <a:pathLst>
              <a:path w="96520" h="44450">
                <a:moveTo>
                  <a:pt x="96520" y="0"/>
                </a:moveTo>
                <a:lnTo>
                  <a:pt x="54955" y="6766"/>
                </a:lnTo>
                <a:lnTo>
                  <a:pt x="18743" y="25578"/>
                </a:lnTo>
                <a:lnTo>
                  <a:pt x="0" y="44322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0" y="4519959"/>
            <a:ext cx="96520" cy="44450"/>
          </a:xfrm>
          <a:custGeom>
            <a:avLst/>
            <a:gdLst/>
            <a:ahLst/>
            <a:cxnLst/>
            <a:rect l="l" t="t" r="r" b="b"/>
            <a:pathLst>
              <a:path w="96520" h="44450">
                <a:moveTo>
                  <a:pt x="0" y="0"/>
                </a:moveTo>
                <a:lnTo>
                  <a:pt x="18743" y="18743"/>
                </a:lnTo>
                <a:lnTo>
                  <a:pt x="54955" y="37555"/>
                </a:lnTo>
                <a:lnTo>
                  <a:pt x="96520" y="44322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6519" y="4563745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0" y="0"/>
                </a:moveTo>
                <a:lnTo>
                  <a:pt x="276669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2863214" y="443230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1981"/>
                </a:moveTo>
                <a:lnTo>
                  <a:pt x="41564" y="125215"/>
                </a:lnTo>
                <a:lnTo>
                  <a:pt x="77776" y="106403"/>
                </a:lnTo>
                <a:lnTo>
                  <a:pt x="106403" y="77776"/>
                </a:lnTo>
                <a:lnTo>
                  <a:pt x="125215" y="41564"/>
                </a:lnTo>
                <a:lnTo>
                  <a:pt x="131981" y="0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2994660" y="3905885"/>
            <a:ext cx="0" cy="526415"/>
          </a:xfrm>
          <a:custGeom>
            <a:avLst/>
            <a:gdLst/>
            <a:ahLst/>
            <a:cxnLst/>
            <a:rect l="l" t="t" r="r" b="b"/>
            <a:pathLst>
              <a:path w="0" h="526414">
                <a:moveTo>
                  <a:pt x="0" y="526415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2863214" y="3773902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131981" y="131981"/>
                </a:moveTo>
                <a:lnTo>
                  <a:pt x="125215" y="90416"/>
                </a:lnTo>
                <a:lnTo>
                  <a:pt x="106403" y="54205"/>
                </a:lnTo>
                <a:lnTo>
                  <a:pt x="77776" y="25578"/>
                </a:lnTo>
                <a:lnTo>
                  <a:pt x="41564" y="6766"/>
                </a:lnTo>
                <a:lnTo>
                  <a:pt x="0" y="0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96519" y="3774440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27666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 txBox="1"/>
          <p:nvPr/>
        </p:nvSpPr>
        <p:spPr>
          <a:xfrm>
            <a:off x="78105" y="3866134"/>
            <a:ext cx="2800985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06045">
              <a:lnSpc>
                <a:spcPts val="1610"/>
              </a:lnSpc>
            </a:pPr>
            <a:r>
              <a:rPr dirty="0" sz="1400" b="1">
                <a:latin typeface="等线"/>
                <a:cs typeface="等线"/>
              </a:rPr>
              <a:t>控制台：</a:t>
            </a:r>
            <a:r>
              <a:rPr dirty="0" sz="1400" b="1">
                <a:latin typeface="Arial"/>
                <a:cs typeface="Arial"/>
              </a:rPr>
              <a:t>No mapping found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 </a:t>
            </a:r>
            <a:r>
              <a:rPr dirty="0" sz="1400" b="1">
                <a:latin typeface="Arial"/>
                <a:cs typeface="Arial"/>
              </a:rPr>
              <a:t> HTTP request with URI [/xx/xx]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713105" y="4259579"/>
            <a:ext cx="15379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DispatcherServlet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3496945" y="2258694"/>
            <a:ext cx="742950" cy="76200"/>
          </a:xfrm>
          <a:custGeom>
            <a:avLst/>
            <a:gdLst/>
            <a:ahLst/>
            <a:cxnLst/>
            <a:rect l="l" t="t" r="r" b="b"/>
            <a:pathLst>
              <a:path w="742950" h="76200">
                <a:moveTo>
                  <a:pt x="0" y="0"/>
                </a:moveTo>
                <a:lnTo>
                  <a:pt x="742949" y="0"/>
                </a:lnTo>
                <a:lnTo>
                  <a:pt x="742949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496945" y="2640329"/>
            <a:ext cx="742950" cy="76200"/>
          </a:xfrm>
          <a:custGeom>
            <a:avLst/>
            <a:gdLst/>
            <a:ahLst/>
            <a:cxnLst/>
            <a:rect l="l" t="t" r="r" b="b"/>
            <a:pathLst>
              <a:path w="742950" h="76200">
                <a:moveTo>
                  <a:pt x="0" y="0"/>
                </a:moveTo>
                <a:lnTo>
                  <a:pt x="742949" y="0"/>
                </a:lnTo>
                <a:lnTo>
                  <a:pt x="742949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3420435" y="22583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3420435" y="26403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4239895" y="26403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4239895" y="22583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 txBox="1"/>
          <p:nvPr/>
        </p:nvSpPr>
        <p:spPr>
          <a:xfrm>
            <a:off x="3420745" y="2334895"/>
            <a:ext cx="895350" cy="305435"/>
          </a:xfrm>
          <a:prstGeom prst="rect">
            <a:avLst/>
          </a:prstGeom>
          <a:solidFill>
            <a:srgbClr val="F79646"/>
          </a:solidFill>
        </p:spPr>
        <p:txBody>
          <a:bodyPr wrap="square" lIns="0" tIns="3556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280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有配置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3491229" y="990599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09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3491229" y="1267459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09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3436620" y="1045210"/>
            <a:ext cx="712470" cy="222250"/>
          </a:xfrm>
          <a:custGeom>
            <a:avLst/>
            <a:gdLst/>
            <a:ahLst/>
            <a:cxnLst/>
            <a:rect l="l" t="t" r="r" b="b"/>
            <a:pathLst>
              <a:path w="712470" h="222250">
                <a:moveTo>
                  <a:pt x="0" y="0"/>
                </a:moveTo>
                <a:lnTo>
                  <a:pt x="712470" y="0"/>
                </a:lnTo>
                <a:lnTo>
                  <a:pt x="712470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3436397" y="99037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32"/>
                </a:moveTo>
                <a:lnTo>
                  <a:pt x="54832" y="54832"/>
                </a:lnTo>
                <a:lnTo>
                  <a:pt x="54832" y="0"/>
                </a:lnTo>
                <a:lnTo>
                  <a:pt x="33558" y="4332"/>
                </a:lnTo>
                <a:lnTo>
                  <a:pt x="16121" y="16121"/>
                </a:lnTo>
                <a:lnTo>
                  <a:pt x="4332" y="33558"/>
                </a:lnTo>
                <a:lnTo>
                  <a:pt x="0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3436397" y="126746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094479" y="126746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094479" y="99037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 txBox="1"/>
          <p:nvPr/>
        </p:nvSpPr>
        <p:spPr>
          <a:xfrm>
            <a:off x="3436620" y="1042670"/>
            <a:ext cx="7124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483" name="object 483"/>
          <p:cNvSpPr/>
          <p:nvPr/>
        </p:nvSpPr>
        <p:spPr>
          <a:xfrm>
            <a:off x="4275771" y="670242"/>
            <a:ext cx="2669540" cy="0"/>
          </a:xfrm>
          <a:custGeom>
            <a:avLst/>
            <a:gdLst/>
            <a:ahLst/>
            <a:cxnLst/>
            <a:rect l="l" t="t" r="r" b="b"/>
            <a:pathLst>
              <a:path w="2669540" h="0">
                <a:moveTo>
                  <a:pt x="0" y="0"/>
                </a:moveTo>
                <a:lnTo>
                  <a:pt x="2669540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260214" y="662940"/>
            <a:ext cx="2700655" cy="0"/>
          </a:xfrm>
          <a:custGeom>
            <a:avLst/>
            <a:gdLst/>
            <a:ahLst/>
            <a:cxnLst/>
            <a:rect l="l" t="t" r="r" b="b"/>
            <a:pathLst>
              <a:path w="2700654" h="0">
                <a:moveTo>
                  <a:pt x="0" y="0"/>
                </a:moveTo>
                <a:lnTo>
                  <a:pt x="2700655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247514" y="65468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6055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239894" y="646430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295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232274" y="638492"/>
            <a:ext cx="2756535" cy="0"/>
          </a:xfrm>
          <a:custGeom>
            <a:avLst/>
            <a:gdLst/>
            <a:ahLst/>
            <a:cxnLst/>
            <a:rect l="l" t="t" r="r" b="b"/>
            <a:pathLst>
              <a:path w="2756534" h="0">
                <a:moveTo>
                  <a:pt x="0" y="0"/>
                </a:moveTo>
                <a:lnTo>
                  <a:pt x="2756534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227194" y="630237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0" y="0"/>
                </a:moveTo>
                <a:lnTo>
                  <a:pt x="2766695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222114" y="621982"/>
            <a:ext cx="2776855" cy="0"/>
          </a:xfrm>
          <a:custGeom>
            <a:avLst/>
            <a:gdLst/>
            <a:ahLst/>
            <a:cxnLst/>
            <a:rect l="l" t="t" r="r" b="b"/>
            <a:pathLst>
              <a:path w="2776854" h="0">
                <a:moveTo>
                  <a:pt x="0" y="0"/>
                </a:moveTo>
                <a:lnTo>
                  <a:pt x="2776854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219257" y="614045"/>
            <a:ext cx="2782570" cy="0"/>
          </a:xfrm>
          <a:custGeom>
            <a:avLst/>
            <a:gdLst/>
            <a:ahLst/>
            <a:cxnLst/>
            <a:rect l="l" t="t" r="r" b="b"/>
            <a:pathLst>
              <a:path w="2782570" h="0">
                <a:moveTo>
                  <a:pt x="0" y="0"/>
                </a:moveTo>
                <a:lnTo>
                  <a:pt x="2782569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216399" y="605790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8284" y="0"/>
                </a:lnTo>
              </a:path>
            </a:pathLst>
          </a:custGeom>
          <a:ln w="889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214971" y="595630"/>
            <a:ext cx="2791460" cy="0"/>
          </a:xfrm>
          <a:custGeom>
            <a:avLst/>
            <a:gdLst/>
            <a:ahLst/>
            <a:cxnLst/>
            <a:rect l="l" t="t" r="r" b="b"/>
            <a:pathLst>
              <a:path w="2791459" h="0">
                <a:moveTo>
                  <a:pt x="0" y="0"/>
                </a:moveTo>
                <a:lnTo>
                  <a:pt x="2791142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215129" y="59753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215764" y="598805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55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216241" y="600709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602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213224" y="586105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213224" y="588009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213700" y="590550"/>
            <a:ext cx="2794000" cy="0"/>
          </a:xfrm>
          <a:custGeom>
            <a:avLst/>
            <a:gdLst/>
            <a:ahLst/>
            <a:cxnLst/>
            <a:rect l="l" t="t" r="r" b="b"/>
            <a:pathLst>
              <a:path w="2794000" h="0">
                <a:moveTo>
                  <a:pt x="0" y="0"/>
                </a:moveTo>
                <a:lnTo>
                  <a:pt x="2793682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213859" y="59245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214494" y="59372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212589" y="58102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212907" y="584834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52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211954" y="5715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212589" y="57467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212589" y="57658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211954" y="5651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211954" y="55721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211954" y="54895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211954" y="5410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211954" y="53276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211954" y="52450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211954" y="51657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211954" y="50831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211954" y="50006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211954" y="49212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211954" y="48387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211954" y="47561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211954" y="46767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211954" y="4581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211954" y="44767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211954" y="43751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211954" y="4273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211954" y="41719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211954" y="40703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211954" y="39655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211954" y="38607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211954" y="3759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211954" y="3654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211954" y="35496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211954" y="34480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211954" y="33464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211954" y="32416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211954" y="31369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211954" y="30352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211954" y="29337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211954" y="28321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211954" y="27273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211954" y="2619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211954" y="2514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211954" y="2413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211954" y="231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211954" y="22097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211954" y="2108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211954" y="2003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211954" y="18986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211954" y="17970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212589" y="16763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211954" y="17335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213859" y="154304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213383" y="15621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31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213224" y="15875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212748" y="16128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58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212589" y="16319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216399" y="144145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82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215764" y="146050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39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215129" y="14795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215129" y="14922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214494" y="15049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177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214177" y="151764"/>
            <a:ext cx="2792730" cy="0"/>
          </a:xfrm>
          <a:custGeom>
            <a:avLst/>
            <a:gdLst/>
            <a:ahLst/>
            <a:cxnLst/>
            <a:rect l="l" t="t" r="r" b="b"/>
            <a:pathLst>
              <a:path w="2792729" h="0">
                <a:moveTo>
                  <a:pt x="0" y="0"/>
                </a:moveTo>
                <a:lnTo>
                  <a:pt x="279241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213859" y="15303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216717" y="138112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7967" y="0"/>
                </a:lnTo>
              </a:path>
            </a:pathLst>
          </a:custGeom>
          <a:ln w="1079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220209" y="127635"/>
            <a:ext cx="2780665" cy="0"/>
          </a:xfrm>
          <a:custGeom>
            <a:avLst/>
            <a:gdLst/>
            <a:ahLst/>
            <a:cxnLst/>
            <a:rect l="l" t="t" r="r" b="b"/>
            <a:pathLst>
              <a:path w="2780665" h="0">
                <a:moveTo>
                  <a:pt x="0" y="0"/>
                </a:moveTo>
                <a:lnTo>
                  <a:pt x="2780664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225289" y="117475"/>
            <a:ext cx="2769870" cy="0"/>
          </a:xfrm>
          <a:custGeom>
            <a:avLst/>
            <a:gdLst/>
            <a:ahLst/>
            <a:cxnLst/>
            <a:rect l="l" t="t" r="r" b="b"/>
            <a:pathLst>
              <a:path w="2769870" h="0">
                <a:moveTo>
                  <a:pt x="0" y="0"/>
                </a:moveTo>
                <a:lnTo>
                  <a:pt x="2769869" y="0"/>
                </a:lnTo>
              </a:path>
            </a:pathLst>
          </a:custGeom>
          <a:ln w="1015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231639" y="107314"/>
            <a:ext cx="2757805" cy="0"/>
          </a:xfrm>
          <a:custGeom>
            <a:avLst/>
            <a:gdLst/>
            <a:ahLst/>
            <a:cxnLst/>
            <a:rect l="l" t="t" r="r" b="b"/>
            <a:pathLst>
              <a:path w="2757804" h="0">
                <a:moveTo>
                  <a:pt x="0" y="0"/>
                </a:moveTo>
                <a:lnTo>
                  <a:pt x="2757487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241164" y="97155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1015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251959" y="86995"/>
            <a:ext cx="2717165" cy="0"/>
          </a:xfrm>
          <a:custGeom>
            <a:avLst/>
            <a:gdLst/>
            <a:ahLst/>
            <a:cxnLst/>
            <a:rect l="l" t="t" r="r" b="b"/>
            <a:pathLst>
              <a:path w="2717165" h="0">
                <a:moveTo>
                  <a:pt x="0" y="0"/>
                </a:moveTo>
                <a:lnTo>
                  <a:pt x="2717164" y="0"/>
                </a:lnTo>
              </a:path>
            </a:pathLst>
          </a:custGeom>
          <a:ln w="1015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269740" y="76835"/>
            <a:ext cx="2682875" cy="0"/>
          </a:xfrm>
          <a:custGeom>
            <a:avLst/>
            <a:gdLst/>
            <a:ahLst/>
            <a:cxnLst/>
            <a:rect l="l" t="t" r="r" b="b"/>
            <a:pathLst>
              <a:path w="2682875" h="0">
                <a:moveTo>
                  <a:pt x="0" y="0"/>
                </a:moveTo>
                <a:lnTo>
                  <a:pt x="2682874" y="0"/>
                </a:lnTo>
              </a:path>
            </a:pathLst>
          </a:custGeom>
          <a:ln w="1015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 txBox="1"/>
          <p:nvPr/>
        </p:nvSpPr>
        <p:spPr>
          <a:xfrm>
            <a:off x="4671059" y="146684"/>
            <a:ext cx="1878964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 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HandlerMapping</a:t>
            </a:r>
            <a:r>
              <a:rPr dirty="0" sz="1400" spc="-15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获</a:t>
            </a:r>
            <a:r>
              <a:rPr dirty="0" sz="1400" b="1">
                <a:latin typeface="等线"/>
                <a:cs typeface="等线"/>
              </a:rPr>
              <a:t>取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569" name="object 569"/>
          <p:cNvSpPr txBox="1"/>
          <p:nvPr/>
        </p:nvSpPr>
        <p:spPr>
          <a:xfrm>
            <a:off x="4538979" y="363220"/>
            <a:ext cx="214249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HandlerExecutionChain</a:t>
            </a:r>
            <a:r>
              <a:rPr dirty="0" sz="1400" spc="-8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570" name="object 570"/>
          <p:cNvSpPr/>
          <p:nvPr/>
        </p:nvSpPr>
        <p:spPr>
          <a:xfrm>
            <a:off x="6071869" y="1649095"/>
            <a:ext cx="2677795" cy="0"/>
          </a:xfrm>
          <a:custGeom>
            <a:avLst/>
            <a:gdLst/>
            <a:ahLst/>
            <a:cxnLst/>
            <a:rect l="l" t="t" r="r" b="b"/>
            <a:pathLst>
              <a:path w="2677795" h="0">
                <a:moveTo>
                  <a:pt x="0" y="0"/>
                </a:moveTo>
                <a:lnTo>
                  <a:pt x="26777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6076314" y="1650364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 h="0">
                <a:moveTo>
                  <a:pt x="0" y="0"/>
                </a:moveTo>
                <a:lnTo>
                  <a:pt x="26689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6079489" y="1651317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5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6082664" y="1651952"/>
            <a:ext cx="2656205" cy="0"/>
          </a:xfrm>
          <a:custGeom>
            <a:avLst/>
            <a:gdLst/>
            <a:ahLst/>
            <a:cxnLst/>
            <a:rect l="l" t="t" r="r" b="b"/>
            <a:pathLst>
              <a:path w="2656204" h="0">
                <a:moveTo>
                  <a:pt x="0" y="0"/>
                </a:moveTo>
                <a:lnTo>
                  <a:pt x="26562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6085204" y="1652587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6090284" y="165322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 h="0">
                <a:moveTo>
                  <a:pt x="0" y="0"/>
                </a:moveTo>
                <a:lnTo>
                  <a:pt x="26409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6099174" y="1653857"/>
            <a:ext cx="2623185" cy="0"/>
          </a:xfrm>
          <a:custGeom>
            <a:avLst/>
            <a:gdLst/>
            <a:ahLst/>
            <a:cxnLst/>
            <a:rect l="l" t="t" r="r" b="b"/>
            <a:pathLst>
              <a:path w="2623184" h="0">
                <a:moveTo>
                  <a:pt x="0" y="0"/>
                </a:moveTo>
                <a:lnTo>
                  <a:pt x="26231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6055359" y="1644967"/>
            <a:ext cx="2710815" cy="0"/>
          </a:xfrm>
          <a:custGeom>
            <a:avLst/>
            <a:gdLst/>
            <a:ahLst/>
            <a:cxnLst/>
            <a:rect l="l" t="t" r="r" b="b"/>
            <a:pathLst>
              <a:path w="2710815" h="0">
                <a:moveTo>
                  <a:pt x="0" y="0"/>
                </a:moveTo>
                <a:lnTo>
                  <a:pt x="2710814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6044564" y="163766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762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6037579" y="1630362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37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6030594" y="1623060"/>
            <a:ext cx="2760345" cy="0"/>
          </a:xfrm>
          <a:custGeom>
            <a:avLst/>
            <a:gdLst/>
            <a:ahLst/>
            <a:cxnLst/>
            <a:rect l="l" t="t" r="r" b="b"/>
            <a:pathLst>
              <a:path w="2760345" h="0">
                <a:moveTo>
                  <a:pt x="0" y="0"/>
                </a:moveTo>
                <a:lnTo>
                  <a:pt x="2760344" y="0"/>
                </a:lnTo>
              </a:path>
            </a:pathLst>
          </a:custGeom>
          <a:ln w="762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6026467" y="1616075"/>
            <a:ext cx="2768600" cy="0"/>
          </a:xfrm>
          <a:custGeom>
            <a:avLst/>
            <a:gdLst/>
            <a:ahLst/>
            <a:cxnLst/>
            <a:rect l="l" t="t" r="r" b="b"/>
            <a:pathLst>
              <a:path w="2768600" h="0">
                <a:moveTo>
                  <a:pt x="0" y="0"/>
                </a:moveTo>
                <a:lnTo>
                  <a:pt x="276859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6022127" y="1609090"/>
            <a:ext cx="2777490" cy="0"/>
          </a:xfrm>
          <a:custGeom>
            <a:avLst/>
            <a:gdLst/>
            <a:ahLst/>
            <a:cxnLst/>
            <a:rect l="l" t="t" r="r" b="b"/>
            <a:pathLst>
              <a:path w="2777490" h="0">
                <a:moveTo>
                  <a:pt x="0" y="0"/>
                </a:moveTo>
                <a:lnTo>
                  <a:pt x="2777278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6018952" y="1601787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 h="0">
                <a:moveTo>
                  <a:pt x="0" y="0"/>
                </a:moveTo>
                <a:lnTo>
                  <a:pt x="2783628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6016307" y="1594485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919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6014719" y="1584960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6015354" y="158686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6015354" y="158813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6015777" y="1589405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 h="0">
                <a:moveTo>
                  <a:pt x="0" y="0"/>
                </a:moveTo>
                <a:lnTo>
                  <a:pt x="2789978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6016307" y="1590675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9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6013449" y="157861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6013872" y="1580514"/>
            <a:ext cx="2794000" cy="0"/>
          </a:xfrm>
          <a:custGeom>
            <a:avLst/>
            <a:gdLst/>
            <a:ahLst/>
            <a:cxnLst/>
            <a:rect l="l" t="t" r="r" b="b"/>
            <a:pathLst>
              <a:path w="2794000" h="0">
                <a:moveTo>
                  <a:pt x="0" y="0"/>
                </a:moveTo>
                <a:lnTo>
                  <a:pt x="2793788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6014084" y="158178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6014401" y="1583055"/>
            <a:ext cx="2792730" cy="0"/>
          </a:xfrm>
          <a:custGeom>
            <a:avLst/>
            <a:gdLst/>
            <a:ahLst/>
            <a:cxnLst/>
            <a:rect l="l" t="t" r="r" b="b"/>
            <a:pathLst>
              <a:path w="2792729" h="0">
                <a:moveTo>
                  <a:pt x="0" y="0"/>
                </a:moveTo>
                <a:lnTo>
                  <a:pt x="27927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6012814" y="157226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6013132" y="1575435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52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6013449" y="1576705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6012179" y="156400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6012496" y="1566544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 h="0">
                <a:moveTo>
                  <a:pt x="0" y="0"/>
                </a:moveTo>
                <a:lnTo>
                  <a:pt x="279653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6012814" y="156845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6012179" y="155860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6012179" y="155162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6012179" y="15446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6012179" y="15376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6012179" y="15303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6012179" y="15230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6012179" y="151606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6012179" y="150907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6012179" y="150177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6012179" y="149447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6012179" y="148716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6012179" y="148018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6012179" y="14732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6012179" y="14649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6012179" y="14557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6012179" y="144653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6012179" y="14376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6012179" y="14287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6012179" y="14198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6012179" y="14106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6012179" y="14014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6012179" y="13925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6012179" y="13833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6012179" y="1374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6012179" y="13652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6012179" y="13560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6012179" y="134683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6012179" y="13379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6012179" y="13290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6012179" y="13198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6012179" y="13106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6012179" y="130143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6012179" y="129222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6012179" y="128333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6012179" y="12744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6012179" y="12652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6012179" y="125603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6012179" y="1247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6012179" y="12382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6012179" y="12293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6012179" y="12201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6012814" y="120903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6012496" y="1212214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 h="0">
                <a:moveTo>
                  <a:pt x="0" y="0"/>
                </a:moveTo>
                <a:lnTo>
                  <a:pt x="279653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6012179" y="121411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6013661" y="119888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21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6013449" y="1201419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6013026" y="120332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375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6012814" y="120523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6015671" y="1189355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 h="0">
                <a:moveTo>
                  <a:pt x="0" y="0"/>
                </a:moveTo>
                <a:lnTo>
                  <a:pt x="279008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6015354" y="119062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6015354" y="119189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6014719" y="1193164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6014719" y="119443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6014296" y="119570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283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6014084" y="119697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6016201" y="1183640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025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6019482" y="1174432"/>
            <a:ext cx="2782570" cy="0"/>
          </a:xfrm>
          <a:custGeom>
            <a:avLst/>
            <a:gdLst/>
            <a:ahLst/>
            <a:cxnLst/>
            <a:rect l="l" t="t" r="r" b="b"/>
            <a:pathLst>
              <a:path w="2782570" h="0">
                <a:moveTo>
                  <a:pt x="0" y="0"/>
                </a:moveTo>
                <a:lnTo>
                  <a:pt x="2782569" y="0"/>
                </a:lnTo>
              </a:path>
            </a:pathLst>
          </a:custGeom>
          <a:ln w="952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6023609" y="1165225"/>
            <a:ext cx="2774315" cy="0"/>
          </a:xfrm>
          <a:custGeom>
            <a:avLst/>
            <a:gdLst/>
            <a:ahLst/>
            <a:cxnLst/>
            <a:rect l="l" t="t" r="r" b="b"/>
            <a:pathLst>
              <a:path w="2774315" h="0">
                <a:moveTo>
                  <a:pt x="0" y="0"/>
                </a:moveTo>
                <a:lnTo>
                  <a:pt x="2773997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6029959" y="1156335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 h="0">
                <a:moveTo>
                  <a:pt x="0" y="0"/>
                </a:moveTo>
                <a:lnTo>
                  <a:pt x="2761932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6037262" y="114744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09" h="0">
                <a:moveTo>
                  <a:pt x="0" y="0"/>
                </a:moveTo>
                <a:lnTo>
                  <a:pt x="2746692" y="0"/>
                </a:lnTo>
              </a:path>
            </a:pathLst>
          </a:custGeom>
          <a:ln w="888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6047104" y="1138555"/>
            <a:ext cx="2727325" cy="0"/>
          </a:xfrm>
          <a:custGeom>
            <a:avLst/>
            <a:gdLst/>
            <a:ahLst/>
            <a:cxnLst/>
            <a:rect l="l" t="t" r="r" b="b"/>
            <a:pathLst>
              <a:path w="2727325" h="0">
                <a:moveTo>
                  <a:pt x="0" y="0"/>
                </a:moveTo>
                <a:lnTo>
                  <a:pt x="2727324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6061709" y="1129347"/>
            <a:ext cx="2697480" cy="0"/>
          </a:xfrm>
          <a:custGeom>
            <a:avLst/>
            <a:gdLst/>
            <a:ahLst/>
            <a:cxnLst/>
            <a:rect l="l" t="t" r="r" b="b"/>
            <a:pathLst>
              <a:path w="2697479" h="0">
                <a:moveTo>
                  <a:pt x="0" y="0"/>
                </a:moveTo>
                <a:lnTo>
                  <a:pt x="2697479" y="0"/>
                </a:lnTo>
              </a:path>
            </a:pathLst>
          </a:custGeom>
          <a:ln w="9524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 txBox="1"/>
          <p:nvPr/>
        </p:nvSpPr>
        <p:spPr>
          <a:xfrm>
            <a:off x="6430645" y="1272540"/>
            <a:ext cx="196024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获</a:t>
            </a:r>
            <a:r>
              <a:rPr dirty="0" sz="1400" b="1">
                <a:latin typeface="等线"/>
                <a:cs typeface="等线"/>
              </a:rPr>
              <a:t>取</a:t>
            </a:r>
            <a:r>
              <a:rPr dirty="0" sz="1400" spc="-145" b="1">
                <a:latin typeface="等线"/>
                <a:cs typeface="等线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HandlerAdapter</a:t>
            </a:r>
            <a:r>
              <a:rPr dirty="0" sz="1400" spc="-5" b="1">
                <a:latin typeface="Microsoft JhengHei"/>
                <a:cs typeface="Microsoft JhengHei"/>
              </a:rPr>
              <a:t>对</a:t>
            </a:r>
            <a:r>
              <a:rPr dirty="0" sz="1400" spc="-5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63" name="object 663"/>
          <p:cNvSpPr/>
          <p:nvPr/>
        </p:nvSpPr>
        <p:spPr>
          <a:xfrm>
            <a:off x="5915659" y="2482532"/>
            <a:ext cx="2989580" cy="0"/>
          </a:xfrm>
          <a:custGeom>
            <a:avLst/>
            <a:gdLst/>
            <a:ahLst/>
            <a:cxnLst/>
            <a:rect l="l" t="t" r="r" b="b"/>
            <a:pathLst>
              <a:path w="2989579" h="0">
                <a:moveTo>
                  <a:pt x="0" y="0"/>
                </a:moveTo>
                <a:lnTo>
                  <a:pt x="29895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5918199" y="2483167"/>
            <a:ext cx="2984500" cy="0"/>
          </a:xfrm>
          <a:custGeom>
            <a:avLst/>
            <a:gdLst/>
            <a:ahLst/>
            <a:cxnLst/>
            <a:rect l="l" t="t" r="r" b="b"/>
            <a:pathLst>
              <a:path w="2984500" h="0">
                <a:moveTo>
                  <a:pt x="0" y="0"/>
                </a:moveTo>
                <a:lnTo>
                  <a:pt x="29844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5922644" y="2484754"/>
            <a:ext cx="2975610" cy="0"/>
          </a:xfrm>
          <a:custGeom>
            <a:avLst/>
            <a:gdLst/>
            <a:ahLst/>
            <a:cxnLst/>
            <a:rect l="l" t="t" r="r" b="b"/>
            <a:pathLst>
              <a:path w="2975609" h="0">
                <a:moveTo>
                  <a:pt x="0" y="0"/>
                </a:moveTo>
                <a:lnTo>
                  <a:pt x="29756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5923914" y="2485072"/>
            <a:ext cx="2973070" cy="0"/>
          </a:xfrm>
          <a:custGeom>
            <a:avLst/>
            <a:gdLst/>
            <a:ahLst/>
            <a:cxnLst/>
            <a:rect l="l" t="t" r="r" b="b"/>
            <a:pathLst>
              <a:path w="2973070" h="0">
                <a:moveTo>
                  <a:pt x="0" y="0"/>
                </a:moveTo>
                <a:lnTo>
                  <a:pt x="29730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5927724" y="2485707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931534" y="2486342"/>
            <a:ext cx="2957830" cy="0"/>
          </a:xfrm>
          <a:custGeom>
            <a:avLst/>
            <a:gdLst/>
            <a:ahLst/>
            <a:cxnLst/>
            <a:rect l="l" t="t" r="r" b="b"/>
            <a:pathLst>
              <a:path w="2957829" h="0">
                <a:moveTo>
                  <a:pt x="0" y="0"/>
                </a:moveTo>
                <a:lnTo>
                  <a:pt x="29578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5940424" y="2486977"/>
            <a:ext cx="2940050" cy="0"/>
          </a:xfrm>
          <a:custGeom>
            <a:avLst/>
            <a:gdLst/>
            <a:ahLst/>
            <a:cxnLst/>
            <a:rect l="l" t="t" r="r" b="b"/>
            <a:pathLst>
              <a:path w="2940050" h="0">
                <a:moveTo>
                  <a:pt x="0" y="0"/>
                </a:moveTo>
                <a:lnTo>
                  <a:pt x="29400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5904229" y="2479357"/>
            <a:ext cx="3012440" cy="0"/>
          </a:xfrm>
          <a:custGeom>
            <a:avLst/>
            <a:gdLst/>
            <a:ahLst/>
            <a:cxnLst/>
            <a:rect l="l" t="t" r="r" b="b"/>
            <a:pathLst>
              <a:path w="3012440" h="0">
                <a:moveTo>
                  <a:pt x="0" y="0"/>
                </a:moveTo>
                <a:lnTo>
                  <a:pt x="3012439" y="0"/>
                </a:lnTo>
              </a:path>
            </a:pathLst>
          </a:custGeom>
          <a:ln w="571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5895021" y="2473325"/>
            <a:ext cx="3030855" cy="0"/>
          </a:xfrm>
          <a:custGeom>
            <a:avLst/>
            <a:gdLst/>
            <a:ahLst/>
            <a:cxnLst/>
            <a:rect l="l" t="t" r="r" b="b"/>
            <a:pathLst>
              <a:path w="3030854" h="0">
                <a:moveTo>
                  <a:pt x="0" y="0"/>
                </a:moveTo>
                <a:lnTo>
                  <a:pt x="3030854" y="0"/>
                </a:lnTo>
              </a:path>
            </a:pathLst>
          </a:custGeom>
          <a:ln w="635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5888989" y="2467292"/>
            <a:ext cx="3042920" cy="0"/>
          </a:xfrm>
          <a:custGeom>
            <a:avLst/>
            <a:gdLst/>
            <a:ahLst/>
            <a:cxnLst/>
            <a:rect l="l" t="t" r="r" b="b"/>
            <a:pathLst>
              <a:path w="3042920" h="0">
                <a:moveTo>
                  <a:pt x="0" y="0"/>
                </a:moveTo>
                <a:lnTo>
                  <a:pt x="304291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5883909" y="2461577"/>
            <a:ext cx="3053080" cy="0"/>
          </a:xfrm>
          <a:custGeom>
            <a:avLst/>
            <a:gdLst/>
            <a:ahLst/>
            <a:cxnLst/>
            <a:rect l="l" t="t" r="r" b="b"/>
            <a:pathLst>
              <a:path w="3053079" h="0">
                <a:moveTo>
                  <a:pt x="0" y="0"/>
                </a:moveTo>
                <a:lnTo>
                  <a:pt x="3053079" y="0"/>
                </a:lnTo>
              </a:path>
            </a:pathLst>
          </a:custGeom>
          <a:ln w="571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5879464" y="245554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96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5876289" y="2449512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571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5874384" y="244221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212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875019" y="2444114"/>
            <a:ext cx="3070860" cy="0"/>
          </a:xfrm>
          <a:custGeom>
            <a:avLst/>
            <a:gdLst/>
            <a:ahLst/>
            <a:cxnLst/>
            <a:rect l="l" t="t" r="r" b="b"/>
            <a:pathLst>
              <a:path w="3070859" h="0">
                <a:moveTo>
                  <a:pt x="0" y="0"/>
                </a:moveTo>
                <a:lnTo>
                  <a:pt x="30708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5875654" y="2445385"/>
            <a:ext cx="3069590" cy="0"/>
          </a:xfrm>
          <a:custGeom>
            <a:avLst/>
            <a:gdLst/>
            <a:ahLst/>
            <a:cxnLst/>
            <a:rect l="l" t="t" r="r" b="b"/>
            <a:pathLst>
              <a:path w="3069590" h="0">
                <a:moveTo>
                  <a:pt x="0" y="0"/>
                </a:moveTo>
                <a:lnTo>
                  <a:pt x="30695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5876289" y="2446654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871844" y="243776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869939" y="243014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870574" y="243141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870574" y="243268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871527" y="243395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8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869304" y="242379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869304" y="24257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869939" y="242760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869939" y="242887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868669" y="2419667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71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868035" y="241236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868669" y="241490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868669" y="2416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868035" y="24076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868035" y="24018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868035" y="23958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868035" y="23898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868035" y="238378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868035" y="23777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868035" y="23717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868035" y="23656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868035" y="23596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868035" y="23536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868035" y="23475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868035" y="23415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868035" y="233553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868035" y="23288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868035" y="23215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868035" y="23139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868035" y="23063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868035" y="22987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868035" y="22910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868035" y="22834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868035" y="22758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868035" y="22682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868035" y="22606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868035" y="22529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868035" y="22453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868035" y="22377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868035" y="22301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868035" y="22225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868035" y="22148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868035" y="22072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868035" y="21999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868035" y="21923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868035" y="21844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868035" y="21767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868035" y="21691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868035" y="21615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868035" y="21539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868035" y="214661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868035" y="213931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868035" y="2131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868035" y="21240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868669" y="211455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868035" y="21189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869304" y="21050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869304" y="21069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868669" y="210883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868669" y="211073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871209" y="209740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16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871209" y="209867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870574" y="20999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870574" y="210121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869939" y="210248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869939" y="21037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871527" y="2093277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527" y="0"/>
                </a:lnTo>
              </a:path>
            </a:pathLst>
          </a:custGeom>
          <a:ln w="698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874067" y="2085975"/>
            <a:ext cx="3072765" cy="0"/>
          </a:xfrm>
          <a:custGeom>
            <a:avLst/>
            <a:gdLst/>
            <a:ahLst/>
            <a:cxnLst/>
            <a:rect l="l" t="t" r="r" b="b"/>
            <a:pathLst>
              <a:path w="3072765" h="0">
                <a:moveTo>
                  <a:pt x="0" y="0"/>
                </a:moveTo>
                <a:lnTo>
                  <a:pt x="3072764" y="0"/>
                </a:lnTo>
              </a:path>
            </a:pathLst>
          </a:custGeom>
          <a:ln w="761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5877559" y="2078355"/>
            <a:ext cx="3065780" cy="0"/>
          </a:xfrm>
          <a:custGeom>
            <a:avLst/>
            <a:gdLst/>
            <a:ahLst/>
            <a:cxnLst/>
            <a:rect l="l" t="t" r="r" b="b"/>
            <a:pathLst>
              <a:path w="3065779" h="0">
                <a:moveTo>
                  <a:pt x="0" y="0"/>
                </a:moveTo>
                <a:lnTo>
                  <a:pt x="3065779" y="0"/>
                </a:lnTo>
              </a:path>
            </a:pathLst>
          </a:custGeom>
          <a:ln w="761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5882639" y="2070735"/>
            <a:ext cx="3055620" cy="0"/>
          </a:xfrm>
          <a:custGeom>
            <a:avLst/>
            <a:gdLst/>
            <a:ahLst/>
            <a:cxnLst/>
            <a:rect l="l" t="t" r="r" b="b"/>
            <a:pathLst>
              <a:path w="3055620" h="0">
                <a:moveTo>
                  <a:pt x="0" y="0"/>
                </a:moveTo>
                <a:lnTo>
                  <a:pt x="3055619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5888989" y="2063114"/>
            <a:ext cx="3042920" cy="0"/>
          </a:xfrm>
          <a:custGeom>
            <a:avLst/>
            <a:gdLst/>
            <a:ahLst/>
            <a:cxnLst/>
            <a:rect l="l" t="t" r="r" b="b"/>
            <a:pathLst>
              <a:path w="3042920" h="0">
                <a:moveTo>
                  <a:pt x="0" y="0"/>
                </a:moveTo>
                <a:lnTo>
                  <a:pt x="3042919" y="0"/>
                </a:lnTo>
              </a:path>
            </a:pathLst>
          </a:custGeom>
          <a:ln w="761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5897244" y="2055495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 h="0">
                <a:moveTo>
                  <a:pt x="0" y="0"/>
                </a:moveTo>
                <a:lnTo>
                  <a:pt x="3025774" y="0"/>
                </a:lnTo>
              </a:path>
            </a:pathLst>
          </a:custGeom>
          <a:ln w="762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5910579" y="2047875"/>
            <a:ext cx="3000375" cy="0"/>
          </a:xfrm>
          <a:custGeom>
            <a:avLst/>
            <a:gdLst/>
            <a:ahLst/>
            <a:cxnLst/>
            <a:rect l="l" t="t" r="r" b="b"/>
            <a:pathLst>
              <a:path w="3000375" h="0">
                <a:moveTo>
                  <a:pt x="0" y="0"/>
                </a:moveTo>
                <a:lnTo>
                  <a:pt x="3000374" y="0"/>
                </a:lnTo>
              </a:path>
            </a:pathLst>
          </a:custGeom>
          <a:ln w="761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 txBox="1"/>
          <p:nvPr/>
        </p:nvSpPr>
        <p:spPr>
          <a:xfrm>
            <a:off x="6257925" y="2148840"/>
            <a:ext cx="230505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 </a:t>
            </a:r>
            <a:r>
              <a:rPr dirty="0" sz="1400" spc="-5" b="1">
                <a:latin typeface="Calibri"/>
                <a:cs typeface="Calibri"/>
              </a:rPr>
              <a:t>PreHandle</a:t>
            </a:r>
            <a:r>
              <a:rPr dirty="0" sz="1400" spc="-10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754" name="object 754"/>
          <p:cNvSpPr/>
          <p:nvPr/>
        </p:nvSpPr>
        <p:spPr>
          <a:xfrm>
            <a:off x="5939154" y="3625215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 h="0">
                <a:moveTo>
                  <a:pt x="0" y="0"/>
                </a:moveTo>
                <a:lnTo>
                  <a:pt x="2942589" y="0"/>
                </a:lnTo>
              </a:path>
            </a:pathLst>
          </a:custGeom>
          <a:ln w="761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5921057" y="3616960"/>
            <a:ext cx="2978785" cy="0"/>
          </a:xfrm>
          <a:custGeom>
            <a:avLst/>
            <a:gdLst/>
            <a:ahLst/>
            <a:cxnLst/>
            <a:rect l="l" t="t" r="r" b="b"/>
            <a:pathLst>
              <a:path w="2978784" h="0">
                <a:moveTo>
                  <a:pt x="0" y="0"/>
                </a:moveTo>
                <a:lnTo>
                  <a:pt x="2978784" y="0"/>
                </a:lnTo>
              </a:path>
            </a:pathLst>
          </a:custGeom>
          <a:ln w="889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5908674" y="3608070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5899149" y="3599179"/>
            <a:ext cx="3022600" cy="0"/>
          </a:xfrm>
          <a:custGeom>
            <a:avLst/>
            <a:gdLst/>
            <a:ahLst/>
            <a:cxnLst/>
            <a:rect l="l" t="t" r="r" b="b"/>
            <a:pathLst>
              <a:path w="3022600" h="0">
                <a:moveTo>
                  <a:pt x="0" y="0"/>
                </a:moveTo>
                <a:lnTo>
                  <a:pt x="3022599" y="0"/>
                </a:lnTo>
              </a:path>
            </a:pathLst>
          </a:custGeom>
          <a:ln w="889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5891106" y="3589972"/>
            <a:ext cx="3039110" cy="0"/>
          </a:xfrm>
          <a:custGeom>
            <a:avLst/>
            <a:gdLst/>
            <a:ahLst/>
            <a:cxnLst/>
            <a:rect l="l" t="t" r="r" b="b"/>
            <a:pathLst>
              <a:path w="3039109" h="0">
                <a:moveTo>
                  <a:pt x="0" y="0"/>
                </a:moveTo>
                <a:lnTo>
                  <a:pt x="3038686" y="0"/>
                </a:lnTo>
              </a:path>
            </a:pathLst>
          </a:custGeom>
          <a:ln w="952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5885179" y="3581082"/>
            <a:ext cx="3050540" cy="0"/>
          </a:xfrm>
          <a:custGeom>
            <a:avLst/>
            <a:gdLst/>
            <a:ahLst/>
            <a:cxnLst/>
            <a:rect l="l" t="t" r="r" b="b"/>
            <a:pathLst>
              <a:path w="3050540" h="0">
                <a:moveTo>
                  <a:pt x="0" y="0"/>
                </a:moveTo>
                <a:lnTo>
                  <a:pt x="3050539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5879782" y="3572192"/>
            <a:ext cx="3061335" cy="0"/>
          </a:xfrm>
          <a:custGeom>
            <a:avLst/>
            <a:gdLst/>
            <a:ahLst/>
            <a:cxnLst/>
            <a:rect l="l" t="t" r="r" b="b"/>
            <a:pathLst>
              <a:path w="3061334" h="0">
                <a:moveTo>
                  <a:pt x="0" y="0"/>
                </a:moveTo>
                <a:lnTo>
                  <a:pt x="3061334" y="0"/>
                </a:lnTo>
              </a:path>
            </a:pathLst>
          </a:custGeom>
          <a:ln w="9524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5876078" y="356330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 h="0">
                <a:moveTo>
                  <a:pt x="0" y="0"/>
                </a:moveTo>
                <a:lnTo>
                  <a:pt x="3068743" y="0"/>
                </a:lnTo>
              </a:path>
            </a:pathLst>
          </a:custGeom>
          <a:ln w="825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5872903" y="3554412"/>
            <a:ext cx="3075305" cy="0"/>
          </a:xfrm>
          <a:custGeom>
            <a:avLst/>
            <a:gdLst/>
            <a:ahLst/>
            <a:cxnLst/>
            <a:rect l="l" t="t" r="r" b="b"/>
            <a:pathLst>
              <a:path w="3075304" h="0">
                <a:moveTo>
                  <a:pt x="0" y="0"/>
                </a:moveTo>
                <a:lnTo>
                  <a:pt x="3075093" y="0"/>
                </a:lnTo>
              </a:path>
            </a:pathLst>
          </a:custGeom>
          <a:ln w="952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5870997" y="354266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8903" y="0"/>
                </a:lnTo>
              </a:path>
            </a:pathLst>
          </a:custGeom>
          <a:ln w="380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5871844" y="354584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5872162" y="354774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5872691" y="354901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5869304" y="35325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5869516" y="353440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5869939" y="353631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5870151" y="3538220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59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5870574" y="354012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5868669" y="352615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5868881" y="35306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136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5868035" y="351662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5868458" y="3519804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3983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5868669" y="35217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5868035" y="35093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868035" y="35007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5868035" y="34918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5868035" y="34829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5868035" y="34737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5868035" y="346487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5868035" y="34559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5868035" y="34470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5868035" y="343820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5868035" y="3429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5868035" y="34201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5868035" y="34112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5868035" y="34020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5868035" y="33918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5868035" y="337502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5868035" y="336359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5868035" y="335216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5868035" y="334073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5868035" y="33353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5868035" y="331851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5868035" y="3307079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5868035" y="329565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5868035" y="328422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5868035" y="327279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5868035" y="326136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5868035" y="324993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5868035" y="323850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5868035" y="32331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5868035" y="321627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5868035" y="320484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5868035" y="3193414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5868035" y="3181350"/>
            <a:ext cx="3084830" cy="12065"/>
          </a:xfrm>
          <a:custGeom>
            <a:avLst/>
            <a:gdLst/>
            <a:ahLst/>
            <a:cxnLst/>
            <a:rect l="l" t="t" r="r" b="b"/>
            <a:pathLst>
              <a:path w="3084829" h="12064">
                <a:moveTo>
                  <a:pt x="0" y="12065"/>
                </a:moveTo>
                <a:lnTo>
                  <a:pt x="3084829" y="12065"/>
                </a:lnTo>
                <a:lnTo>
                  <a:pt x="308482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5868035" y="31759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5868035" y="315912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5868035" y="314769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5868035" y="3136264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5868035" y="31308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5868035" y="3114039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5868035" y="310261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5868035" y="309118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5868035" y="307975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5868669" y="307149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635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5868458" y="3075304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3983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5868035" y="30778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5869939" y="3058160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869727" y="3060064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5869304" y="306197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5869092" y="3063875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71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868669" y="306641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1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5870151" y="3045460"/>
            <a:ext cx="3081020" cy="11430"/>
          </a:xfrm>
          <a:custGeom>
            <a:avLst/>
            <a:gdLst/>
            <a:ahLst/>
            <a:cxnLst/>
            <a:rect l="l" t="t" r="r" b="b"/>
            <a:pathLst>
              <a:path w="3081020" h="11430">
                <a:moveTo>
                  <a:pt x="0" y="11430"/>
                </a:moveTo>
                <a:lnTo>
                  <a:pt x="3080596" y="11430"/>
                </a:lnTo>
                <a:lnTo>
                  <a:pt x="308059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5872691" y="3034030"/>
            <a:ext cx="3075305" cy="11430"/>
          </a:xfrm>
          <a:custGeom>
            <a:avLst/>
            <a:gdLst/>
            <a:ahLst/>
            <a:cxnLst/>
            <a:rect l="l" t="t" r="r" b="b"/>
            <a:pathLst>
              <a:path w="3075304" h="11430">
                <a:moveTo>
                  <a:pt x="0" y="11430"/>
                </a:moveTo>
                <a:lnTo>
                  <a:pt x="3075304" y="11430"/>
                </a:lnTo>
                <a:lnTo>
                  <a:pt x="307530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5877136" y="3022600"/>
            <a:ext cx="3067050" cy="11430"/>
          </a:xfrm>
          <a:custGeom>
            <a:avLst/>
            <a:gdLst/>
            <a:ahLst/>
            <a:cxnLst/>
            <a:rect l="l" t="t" r="r" b="b"/>
            <a:pathLst>
              <a:path w="3067050" h="11430">
                <a:moveTo>
                  <a:pt x="0" y="11430"/>
                </a:moveTo>
                <a:lnTo>
                  <a:pt x="3066838" y="11430"/>
                </a:lnTo>
                <a:lnTo>
                  <a:pt x="3066838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5882639" y="3017202"/>
            <a:ext cx="3055620" cy="0"/>
          </a:xfrm>
          <a:custGeom>
            <a:avLst/>
            <a:gdLst/>
            <a:ahLst/>
            <a:cxnLst/>
            <a:rect l="l" t="t" r="r" b="b"/>
            <a:pathLst>
              <a:path w="3055620" h="0">
                <a:moveTo>
                  <a:pt x="0" y="0"/>
                </a:moveTo>
                <a:lnTo>
                  <a:pt x="3055619" y="0"/>
                </a:lnTo>
              </a:path>
            </a:pathLst>
          </a:custGeom>
          <a:ln w="1079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5889412" y="3000375"/>
            <a:ext cx="3042285" cy="11430"/>
          </a:xfrm>
          <a:custGeom>
            <a:avLst/>
            <a:gdLst/>
            <a:ahLst/>
            <a:cxnLst/>
            <a:rect l="l" t="t" r="r" b="b"/>
            <a:pathLst>
              <a:path w="3042284" h="11430">
                <a:moveTo>
                  <a:pt x="0" y="11430"/>
                </a:moveTo>
                <a:lnTo>
                  <a:pt x="3041861" y="11430"/>
                </a:lnTo>
                <a:lnTo>
                  <a:pt x="304186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5899149" y="2988945"/>
            <a:ext cx="3022600" cy="11430"/>
          </a:xfrm>
          <a:custGeom>
            <a:avLst/>
            <a:gdLst/>
            <a:ahLst/>
            <a:cxnLst/>
            <a:rect l="l" t="t" r="r" b="b"/>
            <a:pathLst>
              <a:path w="3022600" h="11430">
                <a:moveTo>
                  <a:pt x="0" y="11430"/>
                </a:moveTo>
                <a:lnTo>
                  <a:pt x="3022599" y="11430"/>
                </a:lnTo>
                <a:lnTo>
                  <a:pt x="3022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5911849" y="2983229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 h="0">
                <a:moveTo>
                  <a:pt x="0" y="0"/>
                </a:moveTo>
                <a:lnTo>
                  <a:pt x="2996564" y="0"/>
                </a:lnTo>
              </a:path>
            </a:pathLst>
          </a:custGeom>
          <a:ln w="1142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5930582" y="2971800"/>
            <a:ext cx="2960370" cy="0"/>
          </a:xfrm>
          <a:custGeom>
            <a:avLst/>
            <a:gdLst/>
            <a:ahLst/>
            <a:cxnLst/>
            <a:rect l="l" t="t" r="r" b="b"/>
            <a:pathLst>
              <a:path w="2960370" h="0">
                <a:moveTo>
                  <a:pt x="0" y="0"/>
                </a:moveTo>
                <a:lnTo>
                  <a:pt x="2960052" y="0"/>
                </a:lnTo>
              </a:path>
            </a:pathLst>
          </a:custGeom>
          <a:ln w="1143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 txBox="1"/>
          <p:nvPr/>
        </p:nvSpPr>
        <p:spPr>
          <a:xfrm>
            <a:off x="6041390" y="3072129"/>
            <a:ext cx="273875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用目</a:t>
            </a:r>
            <a:r>
              <a:rPr dirty="0" sz="1400" b="1">
                <a:latin typeface="Microsoft JhengHei"/>
                <a:cs typeface="Microsoft JhengHei"/>
              </a:rPr>
              <a:t>标 </a:t>
            </a:r>
            <a:r>
              <a:rPr dirty="0" sz="1400" b="1">
                <a:latin typeface="Arial"/>
                <a:cs typeface="Arial"/>
              </a:rPr>
              <a:t>Handler</a:t>
            </a:r>
            <a:r>
              <a:rPr dirty="0" sz="1400" spc="-90" b="1">
                <a:latin typeface="Arial"/>
                <a:cs typeface="Arial"/>
              </a:rPr>
              <a:t> </a:t>
            </a:r>
            <a:r>
              <a:rPr dirty="0" sz="1400" b="1">
                <a:latin typeface="等线"/>
                <a:cs typeface="等线"/>
              </a:rPr>
              <a:t>的目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方法得到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835" name="object 835"/>
          <p:cNvSpPr txBox="1"/>
          <p:nvPr/>
        </p:nvSpPr>
        <p:spPr>
          <a:xfrm>
            <a:off x="6628130" y="3288665"/>
            <a:ext cx="1565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</a:t>
            </a:r>
            <a:r>
              <a:rPr dirty="0" sz="1400" spc="-9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836" name="object 836"/>
          <p:cNvSpPr/>
          <p:nvPr/>
        </p:nvSpPr>
        <p:spPr>
          <a:xfrm>
            <a:off x="5927724" y="4601845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5932169" y="4603115"/>
            <a:ext cx="2956560" cy="0"/>
          </a:xfrm>
          <a:custGeom>
            <a:avLst/>
            <a:gdLst/>
            <a:ahLst/>
            <a:cxnLst/>
            <a:rect l="l" t="t" r="r" b="b"/>
            <a:pathLst>
              <a:path w="2956559" h="0">
                <a:moveTo>
                  <a:pt x="0" y="0"/>
                </a:moveTo>
                <a:lnTo>
                  <a:pt x="29565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5935344" y="4604067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09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5938519" y="4604702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59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5941059" y="4605337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5946139" y="4605972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5955029" y="4606607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5911215" y="4597717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5900419" y="4590415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59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5893434" y="4583112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5886450" y="4575809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5882322" y="4568825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5877983" y="4561840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3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5874808" y="4554537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3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5872479" y="454469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5872691" y="454596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5873432" y="454787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5874596" y="4550409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5870574" y="45370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5870574" y="45383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5871209" y="45396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5871421" y="4541520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5872162" y="454342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5869304" y="45307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5869516" y="45326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5869939" y="45345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5870257" y="453580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5868669" y="45250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5868987" y="452818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9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5869304" y="452945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5868035" y="45167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5868352" y="451929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5868669" y="45212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5868035" y="45113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5868035" y="450437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5868035" y="44973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5868035" y="44904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5868035" y="4483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5868035" y="44757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5868035" y="44688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5868035" y="44618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5868035" y="44545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5868035" y="44472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5868035" y="44399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5868035" y="443293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5868035" y="44259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5868035" y="4417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5868035" y="44084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5868035" y="43992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5868035" y="43903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5868035" y="43815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5868035" y="43726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5868035" y="43634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5868035" y="43541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5868035" y="43453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5868035" y="43360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5868035" y="43268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5868035" y="4318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5868035" y="43087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5868035" y="42995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5868035" y="4290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5868035" y="42818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5868035" y="42725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5868035" y="42633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5868035" y="425418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5868035" y="42449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5868035" y="42360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5868035" y="42271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5868035" y="42179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5868035" y="42087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5868035" y="41998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5868035" y="4191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5868035" y="41821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5868035" y="41729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5868669" y="416179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5868351" y="416496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5868035" y="41668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5869727" y="4150995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5869304" y="41529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5869304" y="41548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5868881" y="41560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03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5868669" y="415797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5871526" y="414210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5871209" y="41433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5871209" y="414464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5870574" y="41459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5870574" y="414718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5870151" y="41484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4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5869939" y="414972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5872056" y="413639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5875337" y="4127182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4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5879464" y="411797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5885814" y="4109085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5893117" y="4100195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5902959" y="4091304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79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5917564" y="4082097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4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 txBox="1"/>
          <p:nvPr/>
        </p:nvSpPr>
        <p:spPr>
          <a:xfrm>
            <a:off x="6233159" y="4225290"/>
            <a:ext cx="23545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</a:t>
            </a:r>
            <a:r>
              <a:rPr dirty="0" sz="1400" spc="-75" b="1">
                <a:latin typeface="等线"/>
                <a:cs typeface="等线"/>
              </a:rPr>
              <a:t> </a:t>
            </a:r>
            <a:r>
              <a:rPr dirty="0" sz="1400" spc="-5" b="1">
                <a:latin typeface="Arial"/>
                <a:cs typeface="Arial"/>
              </a:rPr>
              <a:t>p</a:t>
            </a:r>
            <a:r>
              <a:rPr dirty="0" sz="1400" spc="-5" b="1">
                <a:latin typeface="Calibri"/>
                <a:cs typeface="Calibri"/>
              </a:rPr>
              <a:t>ostHandle</a:t>
            </a:r>
            <a:r>
              <a:rPr dirty="0" sz="1400" spc="-5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33" name="object 933"/>
          <p:cNvSpPr/>
          <p:nvPr/>
        </p:nvSpPr>
        <p:spPr>
          <a:xfrm>
            <a:off x="716915" y="370204"/>
            <a:ext cx="635000" cy="2540"/>
          </a:xfrm>
          <a:custGeom>
            <a:avLst/>
            <a:gdLst/>
            <a:ahLst/>
            <a:cxnLst/>
            <a:rect l="l" t="t" r="r" b="b"/>
            <a:pathLst>
              <a:path w="635000" h="2539">
                <a:moveTo>
                  <a:pt x="0" y="0"/>
                </a:moveTo>
                <a:lnTo>
                  <a:pt x="635000" y="254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1265555" y="31496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59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1227466" y="520700"/>
            <a:ext cx="25400" cy="5080"/>
          </a:xfrm>
          <a:custGeom>
            <a:avLst/>
            <a:gdLst/>
            <a:ahLst/>
            <a:cxnLst/>
            <a:rect l="l" t="t" r="r" b="b"/>
            <a:pathLst>
              <a:path w="25400" h="5079">
                <a:moveTo>
                  <a:pt x="25107" y="5080"/>
                </a:moveTo>
                <a:lnTo>
                  <a:pt x="12364" y="5080"/>
                </a:lnTo>
                <a:lnTo>
                  <a:pt x="0" y="0"/>
                </a:lnTo>
                <a:lnTo>
                  <a:pt x="19538" y="0"/>
                </a:lnTo>
                <a:lnTo>
                  <a:pt x="25107" y="5080"/>
                </a:lnTo>
                <a:close/>
              </a:path>
            </a:pathLst>
          </a:custGeom>
          <a:solidFill>
            <a:srgbClr val="CC6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1216647" y="516255"/>
            <a:ext cx="30480" cy="4445"/>
          </a:xfrm>
          <a:custGeom>
            <a:avLst/>
            <a:gdLst/>
            <a:ahLst/>
            <a:cxnLst/>
            <a:rect l="l" t="t" r="r" b="b"/>
            <a:pathLst>
              <a:path w="30480" h="4445">
                <a:moveTo>
                  <a:pt x="30357" y="4445"/>
                </a:moveTo>
                <a:lnTo>
                  <a:pt x="10818" y="4445"/>
                </a:lnTo>
                <a:lnTo>
                  <a:pt x="0" y="0"/>
                </a:lnTo>
                <a:lnTo>
                  <a:pt x="25485" y="0"/>
                </a:lnTo>
                <a:lnTo>
                  <a:pt x="30357" y="4445"/>
                </a:lnTo>
                <a:close/>
              </a:path>
            </a:pathLst>
          </a:custGeom>
          <a:solidFill>
            <a:srgbClr val="CC6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1204283" y="511175"/>
            <a:ext cx="38100" cy="5080"/>
          </a:xfrm>
          <a:custGeom>
            <a:avLst/>
            <a:gdLst/>
            <a:ahLst/>
            <a:cxnLst/>
            <a:rect l="l" t="t" r="r" b="b"/>
            <a:pathLst>
              <a:path w="38100" h="5079">
                <a:moveTo>
                  <a:pt x="37849" y="5080"/>
                </a:moveTo>
                <a:lnTo>
                  <a:pt x="12364" y="5080"/>
                </a:lnTo>
                <a:lnTo>
                  <a:pt x="0" y="0"/>
                </a:lnTo>
                <a:lnTo>
                  <a:pt x="32281" y="0"/>
                </a:lnTo>
                <a:lnTo>
                  <a:pt x="37849" y="5080"/>
                </a:lnTo>
                <a:close/>
              </a:path>
            </a:pathLst>
          </a:custGeom>
          <a:solidFill>
            <a:srgbClr val="CD6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1191918" y="506095"/>
            <a:ext cx="45085" cy="5080"/>
          </a:xfrm>
          <a:custGeom>
            <a:avLst/>
            <a:gdLst/>
            <a:ahLst/>
            <a:cxnLst/>
            <a:rect l="l" t="t" r="r" b="b"/>
            <a:pathLst>
              <a:path w="45084" h="5079">
                <a:moveTo>
                  <a:pt x="44646" y="5080"/>
                </a:moveTo>
                <a:lnTo>
                  <a:pt x="12364" y="5080"/>
                </a:lnTo>
                <a:lnTo>
                  <a:pt x="0" y="0"/>
                </a:lnTo>
                <a:lnTo>
                  <a:pt x="39077" y="0"/>
                </a:lnTo>
                <a:lnTo>
                  <a:pt x="44646" y="5080"/>
                </a:lnTo>
                <a:close/>
              </a:path>
            </a:pathLst>
          </a:custGeom>
          <a:solidFill>
            <a:srgbClr val="CE6C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1181099" y="503872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 h="0">
                <a:moveTo>
                  <a:pt x="0" y="0"/>
                </a:moveTo>
                <a:lnTo>
                  <a:pt x="49896" y="0"/>
                </a:lnTo>
              </a:path>
            </a:pathLst>
          </a:custGeom>
          <a:ln w="4445">
            <a:solidFill>
              <a:srgbClr val="D06D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1168735" y="499109"/>
            <a:ext cx="57785" cy="0"/>
          </a:xfrm>
          <a:custGeom>
            <a:avLst/>
            <a:gdLst/>
            <a:ahLst/>
            <a:cxnLst/>
            <a:rect l="l" t="t" r="r" b="b"/>
            <a:pathLst>
              <a:path w="57784" h="0">
                <a:moveTo>
                  <a:pt x="0" y="0"/>
                </a:moveTo>
                <a:lnTo>
                  <a:pt x="57388" y="0"/>
                </a:lnTo>
              </a:path>
            </a:pathLst>
          </a:custGeom>
          <a:ln w="5080">
            <a:solidFill>
              <a:srgbClr val="D16D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1156370" y="494030"/>
            <a:ext cx="64769" cy="0"/>
          </a:xfrm>
          <a:custGeom>
            <a:avLst/>
            <a:gdLst/>
            <a:ahLst/>
            <a:cxnLst/>
            <a:rect l="l" t="t" r="r" b="b"/>
            <a:pathLst>
              <a:path w="64769" h="0">
                <a:moveTo>
                  <a:pt x="0" y="0"/>
                </a:moveTo>
                <a:lnTo>
                  <a:pt x="64184" y="0"/>
                </a:lnTo>
              </a:path>
            </a:pathLst>
          </a:custGeom>
          <a:ln w="5080">
            <a:solidFill>
              <a:srgbClr val="D26E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144006" y="48895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 h="0">
                <a:moveTo>
                  <a:pt x="0" y="0"/>
                </a:moveTo>
                <a:lnTo>
                  <a:pt x="70980" y="0"/>
                </a:lnTo>
              </a:path>
            </a:pathLst>
          </a:custGeom>
          <a:ln w="5080">
            <a:solidFill>
              <a:srgbClr val="D270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131641" y="483870"/>
            <a:ext cx="78105" cy="0"/>
          </a:xfrm>
          <a:custGeom>
            <a:avLst/>
            <a:gdLst/>
            <a:ahLst/>
            <a:cxnLst/>
            <a:rect l="l" t="t" r="r" b="b"/>
            <a:pathLst>
              <a:path w="78105" h="0">
                <a:moveTo>
                  <a:pt x="0" y="0"/>
                </a:moveTo>
                <a:lnTo>
                  <a:pt x="77776" y="0"/>
                </a:lnTo>
              </a:path>
            </a:pathLst>
          </a:custGeom>
          <a:ln w="5080">
            <a:solidFill>
              <a:srgbClr val="D371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119276" y="478790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72" y="0"/>
                </a:lnTo>
              </a:path>
            </a:pathLst>
          </a:custGeom>
          <a:ln w="5080">
            <a:solidFill>
              <a:srgbClr val="D471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108458" y="474027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823" y="0"/>
                </a:lnTo>
              </a:path>
            </a:pathLst>
          </a:custGeom>
          <a:ln w="4445">
            <a:solidFill>
              <a:srgbClr val="D6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096093" y="469265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315" y="0"/>
                </a:lnTo>
              </a:path>
            </a:pathLst>
          </a:custGeom>
          <a:ln w="5080">
            <a:solidFill>
              <a:srgbClr val="D7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083728" y="46418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4111" y="0"/>
                </a:lnTo>
              </a:path>
            </a:pathLst>
          </a:custGeom>
          <a:ln w="5080">
            <a:solidFill>
              <a:srgbClr val="D8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072909" y="459422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362" y="0"/>
                </a:lnTo>
              </a:path>
            </a:pathLst>
          </a:custGeom>
          <a:ln w="4445">
            <a:solidFill>
              <a:srgbClr val="D873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060545" y="454659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 h="0">
                <a:moveTo>
                  <a:pt x="0" y="0"/>
                </a:moveTo>
                <a:lnTo>
                  <a:pt x="116854" y="0"/>
                </a:lnTo>
              </a:path>
            </a:pathLst>
          </a:custGeom>
          <a:ln w="5080">
            <a:solidFill>
              <a:srgbClr val="D97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048180" y="449580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650" y="0"/>
                </a:lnTo>
              </a:path>
            </a:pathLst>
          </a:custGeom>
          <a:ln w="5080">
            <a:solidFill>
              <a:srgbClr val="DA76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035816" y="444500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 h="0">
                <a:moveTo>
                  <a:pt x="0" y="0"/>
                </a:moveTo>
                <a:lnTo>
                  <a:pt x="130446" y="0"/>
                </a:lnTo>
              </a:path>
            </a:pathLst>
          </a:custGeom>
          <a:ln w="5080">
            <a:solidFill>
              <a:srgbClr val="DC76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024997" y="43973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 h="0">
                <a:moveTo>
                  <a:pt x="0" y="0"/>
                </a:moveTo>
                <a:lnTo>
                  <a:pt x="135696" y="0"/>
                </a:lnTo>
              </a:path>
            </a:pathLst>
          </a:custGeom>
          <a:ln w="4445">
            <a:solidFill>
              <a:srgbClr val="DD77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017269" y="43497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 h="0">
                <a:moveTo>
                  <a:pt x="0" y="0"/>
                </a:moveTo>
                <a:lnTo>
                  <a:pt x="138551" y="0"/>
                </a:lnTo>
              </a:path>
            </a:pathLst>
          </a:custGeom>
          <a:ln w="5080">
            <a:solidFill>
              <a:srgbClr val="DE78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023678" y="429895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575" y="0"/>
                </a:lnTo>
              </a:path>
            </a:pathLst>
          </a:custGeom>
          <a:ln w="5080">
            <a:solidFill>
              <a:srgbClr val="DF78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040765" y="42481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919" y="0"/>
                </a:lnTo>
              </a:path>
            </a:pathLst>
          </a:custGeom>
          <a:ln w="5080">
            <a:solidFill>
              <a:srgbClr val="DF79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056788" y="419734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0" y="0"/>
                </a:moveTo>
                <a:lnTo>
                  <a:pt x="82327" y="0"/>
                </a:lnTo>
              </a:path>
            </a:pathLst>
          </a:custGeom>
          <a:ln w="5080">
            <a:solidFill>
              <a:srgbClr val="E079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046330" y="414972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 h="0">
                <a:moveTo>
                  <a:pt x="0" y="0"/>
                </a:moveTo>
                <a:lnTo>
                  <a:pt x="87217" y="0"/>
                </a:lnTo>
              </a:path>
            </a:pathLst>
          </a:custGeom>
          <a:ln w="4445">
            <a:solidFill>
              <a:srgbClr val="E17A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034377" y="410209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 h="0">
                <a:moveTo>
                  <a:pt x="0" y="0"/>
                </a:moveTo>
                <a:lnTo>
                  <a:pt x="94298" y="0"/>
                </a:lnTo>
              </a:path>
            </a:pathLst>
          </a:custGeom>
          <a:ln w="5080">
            <a:solidFill>
              <a:srgbClr val="E37A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1022424" y="405129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682" y="0"/>
                </a:lnTo>
              </a:path>
            </a:pathLst>
          </a:custGeom>
          <a:ln w="5080">
            <a:solidFill>
              <a:srgbClr val="E47B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011965" y="400367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 h="0">
                <a:moveTo>
                  <a:pt x="0" y="0"/>
                </a:moveTo>
                <a:lnTo>
                  <a:pt x="121509" y="0"/>
                </a:lnTo>
              </a:path>
            </a:pathLst>
          </a:custGeom>
          <a:ln w="4445">
            <a:solidFill>
              <a:srgbClr val="E57D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1000012" y="395604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 h="0">
                <a:moveTo>
                  <a:pt x="0" y="0"/>
                </a:moveTo>
                <a:lnTo>
                  <a:pt x="148702" y="0"/>
                </a:lnTo>
              </a:path>
            </a:pathLst>
          </a:custGeom>
          <a:ln w="5080">
            <a:solidFill>
              <a:srgbClr val="E57D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988059" y="390525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 h="0">
                <a:moveTo>
                  <a:pt x="0" y="0"/>
                </a:moveTo>
                <a:lnTo>
                  <a:pt x="168275" y="0"/>
                </a:lnTo>
              </a:path>
            </a:pathLst>
          </a:custGeom>
          <a:ln w="5080">
            <a:solidFill>
              <a:srgbClr val="E67E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976106" y="385445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 h="0">
                <a:moveTo>
                  <a:pt x="0" y="0"/>
                </a:moveTo>
                <a:lnTo>
                  <a:pt x="176459" y="0"/>
                </a:lnTo>
              </a:path>
            </a:pathLst>
          </a:custGeom>
          <a:ln w="5080">
            <a:solidFill>
              <a:srgbClr val="E77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964153" y="380365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873" y="0"/>
                </a:lnTo>
              </a:path>
            </a:pathLst>
          </a:custGeom>
          <a:ln w="5080">
            <a:solidFill>
              <a:srgbClr val="E97F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953694" y="37560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94" y="0"/>
                </a:lnTo>
              </a:path>
            </a:pathLst>
          </a:custGeom>
          <a:ln w="4445">
            <a:solidFill>
              <a:srgbClr val="EA7F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941741" y="370840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151" y="0"/>
                </a:lnTo>
              </a:path>
            </a:pathLst>
          </a:custGeom>
          <a:ln w="5080">
            <a:solidFill>
              <a:srgbClr val="EB80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929788" y="36576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 h="0">
                <a:moveTo>
                  <a:pt x="0" y="0"/>
                </a:moveTo>
                <a:lnTo>
                  <a:pt x="193566" y="0"/>
                </a:lnTo>
              </a:path>
            </a:pathLst>
          </a:custGeom>
          <a:ln w="5080">
            <a:solidFill>
              <a:srgbClr val="EB8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917836" y="360679"/>
            <a:ext cx="198120" cy="0"/>
          </a:xfrm>
          <a:custGeom>
            <a:avLst/>
            <a:gdLst/>
            <a:ahLst/>
            <a:cxnLst/>
            <a:rect l="l" t="t" r="r" b="b"/>
            <a:pathLst>
              <a:path w="198119" h="0">
                <a:moveTo>
                  <a:pt x="0" y="0"/>
                </a:moveTo>
                <a:lnTo>
                  <a:pt x="197981" y="0"/>
                </a:lnTo>
              </a:path>
            </a:pathLst>
          </a:custGeom>
          <a:ln w="5080">
            <a:solidFill>
              <a:srgbClr val="EC8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911859" y="35591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419" y="0"/>
                </a:lnTo>
              </a:path>
            </a:pathLst>
          </a:custGeom>
          <a:ln w="4445">
            <a:solidFill>
              <a:srgbClr val="ED83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917145" y="351154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538" y="0"/>
                </a:lnTo>
              </a:path>
            </a:pathLst>
          </a:custGeom>
          <a:ln w="5080">
            <a:solidFill>
              <a:srgbClr val="EE84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931238" y="34607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2907" y="0"/>
                </a:lnTo>
              </a:path>
            </a:pathLst>
          </a:custGeom>
          <a:ln w="5080">
            <a:solidFill>
              <a:srgbClr val="F0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945330" y="341312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5" h="0">
                <a:moveTo>
                  <a:pt x="0" y="0"/>
                </a:moveTo>
                <a:lnTo>
                  <a:pt x="141276" y="0"/>
                </a:lnTo>
              </a:path>
            </a:pathLst>
          </a:custGeom>
          <a:ln w="4445">
            <a:solidFill>
              <a:srgbClr val="F1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957662" y="336550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0">
                <a:moveTo>
                  <a:pt x="0" y="0"/>
                </a:moveTo>
                <a:lnTo>
                  <a:pt x="122349" y="0"/>
                </a:lnTo>
              </a:path>
            </a:pathLst>
          </a:custGeom>
          <a:ln w="5080">
            <a:solidFill>
              <a:srgbClr val="F2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949953" y="331470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0">
                <a:moveTo>
                  <a:pt x="0" y="0"/>
                </a:moveTo>
                <a:lnTo>
                  <a:pt x="122520" y="0"/>
                </a:lnTo>
              </a:path>
            </a:pathLst>
          </a:custGeom>
          <a:ln w="5080">
            <a:solidFill>
              <a:srgbClr val="F286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937942" y="32639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3" y="0"/>
                </a:lnTo>
              </a:path>
            </a:pathLst>
          </a:custGeom>
          <a:ln w="5080">
            <a:solidFill>
              <a:srgbClr val="F386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925930" y="321310"/>
            <a:ext cx="132080" cy="0"/>
          </a:xfrm>
          <a:custGeom>
            <a:avLst/>
            <a:gdLst/>
            <a:ahLst/>
            <a:cxnLst/>
            <a:rect l="l" t="t" r="r" b="b"/>
            <a:pathLst>
              <a:path w="132080" h="0">
                <a:moveTo>
                  <a:pt x="0" y="0"/>
                </a:moveTo>
                <a:lnTo>
                  <a:pt x="131467" y="0"/>
                </a:lnTo>
              </a:path>
            </a:pathLst>
          </a:custGeom>
          <a:ln w="5080">
            <a:solidFill>
              <a:srgbClr val="F487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913918" y="316229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5940" y="0"/>
                </a:lnTo>
              </a:path>
            </a:pathLst>
          </a:custGeom>
          <a:ln w="5080">
            <a:solidFill>
              <a:srgbClr val="F688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903408" y="311467"/>
            <a:ext cx="145415" cy="0"/>
          </a:xfrm>
          <a:custGeom>
            <a:avLst/>
            <a:gdLst/>
            <a:ahLst/>
            <a:cxnLst/>
            <a:rect l="l" t="t" r="r" b="b"/>
            <a:pathLst>
              <a:path w="145415" h="0">
                <a:moveTo>
                  <a:pt x="0" y="0"/>
                </a:moveTo>
                <a:lnTo>
                  <a:pt x="145051" y="0"/>
                </a:lnTo>
              </a:path>
            </a:pathLst>
          </a:custGeom>
          <a:ln w="4445">
            <a:solidFill>
              <a:srgbClr val="F78A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891397" y="30670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4992" y="0"/>
                </a:lnTo>
              </a:path>
            </a:pathLst>
          </a:custGeom>
          <a:ln w="5080">
            <a:solidFill>
              <a:srgbClr val="F88A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879385" y="30162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5" h="0">
                <a:moveTo>
                  <a:pt x="0" y="0"/>
                </a:moveTo>
                <a:lnTo>
                  <a:pt x="198209" y="0"/>
                </a:lnTo>
              </a:path>
            </a:pathLst>
          </a:custGeom>
          <a:ln w="5080">
            <a:solidFill>
              <a:srgbClr val="F88B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868875" y="296862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 h="0">
                <a:moveTo>
                  <a:pt x="0" y="0"/>
                </a:moveTo>
                <a:lnTo>
                  <a:pt x="206787" y="0"/>
                </a:lnTo>
              </a:path>
            </a:pathLst>
          </a:custGeom>
          <a:ln w="4445">
            <a:solidFill>
              <a:srgbClr val="F98C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856863" y="29210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92" y="0"/>
                </a:lnTo>
              </a:path>
            </a:pathLst>
          </a:custGeom>
          <a:ln w="5080">
            <a:solidFill>
              <a:srgbClr val="FA8C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844852" y="287020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 h="0">
                <a:moveTo>
                  <a:pt x="0" y="0"/>
                </a:moveTo>
                <a:lnTo>
                  <a:pt x="221153" y="0"/>
                </a:lnTo>
              </a:path>
            </a:pathLst>
          </a:custGeom>
          <a:ln w="5080">
            <a:solidFill>
              <a:srgbClr val="FC8C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834342" y="282257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513" y="0"/>
                </a:lnTo>
              </a:path>
            </a:pathLst>
          </a:custGeom>
          <a:ln w="4445">
            <a:solidFill>
              <a:srgbClr val="FD8D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820829" y="27717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 h="0">
                <a:moveTo>
                  <a:pt x="0" y="0"/>
                </a:moveTo>
                <a:lnTo>
                  <a:pt x="235519" y="0"/>
                </a:lnTo>
              </a:path>
            </a:pathLst>
          </a:custGeom>
          <a:ln w="5715">
            <a:solidFill>
              <a:srgbClr val="FF8E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805815" y="241935"/>
            <a:ext cx="245110" cy="32384"/>
          </a:xfrm>
          <a:custGeom>
            <a:avLst/>
            <a:gdLst/>
            <a:ahLst/>
            <a:cxnLst/>
            <a:rect l="l" t="t" r="r" b="b"/>
            <a:pathLst>
              <a:path w="245109" h="32385">
                <a:moveTo>
                  <a:pt x="244739" y="32385"/>
                </a:moveTo>
                <a:lnTo>
                  <a:pt x="15014" y="32385"/>
                </a:lnTo>
                <a:lnTo>
                  <a:pt x="0" y="26035"/>
                </a:lnTo>
                <a:lnTo>
                  <a:pt x="79803" y="0"/>
                </a:lnTo>
                <a:lnTo>
                  <a:pt x="211904" y="0"/>
                </a:lnTo>
                <a:lnTo>
                  <a:pt x="244739" y="32385"/>
                </a:lnTo>
                <a:close/>
              </a:path>
            </a:pathLst>
          </a:custGeom>
          <a:solidFill>
            <a:srgbClr val="FF8E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885618" y="209550"/>
            <a:ext cx="132715" cy="32384"/>
          </a:xfrm>
          <a:custGeom>
            <a:avLst/>
            <a:gdLst/>
            <a:ahLst/>
            <a:cxnLst/>
            <a:rect l="l" t="t" r="r" b="b"/>
            <a:pathLst>
              <a:path w="132715" h="32385">
                <a:moveTo>
                  <a:pt x="132101" y="32384"/>
                </a:moveTo>
                <a:lnTo>
                  <a:pt x="0" y="32384"/>
                </a:lnTo>
                <a:lnTo>
                  <a:pt x="99266" y="0"/>
                </a:lnTo>
                <a:lnTo>
                  <a:pt x="132101" y="32384"/>
                </a:lnTo>
                <a:close/>
              </a:path>
            </a:pathLst>
          </a:custGeom>
          <a:solidFill>
            <a:srgbClr val="FF8E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3712845" y="3709987"/>
            <a:ext cx="870585" cy="0"/>
          </a:xfrm>
          <a:custGeom>
            <a:avLst/>
            <a:gdLst/>
            <a:ahLst/>
            <a:cxnLst/>
            <a:rect l="l" t="t" r="r" b="b"/>
            <a:pathLst>
              <a:path w="870585" h="0">
                <a:moveTo>
                  <a:pt x="0" y="0"/>
                </a:moveTo>
                <a:lnTo>
                  <a:pt x="8705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3715384" y="3710939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5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3719194" y="3711892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8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3721734" y="3712527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8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3724909" y="371316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4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3728719" y="3713797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5" h="0">
                <a:moveTo>
                  <a:pt x="0" y="0"/>
                </a:moveTo>
                <a:lnTo>
                  <a:pt x="8388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3738244" y="3714432"/>
            <a:ext cx="819785" cy="0"/>
          </a:xfrm>
          <a:custGeom>
            <a:avLst/>
            <a:gdLst/>
            <a:ahLst/>
            <a:cxnLst/>
            <a:rect l="l" t="t" r="r" b="b"/>
            <a:pathLst>
              <a:path w="819785" h="0">
                <a:moveTo>
                  <a:pt x="0" y="0"/>
                </a:moveTo>
                <a:lnTo>
                  <a:pt x="819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3698875" y="370649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524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3689350" y="3699827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57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3683317" y="3693477"/>
            <a:ext cx="929640" cy="0"/>
          </a:xfrm>
          <a:custGeom>
            <a:avLst/>
            <a:gdLst/>
            <a:ahLst/>
            <a:cxnLst/>
            <a:rect l="l" t="t" r="r" b="b"/>
            <a:pathLst>
              <a:path w="929639" h="0">
                <a:moveTo>
                  <a:pt x="0" y="0"/>
                </a:moveTo>
                <a:lnTo>
                  <a:pt x="92963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3677284" y="3687127"/>
            <a:ext cx="941705" cy="0"/>
          </a:xfrm>
          <a:custGeom>
            <a:avLst/>
            <a:gdLst/>
            <a:ahLst/>
            <a:cxnLst/>
            <a:rect l="l" t="t" r="r" b="b"/>
            <a:pathLst>
              <a:path w="941704" h="0">
                <a:moveTo>
                  <a:pt x="0" y="0"/>
                </a:moveTo>
                <a:lnTo>
                  <a:pt x="94170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3672204" y="3680459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4" h="0">
                <a:moveTo>
                  <a:pt x="0" y="0"/>
                </a:moveTo>
                <a:lnTo>
                  <a:pt x="951864" y="0"/>
                </a:lnTo>
              </a:path>
            </a:pathLst>
          </a:custGeom>
          <a:ln w="6349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3669029" y="3674109"/>
            <a:ext cx="958215" cy="0"/>
          </a:xfrm>
          <a:custGeom>
            <a:avLst/>
            <a:gdLst/>
            <a:ahLst/>
            <a:cxnLst/>
            <a:rect l="l" t="t" r="r" b="b"/>
            <a:pathLst>
              <a:path w="958214" h="0">
                <a:moveTo>
                  <a:pt x="0" y="0"/>
                </a:moveTo>
                <a:lnTo>
                  <a:pt x="958214" y="0"/>
                </a:lnTo>
              </a:path>
            </a:pathLst>
          </a:custGeom>
          <a:ln w="6349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3666489" y="3667760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3294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3663950" y="3661409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634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3662679" y="3653154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3662679" y="365442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3663314" y="365569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3663632" y="3657600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3661092" y="3645534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3661409" y="364744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3661727" y="3649345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 h="0">
                <a:moveTo>
                  <a:pt x="0" y="0"/>
                </a:moveTo>
                <a:lnTo>
                  <a:pt x="9728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3662044" y="365061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3662256" y="365188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7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3660774" y="364172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3660140" y="3634104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3660774" y="3637279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3660140" y="36290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3660140" y="36226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3660140" y="36163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3660140" y="36099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3660140" y="36036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3660140" y="35972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3660140" y="359060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3660140" y="35839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3660140" y="357759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3660140" y="35712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3660140" y="356489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3660140" y="35585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3660140" y="35518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3660140" y="354457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3660140" y="35366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3660140" y="35283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3660140" y="352012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3660140" y="351186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3660140" y="350392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3660140" y="34959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3660140" y="34877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3660140" y="34794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3660140" y="34712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3660140" y="34629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3660140" y="345471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3660140" y="344646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3660140" y="34385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3660140" y="34305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3660140" y="34223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3660140" y="34140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3660140" y="340582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3660140" y="339756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3660140" y="338931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3660140" y="338105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3660140" y="337312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3660140" y="33651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3660140" y="33569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3660140" y="33486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3660140" y="334041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3660140" y="333247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3660140" y="33245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3660774" y="331406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3660774" y="331660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3660140" y="33191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3661409" y="330580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3661092" y="3307715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3660774" y="331025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1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3663314" y="329628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3663314" y="329755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3662679" y="329882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3662679" y="330009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3662044" y="330136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97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3662044" y="330263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3661621" y="3303904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292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3663632" y="3291522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10" y="0"/>
                </a:lnTo>
              </a:path>
            </a:pathLst>
          </a:custGeom>
          <a:ln w="825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3666807" y="3283267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2977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3670934" y="3275012"/>
            <a:ext cx="955040" cy="0"/>
          </a:xfrm>
          <a:custGeom>
            <a:avLst/>
            <a:gdLst/>
            <a:ahLst/>
            <a:cxnLst/>
            <a:rect l="l" t="t" r="r" b="b"/>
            <a:pathLst>
              <a:path w="955039" h="0">
                <a:moveTo>
                  <a:pt x="0" y="0"/>
                </a:moveTo>
                <a:lnTo>
                  <a:pt x="954722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3676014" y="3267075"/>
            <a:ext cx="944244" cy="0"/>
          </a:xfrm>
          <a:custGeom>
            <a:avLst/>
            <a:gdLst/>
            <a:ahLst/>
            <a:cxnLst/>
            <a:rect l="l" t="t" r="r" b="b"/>
            <a:pathLst>
              <a:path w="944245" h="0">
                <a:moveTo>
                  <a:pt x="0" y="0"/>
                </a:moveTo>
                <a:lnTo>
                  <a:pt x="944245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3682364" y="3259137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910" y="0"/>
                </a:lnTo>
              </a:path>
            </a:pathLst>
          </a:custGeom>
          <a:ln w="825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3691889" y="3250882"/>
            <a:ext cx="912494" cy="0"/>
          </a:xfrm>
          <a:custGeom>
            <a:avLst/>
            <a:gdLst/>
            <a:ahLst/>
            <a:cxnLst/>
            <a:rect l="l" t="t" r="r" b="b"/>
            <a:pathLst>
              <a:path w="912495" h="0">
                <a:moveTo>
                  <a:pt x="0" y="0"/>
                </a:moveTo>
                <a:lnTo>
                  <a:pt x="91249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3704589" y="3242627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 h="0">
                <a:moveTo>
                  <a:pt x="0" y="0"/>
                </a:moveTo>
                <a:lnTo>
                  <a:pt x="886460" y="0"/>
                </a:lnTo>
              </a:path>
            </a:pathLst>
          </a:custGeom>
          <a:ln w="825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3659813" y="323817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0"/>
                </a:moveTo>
                <a:lnTo>
                  <a:pt x="48778" y="6296"/>
                </a:lnTo>
                <a:lnTo>
                  <a:pt x="23433" y="23433"/>
                </a:lnTo>
                <a:lnTo>
                  <a:pt x="6296" y="48778"/>
                </a:lnTo>
                <a:lnTo>
                  <a:pt x="0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3660140" y="331787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3659813" y="363537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0"/>
                </a:moveTo>
                <a:lnTo>
                  <a:pt x="6296" y="30922"/>
                </a:lnTo>
                <a:lnTo>
                  <a:pt x="23433" y="56267"/>
                </a:lnTo>
                <a:lnTo>
                  <a:pt x="48778" y="73404"/>
                </a:lnTo>
                <a:lnTo>
                  <a:pt x="79701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3739515" y="371475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0" y="0"/>
                </a:moveTo>
                <a:lnTo>
                  <a:pt x="8172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556759" y="363537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79701"/>
                </a:moveTo>
                <a:lnTo>
                  <a:pt x="30922" y="73404"/>
                </a:lnTo>
                <a:lnTo>
                  <a:pt x="56267" y="56267"/>
                </a:lnTo>
                <a:lnTo>
                  <a:pt x="73404" y="30922"/>
                </a:lnTo>
                <a:lnTo>
                  <a:pt x="79701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636135" y="331787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31750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4556759" y="323817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79701"/>
                </a:moveTo>
                <a:lnTo>
                  <a:pt x="73404" y="48778"/>
                </a:lnTo>
                <a:lnTo>
                  <a:pt x="56267" y="23433"/>
                </a:lnTo>
                <a:lnTo>
                  <a:pt x="30922" y="6296"/>
                </a:ln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3739515" y="323850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81724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 txBox="1"/>
          <p:nvPr/>
        </p:nvSpPr>
        <p:spPr>
          <a:xfrm>
            <a:off x="3785234" y="3362959"/>
            <a:ext cx="7251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404</a:t>
            </a:r>
            <a:r>
              <a:rPr dirty="0" sz="1400" spc="-114" b="1">
                <a:latin typeface="Arial"/>
                <a:cs typeface="Arial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页</a:t>
            </a:r>
            <a:r>
              <a:rPr dirty="0" sz="1400" b="1">
                <a:latin typeface="等线"/>
                <a:cs typeface="等线"/>
              </a:rPr>
              <a:t>面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85" name="object 1085"/>
          <p:cNvSpPr/>
          <p:nvPr/>
        </p:nvSpPr>
        <p:spPr>
          <a:xfrm>
            <a:off x="1478280" y="1667510"/>
            <a:ext cx="0" cy="753745"/>
          </a:xfrm>
          <a:custGeom>
            <a:avLst/>
            <a:gdLst/>
            <a:ahLst/>
            <a:cxnLst/>
            <a:rect l="l" t="t" r="r" b="b"/>
            <a:pathLst>
              <a:path w="0" h="753744">
                <a:moveTo>
                  <a:pt x="0" y="0"/>
                </a:moveTo>
                <a:lnTo>
                  <a:pt x="0" y="75374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1421130" y="233553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1478280" y="3074670"/>
            <a:ext cx="0" cy="699770"/>
          </a:xfrm>
          <a:custGeom>
            <a:avLst/>
            <a:gdLst/>
            <a:ahLst/>
            <a:cxnLst/>
            <a:rect l="l" t="t" r="r" b="b"/>
            <a:pathLst>
              <a:path w="0" h="699770">
                <a:moveTo>
                  <a:pt x="0" y="0"/>
                </a:moveTo>
                <a:lnTo>
                  <a:pt x="0" y="69977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1421130" y="368871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2851785" y="2324735"/>
            <a:ext cx="1983739" cy="422275"/>
          </a:xfrm>
          <a:custGeom>
            <a:avLst/>
            <a:gdLst/>
            <a:ahLst/>
            <a:cxnLst/>
            <a:rect l="l" t="t" r="r" b="b"/>
            <a:pathLst>
              <a:path w="1983739" h="422275">
                <a:moveTo>
                  <a:pt x="0" y="422275"/>
                </a:moveTo>
                <a:lnTo>
                  <a:pt x="1983740" y="422275"/>
                </a:lnTo>
                <a:lnTo>
                  <a:pt x="198374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4778375" y="232473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2407285" y="673100"/>
            <a:ext cx="3203575" cy="738505"/>
          </a:xfrm>
          <a:custGeom>
            <a:avLst/>
            <a:gdLst/>
            <a:ahLst/>
            <a:cxnLst/>
            <a:rect l="l" t="t" r="r" b="b"/>
            <a:pathLst>
              <a:path w="3203575" h="738505">
                <a:moveTo>
                  <a:pt x="0" y="738505"/>
                </a:moveTo>
                <a:lnTo>
                  <a:pt x="3203575" y="738505"/>
                </a:lnTo>
                <a:lnTo>
                  <a:pt x="3203575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5553710" y="6731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7009130" y="372110"/>
            <a:ext cx="401955" cy="752475"/>
          </a:xfrm>
          <a:custGeom>
            <a:avLst/>
            <a:gdLst/>
            <a:ahLst/>
            <a:cxnLst/>
            <a:rect l="l" t="t" r="r" b="b"/>
            <a:pathLst>
              <a:path w="401954" h="752475">
                <a:moveTo>
                  <a:pt x="0" y="0"/>
                </a:moveTo>
                <a:lnTo>
                  <a:pt x="401955" y="0"/>
                </a:lnTo>
                <a:lnTo>
                  <a:pt x="401955" y="75247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7353934" y="103886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7410450" y="1654810"/>
            <a:ext cx="0" cy="389255"/>
          </a:xfrm>
          <a:custGeom>
            <a:avLst/>
            <a:gdLst/>
            <a:ahLst/>
            <a:cxnLst/>
            <a:rect l="l" t="t" r="r" b="b"/>
            <a:pathLst>
              <a:path w="0" h="389255">
                <a:moveTo>
                  <a:pt x="0" y="0"/>
                </a:moveTo>
                <a:lnTo>
                  <a:pt x="0" y="38925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7353300" y="1958339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7410450" y="2487295"/>
            <a:ext cx="0" cy="479425"/>
          </a:xfrm>
          <a:custGeom>
            <a:avLst/>
            <a:gdLst/>
            <a:ahLst/>
            <a:cxnLst/>
            <a:rect l="l" t="t" r="r" b="b"/>
            <a:pathLst>
              <a:path w="0" h="479425">
                <a:moveTo>
                  <a:pt x="0" y="0"/>
                </a:moveTo>
                <a:lnTo>
                  <a:pt x="0" y="4794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7353300" y="288099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7410450" y="3629025"/>
            <a:ext cx="0" cy="447675"/>
          </a:xfrm>
          <a:custGeom>
            <a:avLst/>
            <a:gdLst/>
            <a:ahLst/>
            <a:cxnLst/>
            <a:rect l="l" t="t" r="r" b="b"/>
            <a:pathLst>
              <a:path w="0" h="447675">
                <a:moveTo>
                  <a:pt x="0" y="0"/>
                </a:moveTo>
                <a:lnTo>
                  <a:pt x="0" y="44767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7353300" y="399097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3541395" y="4569777"/>
            <a:ext cx="1612900" cy="0"/>
          </a:xfrm>
          <a:custGeom>
            <a:avLst/>
            <a:gdLst/>
            <a:ahLst/>
            <a:cxnLst/>
            <a:rect l="l" t="t" r="r" b="b"/>
            <a:pathLst>
              <a:path w="1612900" h="0">
                <a:moveTo>
                  <a:pt x="0" y="0"/>
                </a:moveTo>
                <a:lnTo>
                  <a:pt x="1612899" y="0"/>
                </a:lnTo>
              </a:path>
            </a:pathLst>
          </a:custGeom>
          <a:ln w="571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3527425" y="4563427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 h="0">
                <a:moveTo>
                  <a:pt x="0" y="0"/>
                </a:moveTo>
                <a:lnTo>
                  <a:pt x="1640839" y="0"/>
                </a:lnTo>
              </a:path>
            </a:pathLst>
          </a:custGeom>
          <a:ln w="698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3518217" y="4556442"/>
            <a:ext cx="1659255" cy="0"/>
          </a:xfrm>
          <a:custGeom>
            <a:avLst/>
            <a:gdLst/>
            <a:ahLst/>
            <a:cxnLst/>
            <a:rect l="l" t="t" r="r" b="b"/>
            <a:pathLst>
              <a:path w="1659254" h="0">
                <a:moveTo>
                  <a:pt x="0" y="0"/>
                </a:moveTo>
                <a:lnTo>
                  <a:pt x="1659254" y="0"/>
                </a:lnTo>
              </a:path>
            </a:pathLst>
          </a:custGeom>
          <a:ln w="6984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3510915" y="4549457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6985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3505200" y="4542154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 h="0">
                <a:moveTo>
                  <a:pt x="0" y="0"/>
                </a:moveTo>
                <a:lnTo>
                  <a:pt x="1685289" y="0"/>
                </a:lnTo>
              </a:path>
            </a:pathLst>
          </a:custGeom>
          <a:ln w="7619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3501389" y="4534852"/>
            <a:ext cx="1692910" cy="0"/>
          </a:xfrm>
          <a:custGeom>
            <a:avLst/>
            <a:gdLst/>
            <a:ahLst/>
            <a:cxnLst/>
            <a:rect l="l" t="t" r="r" b="b"/>
            <a:pathLst>
              <a:path w="1692910" h="0">
                <a:moveTo>
                  <a:pt x="0" y="0"/>
                </a:moveTo>
                <a:lnTo>
                  <a:pt x="1692909" y="0"/>
                </a:lnTo>
              </a:path>
            </a:pathLst>
          </a:custGeom>
          <a:ln w="6985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3497579" y="4527867"/>
            <a:ext cx="1700530" cy="0"/>
          </a:xfrm>
          <a:custGeom>
            <a:avLst/>
            <a:gdLst/>
            <a:ahLst/>
            <a:cxnLst/>
            <a:rect l="l" t="t" r="r" b="b"/>
            <a:pathLst>
              <a:path w="1700529" h="0">
                <a:moveTo>
                  <a:pt x="0" y="0"/>
                </a:moveTo>
                <a:lnTo>
                  <a:pt x="1700529" y="0"/>
                </a:lnTo>
              </a:path>
            </a:pathLst>
          </a:custGeom>
          <a:ln w="6985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3495357" y="4520882"/>
            <a:ext cx="1704975" cy="0"/>
          </a:xfrm>
          <a:custGeom>
            <a:avLst/>
            <a:gdLst/>
            <a:ahLst/>
            <a:cxnLst/>
            <a:rect l="l" t="t" r="r" b="b"/>
            <a:pathLst>
              <a:path w="1704975" h="0">
                <a:moveTo>
                  <a:pt x="0" y="0"/>
                </a:moveTo>
                <a:lnTo>
                  <a:pt x="1704974" y="0"/>
                </a:lnTo>
              </a:path>
            </a:pathLst>
          </a:custGeom>
          <a:ln w="6985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3493769" y="4511675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3494404" y="451294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3494404" y="451421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3495039" y="4515484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3495039" y="4516754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3492499" y="4504054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68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3492817" y="4505325"/>
            <a:ext cx="1710055" cy="0"/>
          </a:xfrm>
          <a:custGeom>
            <a:avLst/>
            <a:gdLst/>
            <a:ahLst/>
            <a:cxnLst/>
            <a:rect l="l" t="t" r="r" b="b"/>
            <a:pathLst>
              <a:path w="1710054" h="0">
                <a:moveTo>
                  <a:pt x="0" y="0"/>
                </a:moveTo>
                <a:lnTo>
                  <a:pt x="171005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3493134" y="4507229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3493134" y="4509134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3492182" y="4499927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6985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3491865" y="449262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350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3492182" y="449643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317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3491865" y="448595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3491865" y="4478654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3491865" y="447167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35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3491865" y="446500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3491865" y="445801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3491865" y="445103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3491865" y="4443729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3491865" y="443642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3491865" y="442944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3491865" y="442245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3491865" y="441547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3491865" y="440721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3491865" y="439801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8CA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3491865" y="438880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8CB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3491865" y="437927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9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3491865" y="436975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A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3491865" y="436054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AC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3491865" y="435102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10160">
            <a:solidFill>
              <a:srgbClr val="DCC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3491865" y="434149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DD0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3491865" y="433228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ED1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3491865" y="432276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E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3491865" y="431323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F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3491865" y="4304029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FD3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3491865" y="429482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0D4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3491865" y="428529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1D6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3491865" y="427577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1D7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3491865" y="426624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3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3491865" y="425704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E4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3491865" y="424783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9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3491865" y="423830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A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3491865" y="422878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C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3491865" y="421957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E6DD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3491865" y="421036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7DE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3491865" y="420084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9DF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3492182" y="4187825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3491865" y="419227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3492711" y="4178934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160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3492499" y="4183379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689" y="0"/>
                </a:lnTo>
              </a:path>
            </a:pathLst>
          </a:custGeom>
          <a:ln w="762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3495039" y="4168775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3494404" y="417004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3494404" y="417131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3493769" y="4172584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3493769" y="4173854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3493134" y="4175759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3493134" y="4177665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3495039" y="4163059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8889">
            <a:solidFill>
              <a:srgbClr val="EBE3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3498214" y="4153852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1699259" y="0"/>
                </a:lnTo>
              </a:path>
            </a:pathLst>
          </a:custGeom>
          <a:ln w="9525">
            <a:solidFill>
              <a:srgbClr val="EBE4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3503294" y="4144327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099" y="0"/>
                </a:lnTo>
              </a:path>
            </a:pathLst>
          </a:custGeom>
          <a:ln w="9525">
            <a:solidFill>
              <a:srgbClr val="ECE5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3509962" y="4134802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4" h="0">
                <a:moveTo>
                  <a:pt x="0" y="0"/>
                </a:moveTo>
                <a:lnTo>
                  <a:pt x="1675447" y="0"/>
                </a:lnTo>
              </a:path>
            </a:pathLst>
          </a:custGeom>
          <a:ln w="9525">
            <a:solidFill>
              <a:srgbClr val="EDE5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3519169" y="4125595"/>
            <a:ext cx="1656714" cy="0"/>
          </a:xfrm>
          <a:custGeom>
            <a:avLst/>
            <a:gdLst/>
            <a:ahLst/>
            <a:cxnLst/>
            <a:rect l="l" t="t" r="r" b="b"/>
            <a:pathLst>
              <a:path w="1656714" h="0">
                <a:moveTo>
                  <a:pt x="0" y="0"/>
                </a:moveTo>
                <a:lnTo>
                  <a:pt x="1656714" y="0"/>
                </a:lnTo>
              </a:path>
            </a:pathLst>
          </a:custGeom>
          <a:ln w="8889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3532504" y="4116387"/>
            <a:ext cx="1630045" cy="0"/>
          </a:xfrm>
          <a:custGeom>
            <a:avLst/>
            <a:gdLst/>
            <a:ahLst/>
            <a:cxnLst/>
            <a:rect l="l" t="t" r="r" b="b"/>
            <a:pathLst>
              <a:path w="1630045" h="0">
                <a:moveTo>
                  <a:pt x="0" y="0"/>
                </a:moveTo>
                <a:lnTo>
                  <a:pt x="1630045" y="0"/>
                </a:lnTo>
              </a:path>
            </a:pathLst>
          </a:custGeom>
          <a:ln w="9525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3491550" y="411131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77149" y="0"/>
                </a:moveTo>
                <a:lnTo>
                  <a:pt x="47216" y="6095"/>
                </a:lnTo>
                <a:lnTo>
                  <a:pt x="22683" y="22683"/>
                </a:lnTo>
                <a:lnTo>
                  <a:pt x="6095" y="47216"/>
                </a:lnTo>
                <a:lnTo>
                  <a:pt x="0" y="77149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3491865" y="4188460"/>
            <a:ext cx="0" cy="307340"/>
          </a:xfrm>
          <a:custGeom>
            <a:avLst/>
            <a:gdLst/>
            <a:ahLst/>
            <a:cxnLst/>
            <a:rect l="l" t="t" r="r" b="b"/>
            <a:pathLst>
              <a:path w="0" h="307339">
                <a:moveTo>
                  <a:pt x="0" y="0"/>
                </a:moveTo>
                <a:lnTo>
                  <a:pt x="0" y="30734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3491550" y="449580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0" y="0"/>
                </a:moveTo>
                <a:lnTo>
                  <a:pt x="6095" y="29932"/>
                </a:lnTo>
                <a:lnTo>
                  <a:pt x="22683" y="54466"/>
                </a:lnTo>
                <a:lnTo>
                  <a:pt x="47216" y="71054"/>
                </a:lnTo>
                <a:lnTo>
                  <a:pt x="77149" y="77149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3568700" y="4572635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89" h="0">
                <a:moveTo>
                  <a:pt x="0" y="0"/>
                </a:moveTo>
                <a:lnTo>
                  <a:pt x="155829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5126990" y="449580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0" y="77149"/>
                </a:moveTo>
                <a:lnTo>
                  <a:pt x="29932" y="71054"/>
                </a:lnTo>
                <a:lnTo>
                  <a:pt x="54466" y="54466"/>
                </a:lnTo>
                <a:lnTo>
                  <a:pt x="71054" y="29932"/>
                </a:lnTo>
                <a:lnTo>
                  <a:pt x="77149" y="0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5203825" y="4188460"/>
            <a:ext cx="0" cy="307340"/>
          </a:xfrm>
          <a:custGeom>
            <a:avLst/>
            <a:gdLst/>
            <a:ahLst/>
            <a:cxnLst/>
            <a:rect l="l" t="t" r="r" b="b"/>
            <a:pathLst>
              <a:path w="0" h="307339">
                <a:moveTo>
                  <a:pt x="0" y="30734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5126990" y="411131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77149" y="77149"/>
                </a:moveTo>
                <a:lnTo>
                  <a:pt x="71054" y="47216"/>
                </a:lnTo>
                <a:lnTo>
                  <a:pt x="54466" y="22683"/>
                </a:lnTo>
                <a:lnTo>
                  <a:pt x="29932" y="6095"/>
                </a:lnTo>
                <a:lnTo>
                  <a:pt x="0" y="0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3568700" y="4111625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89" h="0">
                <a:moveTo>
                  <a:pt x="155829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 txBox="1"/>
          <p:nvPr/>
        </p:nvSpPr>
        <p:spPr>
          <a:xfrm>
            <a:off x="3801745" y="4229100"/>
            <a:ext cx="10922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是否存在</a:t>
            </a:r>
            <a:r>
              <a:rPr dirty="0" sz="1400" b="1">
                <a:latin typeface="Microsoft JhengHei"/>
                <a:cs typeface="Microsoft JhengHei"/>
              </a:rPr>
              <a:t>异</a:t>
            </a:r>
            <a:r>
              <a:rPr dirty="0" sz="1400" b="1">
                <a:latin typeface="等线"/>
                <a:cs typeface="等线"/>
              </a:rPr>
              <a:t>常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181" name="object 1181"/>
          <p:cNvSpPr/>
          <p:nvPr/>
        </p:nvSpPr>
        <p:spPr>
          <a:xfrm>
            <a:off x="5203190" y="4342129"/>
            <a:ext cx="664845" cy="0"/>
          </a:xfrm>
          <a:custGeom>
            <a:avLst/>
            <a:gdLst/>
            <a:ahLst/>
            <a:cxnLst/>
            <a:rect l="l" t="t" r="r" b="b"/>
            <a:pathLst>
              <a:path w="664845" h="0">
                <a:moveTo>
                  <a:pt x="66484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5203190" y="428497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3289934" y="4881244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10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3289934" y="5158104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10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3235325" y="4935854"/>
            <a:ext cx="712470" cy="222250"/>
          </a:xfrm>
          <a:custGeom>
            <a:avLst/>
            <a:gdLst/>
            <a:ahLst/>
            <a:cxnLst/>
            <a:rect l="l" t="t" r="r" b="b"/>
            <a:pathLst>
              <a:path w="712470" h="222250">
                <a:moveTo>
                  <a:pt x="0" y="0"/>
                </a:moveTo>
                <a:lnTo>
                  <a:pt x="712470" y="0"/>
                </a:lnTo>
                <a:lnTo>
                  <a:pt x="712470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3235102" y="48810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32"/>
                </a:moveTo>
                <a:lnTo>
                  <a:pt x="54832" y="54832"/>
                </a:lnTo>
                <a:lnTo>
                  <a:pt x="54832" y="0"/>
                </a:lnTo>
                <a:lnTo>
                  <a:pt x="33558" y="4332"/>
                </a:lnTo>
                <a:lnTo>
                  <a:pt x="16121" y="16121"/>
                </a:lnTo>
                <a:lnTo>
                  <a:pt x="4332" y="33558"/>
                </a:lnTo>
                <a:lnTo>
                  <a:pt x="0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3235102" y="515810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3893184" y="515810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3893184" y="48810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 txBox="1"/>
          <p:nvPr/>
        </p:nvSpPr>
        <p:spPr>
          <a:xfrm>
            <a:off x="3235325" y="4933315"/>
            <a:ext cx="7124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191" name="object 1191"/>
          <p:cNvSpPr/>
          <p:nvPr/>
        </p:nvSpPr>
        <p:spPr>
          <a:xfrm>
            <a:off x="96520" y="5800725"/>
            <a:ext cx="2357120" cy="0"/>
          </a:xfrm>
          <a:custGeom>
            <a:avLst/>
            <a:gdLst/>
            <a:ahLst/>
            <a:cxnLst/>
            <a:rect l="l" t="t" r="r" b="b"/>
            <a:pathLst>
              <a:path w="2357120" h="0">
                <a:moveTo>
                  <a:pt x="0" y="0"/>
                </a:moveTo>
                <a:lnTo>
                  <a:pt x="2357118" y="0"/>
                </a:lnTo>
              </a:path>
            </a:pathLst>
          </a:custGeom>
          <a:ln w="888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76200" y="5791200"/>
            <a:ext cx="2397760" cy="0"/>
          </a:xfrm>
          <a:custGeom>
            <a:avLst/>
            <a:gdLst/>
            <a:ahLst/>
            <a:cxnLst/>
            <a:rect l="l" t="t" r="r" b="b"/>
            <a:pathLst>
              <a:path w="2397760" h="0">
                <a:moveTo>
                  <a:pt x="0" y="0"/>
                </a:moveTo>
                <a:lnTo>
                  <a:pt x="2397758" y="0"/>
                </a:lnTo>
              </a:path>
            </a:pathLst>
          </a:custGeom>
          <a:ln w="1015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2759" y="5780722"/>
            <a:ext cx="2425065" cy="0"/>
          </a:xfrm>
          <a:custGeom>
            <a:avLst/>
            <a:gdLst/>
            <a:ahLst/>
            <a:cxnLst/>
            <a:rect l="l" t="t" r="r" b="b"/>
            <a:pathLst>
              <a:path w="2425065" h="0">
                <a:moveTo>
                  <a:pt x="0" y="0"/>
                </a:moveTo>
                <a:lnTo>
                  <a:pt x="2424641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51435" y="5770245"/>
            <a:ext cx="2447290" cy="0"/>
          </a:xfrm>
          <a:custGeom>
            <a:avLst/>
            <a:gdLst/>
            <a:ahLst/>
            <a:cxnLst/>
            <a:rect l="l" t="t" r="r" b="b"/>
            <a:pathLst>
              <a:path w="2447290" h="0">
                <a:moveTo>
                  <a:pt x="0" y="0"/>
                </a:moveTo>
                <a:lnTo>
                  <a:pt x="2447289" y="0"/>
                </a:lnTo>
              </a:path>
            </a:pathLst>
          </a:custGeom>
          <a:ln w="1016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42333" y="5759767"/>
            <a:ext cx="2465705" cy="0"/>
          </a:xfrm>
          <a:custGeom>
            <a:avLst/>
            <a:gdLst/>
            <a:ahLst/>
            <a:cxnLst/>
            <a:rect l="l" t="t" r="r" b="b"/>
            <a:pathLst>
              <a:path w="2465705" h="0">
                <a:moveTo>
                  <a:pt x="0" y="0"/>
                </a:moveTo>
                <a:lnTo>
                  <a:pt x="2465492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35136" y="5749290"/>
            <a:ext cx="2480310" cy="0"/>
          </a:xfrm>
          <a:custGeom>
            <a:avLst/>
            <a:gdLst/>
            <a:ahLst/>
            <a:cxnLst/>
            <a:rect l="l" t="t" r="r" b="b"/>
            <a:pathLst>
              <a:path w="2480310" h="0">
                <a:moveTo>
                  <a:pt x="0" y="0"/>
                </a:moveTo>
                <a:lnTo>
                  <a:pt x="2479886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29210" y="5738812"/>
            <a:ext cx="2491740" cy="0"/>
          </a:xfrm>
          <a:custGeom>
            <a:avLst/>
            <a:gdLst/>
            <a:ahLst/>
            <a:cxnLst/>
            <a:rect l="l" t="t" r="r" b="b"/>
            <a:pathLst>
              <a:path w="2491740" h="0">
                <a:moveTo>
                  <a:pt x="0" y="0"/>
                </a:moveTo>
                <a:lnTo>
                  <a:pt x="2491739" y="0"/>
                </a:lnTo>
              </a:path>
            </a:pathLst>
          </a:custGeom>
          <a:ln w="1079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24976" y="5728652"/>
            <a:ext cx="2500630" cy="0"/>
          </a:xfrm>
          <a:custGeom>
            <a:avLst/>
            <a:gdLst/>
            <a:ahLst/>
            <a:cxnLst/>
            <a:rect l="l" t="t" r="r" b="b"/>
            <a:pathLst>
              <a:path w="2500630" h="0">
                <a:moveTo>
                  <a:pt x="0" y="0"/>
                </a:moveTo>
                <a:lnTo>
                  <a:pt x="2500206" y="0"/>
                </a:lnTo>
              </a:path>
            </a:pathLst>
          </a:custGeom>
          <a:ln w="952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21113" y="5718492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7932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18891" y="5708015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377" y="0"/>
                </a:lnTo>
              </a:path>
            </a:pathLst>
          </a:custGeom>
          <a:ln w="1016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17144" y="56934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17780" y="5697220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18414" y="570039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30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18732" y="5702300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6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16509" y="5685154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16827" y="5689600"/>
            <a:ext cx="2516505" cy="0"/>
          </a:xfrm>
          <a:custGeom>
            <a:avLst/>
            <a:gdLst/>
            <a:ahLst/>
            <a:cxnLst/>
            <a:rect l="l" t="t" r="r" b="b"/>
            <a:pathLst>
              <a:path w="2516505" h="0">
                <a:moveTo>
                  <a:pt x="0" y="0"/>
                </a:moveTo>
                <a:lnTo>
                  <a:pt x="251650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17144" y="569150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15875" y="5674359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508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16192" y="5678170"/>
            <a:ext cx="2517775" cy="0"/>
          </a:xfrm>
          <a:custGeom>
            <a:avLst/>
            <a:gdLst/>
            <a:ahLst/>
            <a:cxnLst/>
            <a:rect l="l" t="t" r="r" b="b"/>
            <a:pathLst>
              <a:path w="2517775" h="0">
                <a:moveTo>
                  <a:pt x="0" y="0"/>
                </a:moveTo>
                <a:lnTo>
                  <a:pt x="251777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16509" y="5680709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15875" y="5666104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15875" y="565594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15875" y="564546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15875" y="563530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952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15875" y="562514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15875" y="5614670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15875" y="560419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15875" y="559371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15875" y="558323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15875" y="5572760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15875" y="556228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15875" y="555212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952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15875" y="554196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15875" y="552322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15875" y="550989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15875" y="549719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15875" y="548386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15875" y="547052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15875" y="545782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15875" y="544449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15875" y="5431154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15875" y="5418454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15875" y="5404485"/>
            <a:ext cx="2518410" cy="13970"/>
          </a:xfrm>
          <a:custGeom>
            <a:avLst/>
            <a:gdLst/>
            <a:ahLst/>
            <a:cxnLst/>
            <a:rect l="l" t="t" r="r" b="b"/>
            <a:pathLst>
              <a:path w="2518410" h="13970">
                <a:moveTo>
                  <a:pt x="0" y="13970"/>
                </a:moveTo>
                <a:lnTo>
                  <a:pt x="2518409" y="13970"/>
                </a:lnTo>
                <a:lnTo>
                  <a:pt x="25184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15875" y="539115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15875" y="5378450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15875" y="536511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15875" y="535177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15875" y="5339079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15875" y="532574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15875" y="531304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15875" y="529971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15875" y="5285740"/>
            <a:ext cx="2518410" cy="13970"/>
          </a:xfrm>
          <a:custGeom>
            <a:avLst/>
            <a:gdLst/>
            <a:ahLst/>
            <a:cxnLst/>
            <a:rect l="l" t="t" r="r" b="b"/>
            <a:pathLst>
              <a:path w="2518410" h="13970">
                <a:moveTo>
                  <a:pt x="0" y="13970"/>
                </a:moveTo>
                <a:lnTo>
                  <a:pt x="2518409" y="13970"/>
                </a:lnTo>
                <a:lnTo>
                  <a:pt x="25184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15875" y="5272404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15875" y="5259704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15875" y="524637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15875" y="523303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15875" y="522033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15875" y="520700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15875" y="5194300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15875" y="518096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15875" y="516762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16509" y="5158104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888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16192" y="5163184"/>
            <a:ext cx="2517775" cy="0"/>
          </a:xfrm>
          <a:custGeom>
            <a:avLst/>
            <a:gdLst/>
            <a:ahLst/>
            <a:cxnLst/>
            <a:rect l="l" t="t" r="r" b="b"/>
            <a:pathLst>
              <a:path w="2517775" h="0">
                <a:moveTo>
                  <a:pt x="0" y="0"/>
                </a:moveTo>
                <a:lnTo>
                  <a:pt x="251777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15875" y="516572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18414" y="514159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30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18097" y="514350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 h="0">
                <a:moveTo>
                  <a:pt x="0" y="0"/>
                </a:moveTo>
                <a:lnTo>
                  <a:pt x="25139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17779" y="5145404"/>
            <a:ext cx="2515235" cy="0"/>
          </a:xfrm>
          <a:custGeom>
            <a:avLst/>
            <a:gdLst/>
            <a:ahLst/>
            <a:cxnLst/>
            <a:rect l="l" t="t" r="r" b="b"/>
            <a:pathLst>
              <a:path w="2515235" h="0">
                <a:moveTo>
                  <a:pt x="0" y="0"/>
                </a:moveTo>
                <a:lnTo>
                  <a:pt x="251491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17462" y="51473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55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17144" y="514985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16827" y="5152390"/>
            <a:ext cx="2516505" cy="0"/>
          </a:xfrm>
          <a:custGeom>
            <a:avLst/>
            <a:gdLst/>
            <a:ahLst/>
            <a:cxnLst/>
            <a:rect l="l" t="t" r="r" b="b"/>
            <a:pathLst>
              <a:path w="2516505" h="0">
                <a:moveTo>
                  <a:pt x="0" y="0"/>
                </a:moveTo>
                <a:lnTo>
                  <a:pt x="25165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18414" y="5127625"/>
            <a:ext cx="2513330" cy="13335"/>
          </a:xfrm>
          <a:custGeom>
            <a:avLst/>
            <a:gdLst/>
            <a:ahLst/>
            <a:cxnLst/>
            <a:rect l="l" t="t" r="r" b="b"/>
            <a:pathLst>
              <a:path w="2513330" h="13335">
                <a:moveTo>
                  <a:pt x="0" y="13335"/>
                </a:moveTo>
                <a:lnTo>
                  <a:pt x="2513329" y="13335"/>
                </a:lnTo>
                <a:lnTo>
                  <a:pt x="251332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21907" y="5114925"/>
            <a:ext cx="2506980" cy="12700"/>
          </a:xfrm>
          <a:custGeom>
            <a:avLst/>
            <a:gdLst/>
            <a:ahLst/>
            <a:cxnLst/>
            <a:rect l="l" t="t" r="r" b="b"/>
            <a:pathLst>
              <a:path w="2506980" h="12700">
                <a:moveTo>
                  <a:pt x="0" y="12700"/>
                </a:moveTo>
                <a:lnTo>
                  <a:pt x="2506821" y="12700"/>
                </a:lnTo>
                <a:lnTo>
                  <a:pt x="250682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26352" y="5101590"/>
            <a:ext cx="2497455" cy="13335"/>
          </a:xfrm>
          <a:custGeom>
            <a:avLst/>
            <a:gdLst/>
            <a:ahLst/>
            <a:cxnLst/>
            <a:rect l="l" t="t" r="r" b="b"/>
            <a:pathLst>
              <a:path w="2497455" h="13335">
                <a:moveTo>
                  <a:pt x="0" y="13335"/>
                </a:moveTo>
                <a:lnTo>
                  <a:pt x="2497455" y="13335"/>
                </a:lnTo>
                <a:lnTo>
                  <a:pt x="249745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32384" y="5088254"/>
            <a:ext cx="2485390" cy="13335"/>
          </a:xfrm>
          <a:custGeom>
            <a:avLst/>
            <a:gdLst/>
            <a:ahLst/>
            <a:cxnLst/>
            <a:rect l="l" t="t" r="r" b="b"/>
            <a:pathLst>
              <a:path w="2485390" h="13335">
                <a:moveTo>
                  <a:pt x="0" y="13335"/>
                </a:moveTo>
                <a:lnTo>
                  <a:pt x="2484966" y="13335"/>
                </a:lnTo>
                <a:lnTo>
                  <a:pt x="248496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41274" y="5075554"/>
            <a:ext cx="2468245" cy="12700"/>
          </a:xfrm>
          <a:custGeom>
            <a:avLst/>
            <a:gdLst/>
            <a:ahLst/>
            <a:cxnLst/>
            <a:rect l="l" t="t" r="r" b="b"/>
            <a:pathLst>
              <a:path w="2468245" h="12700">
                <a:moveTo>
                  <a:pt x="0" y="12700"/>
                </a:moveTo>
                <a:lnTo>
                  <a:pt x="2467821" y="12700"/>
                </a:lnTo>
                <a:lnTo>
                  <a:pt x="246782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51990" y="5062220"/>
            <a:ext cx="2446655" cy="13335"/>
          </a:xfrm>
          <a:custGeom>
            <a:avLst/>
            <a:gdLst/>
            <a:ahLst/>
            <a:cxnLst/>
            <a:rect l="l" t="t" r="r" b="b"/>
            <a:pathLst>
              <a:path w="2446655" h="13335">
                <a:moveTo>
                  <a:pt x="0" y="13335"/>
                </a:moveTo>
                <a:lnTo>
                  <a:pt x="2446417" y="13335"/>
                </a:lnTo>
                <a:lnTo>
                  <a:pt x="2446417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66674" y="5055552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 h="0">
                <a:moveTo>
                  <a:pt x="0" y="0"/>
                </a:moveTo>
                <a:lnTo>
                  <a:pt x="2416175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88582" y="5042217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6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 txBox="1"/>
          <p:nvPr/>
        </p:nvSpPr>
        <p:spPr>
          <a:xfrm>
            <a:off x="159385" y="5086984"/>
            <a:ext cx="2200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</a:t>
            </a:r>
            <a:r>
              <a:rPr dirty="0" sz="1400" spc="-2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HandlerExceptionResolver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70" name="object 1270"/>
          <p:cNvSpPr txBox="1"/>
          <p:nvPr/>
        </p:nvSpPr>
        <p:spPr>
          <a:xfrm>
            <a:off x="284479" y="5303520"/>
            <a:ext cx="19812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组</a:t>
            </a:r>
            <a:r>
              <a:rPr dirty="0" sz="1400" b="1">
                <a:latin typeface="等线"/>
                <a:cs typeface="等线"/>
              </a:rPr>
              <a:t>件</a:t>
            </a:r>
            <a:r>
              <a:rPr dirty="0" sz="1400" b="1">
                <a:latin typeface="Microsoft JhengHei"/>
                <a:cs typeface="Microsoft JhengHei"/>
              </a:rPr>
              <a:t>处</a:t>
            </a:r>
            <a:r>
              <a:rPr dirty="0" sz="1400" b="1">
                <a:latin typeface="等线"/>
                <a:cs typeface="等线"/>
              </a:rPr>
              <a:t>理</a:t>
            </a:r>
            <a:r>
              <a:rPr dirty="0" sz="1400" b="1">
                <a:latin typeface="Microsoft JhengHei"/>
                <a:cs typeface="Microsoft JhengHei"/>
              </a:rPr>
              <a:t>异</a:t>
            </a:r>
            <a:r>
              <a:rPr dirty="0" sz="1400" b="1">
                <a:latin typeface="等线"/>
                <a:cs typeface="等线"/>
              </a:rPr>
              <a:t>常，得到新的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271" name="object 1271"/>
          <p:cNvSpPr txBox="1"/>
          <p:nvPr/>
        </p:nvSpPr>
        <p:spPr>
          <a:xfrm>
            <a:off x="492125" y="5520054"/>
            <a:ext cx="1565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</a:t>
            </a:r>
            <a:r>
              <a:rPr dirty="0" sz="1400" spc="-9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272" name="object 1272"/>
          <p:cNvSpPr/>
          <p:nvPr/>
        </p:nvSpPr>
        <p:spPr>
          <a:xfrm>
            <a:off x="5927724" y="5655945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5932169" y="5657215"/>
            <a:ext cx="2956560" cy="0"/>
          </a:xfrm>
          <a:custGeom>
            <a:avLst/>
            <a:gdLst/>
            <a:ahLst/>
            <a:cxnLst/>
            <a:rect l="l" t="t" r="r" b="b"/>
            <a:pathLst>
              <a:path w="2956559" h="0">
                <a:moveTo>
                  <a:pt x="0" y="0"/>
                </a:moveTo>
                <a:lnTo>
                  <a:pt x="29565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5935344" y="5658167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09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5938519" y="5658802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59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5941059" y="5659437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5946139" y="5660072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5955029" y="5660707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5911215" y="5651817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5900420" y="5644514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59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5893434" y="5637212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5886450" y="5629909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5882322" y="5622925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5877983" y="5615940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2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5874808" y="5608637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2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5872479" y="559879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5872691" y="560006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5873432" y="560197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5874596" y="5604509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5870574" y="55911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5870574" y="55924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5871209" y="55937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5871421" y="5595620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5872162" y="559752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5869304" y="55848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5869516" y="55867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5869939" y="55886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5870257" y="558990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5868669" y="55791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5868987" y="558228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9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5869304" y="558355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5868035" y="55708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5868352" y="557339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5868669" y="55753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5868035" y="55654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5868035" y="555847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5868035" y="55514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5868035" y="55445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5868035" y="55372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5868035" y="55298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5868035" y="55229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5868035" y="55159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5868035" y="55086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5868035" y="55013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5868035" y="54940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5868035" y="548703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5868035" y="54800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5868035" y="54717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5868035" y="54625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5868035" y="54533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5868035" y="54444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5868035" y="54356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5868035" y="54267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5868035" y="54175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5868035" y="54082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5868035" y="53994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5868035" y="53901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5868035" y="53809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5868035" y="5372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5868035" y="53628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5868035" y="53536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5868035" y="53447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868035" y="53359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868035" y="53266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5868035" y="53174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5868035" y="530828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868035" y="52990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868035" y="52901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868035" y="52812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5868035" y="52720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5868035" y="52628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5868035" y="52539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5868035" y="5245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5868035" y="52362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5868035" y="52270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5868669" y="521589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5868351" y="521906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5868035" y="52209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5869727" y="5205095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5869304" y="52070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5869304" y="52089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5868881" y="5210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03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5868669" y="521207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5871526" y="519620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5871209" y="51974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5871209" y="519874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5870574" y="52000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5870574" y="520128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5870151" y="52025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4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5869939" y="520382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5872056" y="519049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5875337" y="5181282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5879464" y="517207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5885814" y="5163185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5893117" y="5154295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5902959" y="5145404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8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5917563" y="5136197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4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 txBox="1"/>
          <p:nvPr/>
        </p:nvSpPr>
        <p:spPr>
          <a:xfrm>
            <a:off x="6407784" y="5170804"/>
            <a:ext cx="20053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 </a:t>
            </a:r>
            <a:r>
              <a:rPr dirty="0" sz="1400" spc="-5" b="1">
                <a:latin typeface="Calibri"/>
                <a:cs typeface="Calibri"/>
              </a:rPr>
              <a:t>ViewResolver</a:t>
            </a:r>
            <a:r>
              <a:rPr dirty="0" sz="1400" spc="-114" b="1"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组</a:t>
            </a:r>
            <a:r>
              <a:rPr dirty="0" sz="1400" b="1">
                <a:latin typeface="等线"/>
                <a:cs typeface="等线"/>
              </a:rPr>
              <a:t>件根据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369" name="object 1369"/>
          <p:cNvSpPr txBox="1"/>
          <p:nvPr/>
        </p:nvSpPr>
        <p:spPr>
          <a:xfrm>
            <a:off x="5979159" y="5387340"/>
            <a:ext cx="286512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象得到</a:t>
            </a:r>
            <a:r>
              <a:rPr dirty="0" sz="1400" b="1">
                <a:latin typeface="Microsoft JhengHei"/>
                <a:cs typeface="Microsoft JhengHei"/>
              </a:rPr>
              <a:t>实际</a:t>
            </a:r>
            <a:r>
              <a:rPr dirty="0" sz="1400" b="1">
                <a:latin typeface="等线"/>
                <a:cs typeface="等线"/>
              </a:rPr>
              <a:t>的</a:t>
            </a:r>
            <a:r>
              <a:rPr dirty="0" sz="1400" spc="-15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70" name="object 1370"/>
          <p:cNvSpPr/>
          <p:nvPr/>
        </p:nvSpPr>
        <p:spPr>
          <a:xfrm>
            <a:off x="2534285" y="4342129"/>
            <a:ext cx="957580" cy="1078865"/>
          </a:xfrm>
          <a:custGeom>
            <a:avLst/>
            <a:gdLst/>
            <a:ahLst/>
            <a:cxnLst/>
            <a:rect l="l" t="t" r="r" b="b"/>
            <a:pathLst>
              <a:path w="957579" h="1078864">
                <a:moveTo>
                  <a:pt x="957580" y="0"/>
                </a:moveTo>
                <a:lnTo>
                  <a:pt x="626745" y="0"/>
                </a:lnTo>
                <a:lnTo>
                  <a:pt x="626745" y="1078865"/>
                </a:lnTo>
                <a:lnTo>
                  <a:pt x="0" y="107886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2534285" y="53638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506112" y="49911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8351519" y="49911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8351519" y="471401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 txBox="1"/>
          <p:nvPr/>
        </p:nvSpPr>
        <p:spPr>
          <a:xfrm>
            <a:off x="7506334" y="4714239"/>
            <a:ext cx="899794" cy="33147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409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不存在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376" name="object 1376"/>
          <p:cNvSpPr/>
          <p:nvPr/>
        </p:nvSpPr>
        <p:spPr>
          <a:xfrm>
            <a:off x="4347845" y="4572635"/>
            <a:ext cx="3063240" cy="558800"/>
          </a:xfrm>
          <a:custGeom>
            <a:avLst/>
            <a:gdLst/>
            <a:ahLst/>
            <a:cxnLst/>
            <a:rect l="l" t="t" r="r" b="b"/>
            <a:pathLst>
              <a:path w="3063240" h="558800">
                <a:moveTo>
                  <a:pt x="0" y="0"/>
                </a:moveTo>
                <a:lnTo>
                  <a:pt x="0" y="279400"/>
                </a:lnTo>
                <a:lnTo>
                  <a:pt x="3063240" y="279400"/>
                </a:lnTo>
                <a:lnTo>
                  <a:pt x="3063240" y="5588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353934" y="50457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1275080" y="5395595"/>
            <a:ext cx="4592955" cy="636905"/>
          </a:xfrm>
          <a:custGeom>
            <a:avLst/>
            <a:gdLst/>
            <a:ahLst/>
            <a:cxnLst/>
            <a:rect l="l" t="t" r="r" b="b"/>
            <a:pathLst>
              <a:path w="4592955" h="636904">
                <a:moveTo>
                  <a:pt x="0" y="408940"/>
                </a:moveTo>
                <a:lnTo>
                  <a:pt x="0" y="636905"/>
                </a:lnTo>
                <a:lnTo>
                  <a:pt x="2926080" y="636905"/>
                </a:lnTo>
                <a:lnTo>
                  <a:pt x="2926080" y="0"/>
                </a:lnTo>
                <a:lnTo>
                  <a:pt x="4592955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5782310" y="53384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6872604" y="6807834"/>
            <a:ext cx="1075690" cy="0"/>
          </a:xfrm>
          <a:custGeom>
            <a:avLst/>
            <a:gdLst/>
            <a:ahLst/>
            <a:cxnLst/>
            <a:rect l="l" t="t" r="r" b="b"/>
            <a:pathLst>
              <a:path w="1075690" h="0">
                <a:moveTo>
                  <a:pt x="0" y="0"/>
                </a:moveTo>
                <a:lnTo>
                  <a:pt x="10756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6877049" y="6809105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 h="0">
                <a:moveTo>
                  <a:pt x="0" y="0"/>
                </a:moveTo>
                <a:lnTo>
                  <a:pt x="10667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6880224" y="6810057"/>
            <a:ext cx="1060450" cy="0"/>
          </a:xfrm>
          <a:custGeom>
            <a:avLst/>
            <a:gdLst/>
            <a:ahLst/>
            <a:cxnLst/>
            <a:rect l="l" t="t" r="r" b="b"/>
            <a:pathLst>
              <a:path w="1060450" h="0">
                <a:moveTo>
                  <a:pt x="0" y="0"/>
                </a:moveTo>
                <a:lnTo>
                  <a:pt x="1060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6883399" y="6810692"/>
            <a:ext cx="1054100" cy="0"/>
          </a:xfrm>
          <a:custGeom>
            <a:avLst/>
            <a:gdLst/>
            <a:ahLst/>
            <a:cxnLst/>
            <a:rect l="l" t="t" r="r" b="b"/>
            <a:pathLst>
              <a:path w="1054100" h="0">
                <a:moveTo>
                  <a:pt x="0" y="0"/>
                </a:moveTo>
                <a:lnTo>
                  <a:pt x="10540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6885939" y="6811326"/>
            <a:ext cx="1049020" cy="0"/>
          </a:xfrm>
          <a:custGeom>
            <a:avLst/>
            <a:gdLst/>
            <a:ahLst/>
            <a:cxnLst/>
            <a:rect l="l" t="t" r="r" b="b"/>
            <a:pathLst>
              <a:path w="1049020" h="0">
                <a:moveTo>
                  <a:pt x="0" y="0"/>
                </a:moveTo>
                <a:lnTo>
                  <a:pt x="10490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6891019" y="6811962"/>
            <a:ext cx="1038860" cy="0"/>
          </a:xfrm>
          <a:custGeom>
            <a:avLst/>
            <a:gdLst/>
            <a:ahLst/>
            <a:cxnLst/>
            <a:rect l="l" t="t" r="r" b="b"/>
            <a:pathLst>
              <a:path w="1038859" h="0">
                <a:moveTo>
                  <a:pt x="0" y="0"/>
                </a:moveTo>
                <a:lnTo>
                  <a:pt x="1038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6899909" y="6812597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 h="0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6856095" y="6803707"/>
            <a:ext cx="1108710" cy="0"/>
          </a:xfrm>
          <a:custGeom>
            <a:avLst/>
            <a:gdLst/>
            <a:ahLst/>
            <a:cxnLst/>
            <a:rect l="l" t="t" r="r" b="b"/>
            <a:pathLst>
              <a:path w="1108709" h="0">
                <a:moveTo>
                  <a:pt x="0" y="0"/>
                </a:moveTo>
                <a:lnTo>
                  <a:pt x="110870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6845300" y="6796404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 h="0">
                <a:moveTo>
                  <a:pt x="0" y="0"/>
                </a:moveTo>
                <a:lnTo>
                  <a:pt x="113029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6838314" y="6789102"/>
            <a:ext cx="1144270" cy="0"/>
          </a:xfrm>
          <a:custGeom>
            <a:avLst/>
            <a:gdLst/>
            <a:ahLst/>
            <a:cxnLst/>
            <a:rect l="l" t="t" r="r" b="b"/>
            <a:pathLst>
              <a:path w="1144270" h="0">
                <a:moveTo>
                  <a:pt x="0" y="0"/>
                </a:moveTo>
                <a:lnTo>
                  <a:pt x="114426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6831330" y="6781800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 h="0">
                <a:moveTo>
                  <a:pt x="0" y="0"/>
                </a:moveTo>
                <a:lnTo>
                  <a:pt x="115823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6827201" y="6774815"/>
            <a:ext cx="1166495" cy="0"/>
          </a:xfrm>
          <a:custGeom>
            <a:avLst/>
            <a:gdLst/>
            <a:ahLst/>
            <a:cxnLst/>
            <a:rect l="l" t="t" r="r" b="b"/>
            <a:pathLst>
              <a:path w="1166495" h="0">
                <a:moveTo>
                  <a:pt x="0" y="0"/>
                </a:moveTo>
                <a:lnTo>
                  <a:pt x="116649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6822863" y="6767830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 h="0">
                <a:moveTo>
                  <a:pt x="0" y="0"/>
                </a:moveTo>
                <a:lnTo>
                  <a:pt x="1175173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6819688" y="6760527"/>
            <a:ext cx="1181735" cy="0"/>
          </a:xfrm>
          <a:custGeom>
            <a:avLst/>
            <a:gdLst/>
            <a:ahLst/>
            <a:cxnLst/>
            <a:rect l="l" t="t" r="r" b="b"/>
            <a:pathLst>
              <a:path w="1181734" h="0">
                <a:moveTo>
                  <a:pt x="0" y="0"/>
                </a:moveTo>
                <a:lnTo>
                  <a:pt x="1181523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6817359" y="6750684"/>
            <a:ext cx="1186180" cy="0"/>
          </a:xfrm>
          <a:custGeom>
            <a:avLst/>
            <a:gdLst/>
            <a:ahLst/>
            <a:cxnLst/>
            <a:rect l="l" t="t" r="r" b="b"/>
            <a:pathLst>
              <a:path w="1186179" h="0">
                <a:moveTo>
                  <a:pt x="0" y="0"/>
                </a:moveTo>
                <a:lnTo>
                  <a:pt x="118617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6817571" y="6751955"/>
            <a:ext cx="1186180" cy="0"/>
          </a:xfrm>
          <a:custGeom>
            <a:avLst/>
            <a:gdLst/>
            <a:ahLst/>
            <a:cxnLst/>
            <a:rect l="l" t="t" r="r" b="b"/>
            <a:pathLst>
              <a:path w="1186179" h="0">
                <a:moveTo>
                  <a:pt x="0" y="0"/>
                </a:moveTo>
                <a:lnTo>
                  <a:pt x="118575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6818312" y="6753859"/>
            <a:ext cx="1184275" cy="0"/>
          </a:xfrm>
          <a:custGeom>
            <a:avLst/>
            <a:gdLst/>
            <a:ahLst/>
            <a:cxnLst/>
            <a:rect l="l" t="t" r="r" b="b"/>
            <a:pathLst>
              <a:path w="1184275" h="0">
                <a:moveTo>
                  <a:pt x="0" y="0"/>
                </a:moveTo>
                <a:lnTo>
                  <a:pt x="118427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6819475" y="6756400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 h="0">
                <a:moveTo>
                  <a:pt x="0" y="0"/>
                </a:moveTo>
                <a:lnTo>
                  <a:pt x="118194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6815454" y="6743065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6815454" y="6744334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6816089" y="6745605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6816300" y="6747509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29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6817042" y="6749415"/>
            <a:ext cx="1186815" cy="0"/>
          </a:xfrm>
          <a:custGeom>
            <a:avLst/>
            <a:gdLst/>
            <a:ahLst/>
            <a:cxnLst/>
            <a:rect l="l" t="t" r="r" b="b"/>
            <a:pathLst>
              <a:path w="1186815" h="0">
                <a:moveTo>
                  <a:pt x="0" y="0"/>
                </a:moveTo>
                <a:lnTo>
                  <a:pt x="11868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6814184" y="6736715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6814396" y="6738619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10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6814819" y="674052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12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6815137" y="6741794"/>
            <a:ext cx="1190625" cy="0"/>
          </a:xfrm>
          <a:custGeom>
            <a:avLst/>
            <a:gdLst/>
            <a:ahLst/>
            <a:cxnLst/>
            <a:rect l="l" t="t" r="r" b="b"/>
            <a:pathLst>
              <a:path w="1190625" h="0">
                <a:moveTo>
                  <a:pt x="0" y="0"/>
                </a:moveTo>
                <a:lnTo>
                  <a:pt x="119062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6813549" y="67310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6813867" y="6734175"/>
            <a:ext cx="1193165" cy="0"/>
          </a:xfrm>
          <a:custGeom>
            <a:avLst/>
            <a:gdLst/>
            <a:ahLst/>
            <a:cxnLst/>
            <a:rect l="l" t="t" r="r" b="b"/>
            <a:pathLst>
              <a:path w="1193165" h="0">
                <a:moveTo>
                  <a:pt x="0" y="0"/>
                </a:moveTo>
                <a:lnTo>
                  <a:pt x="11931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6814184" y="6735444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6812915" y="672274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6813232" y="6725284"/>
            <a:ext cx="1194435" cy="0"/>
          </a:xfrm>
          <a:custGeom>
            <a:avLst/>
            <a:gdLst/>
            <a:ahLst/>
            <a:cxnLst/>
            <a:rect l="l" t="t" r="r" b="b"/>
            <a:pathLst>
              <a:path w="1194434" h="0">
                <a:moveTo>
                  <a:pt x="0" y="0"/>
                </a:moveTo>
                <a:lnTo>
                  <a:pt x="11944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6813549" y="672719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6812915" y="671734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6812915" y="671036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6812915" y="67033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6812915" y="66963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6812915" y="66890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6812915" y="66817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6812915" y="667480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6812915" y="666781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6812915" y="666051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6812915" y="665321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6812915" y="664590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6812915" y="663892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6812915" y="663194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6812915" y="662368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6812915" y="66144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6812915" y="660527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6812915" y="659638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6812915" y="65874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6812915" y="657860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6812915" y="65693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6812915" y="656018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6812915" y="655129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6812915" y="65420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6812915" y="653288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6812915" y="65239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6812915" y="651478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6812915" y="650557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6812915" y="649668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6812915" y="648779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6812915" y="64785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6812915" y="646937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6812915" y="646017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6812915" y="645096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6812915" y="644207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6812915" y="643318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6812915" y="64239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6812915" y="641477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6812915" y="640587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6812915" y="63969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6812915" y="638810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6812915" y="63788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6813549" y="6367779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6813232" y="6370954"/>
            <a:ext cx="1194435" cy="0"/>
          </a:xfrm>
          <a:custGeom>
            <a:avLst/>
            <a:gdLst/>
            <a:ahLst/>
            <a:cxnLst/>
            <a:rect l="l" t="t" r="r" b="b"/>
            <a:pathLst>
              <a:path w="1194434" h="0">
                <a:moveTo>
                  <a:pt x="0" y="0"/>
                </a:moveTo>
                <a:lnTo>
                  <a:pt x="1194435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6812915" y="637285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6814608" y="6356984"/>
            <a:ext cx="1191895" cy="0"/>
          </a:xfrm>
          <a:custGeom>
            <a:avLst/>
            <a:gdLst/>
            <a:ahLst/>
            <a:cxnLst/>
            <a:rect l="l" t="t" r="r" b="b"/>
            <a:pathLst>
              <a:path w="1191895" h="0">
                <a:moveTo>
                  <a:pt x="0" y="0"/>
                </a:moveTo>
                <a:lnTo>
                  <a:pt x="119168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6814184" y="6358890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6814184" y="6360795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6813760" y="6362065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27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6813549" y="636397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6816407" y="6348095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 h="0">
                <a:moveTo>
                  <a:pt x="0" y="0"/>
                </a:moveTo>
                <a:lnTo>
                  <a:pt x="11879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6816089" y="6349365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6816089" y="6350634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6815454" y="6351904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6815454" y="6353175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6815031" y="635444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073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6814819" y="635571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125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6816935" y="6342379"/>
            <a:ext cx="1187450" cy="0"/>
          </a:xfrm>
          <a:custGeom>
            <a:avLst/>
            <a:gdLst/>
            <a:ahLst/>
            <a:cxnLst/>
            <a:rect l="l" t="t" r="r" b="b"/>
            <a:pathLst>
              <a:path w="1187450" h="0">
                <a:moveTo>
                  <a:pt x="0" y="0"/>
                </a:moveTo>
                <a:lnTo>
                  <a:pt x="1186921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6820217" y="6333172"/>
            <a:ext cx="1180465" cy="0"/>
          </a:xfrm>
          <a:custGeom>
            <a:avLst/>
            <a:gdLst/>
            <a:ahLst/>
            <a:cxnLst/>
            <a:rect l="l" t="t" r="r" b="b"/>
            <a:pathLst>
              <a:path w="1180465" h="0">
                <a:moveTo>
                  <a:pt x="0" y="0"/>
                </a:moveTo>
                <a:lnTo>
                  <a:pt x="118046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6824344" y="6323965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09" h="0">
                <a:moveTo>
                  <a:pt x="0" y="0"/>
                </a:moveTo>
                <a:lnTo>
                  <a:pt x="117189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6830694" y="6315075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 h="0">
                <a:moveTo>
                  <a:pt x="0" y="0"/>
                </a:moveTo>
                <a:lnTo>
                  <a:pt x="115982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6837996" y="6306185"/>
            <a:ext cx="1144905" cy="0"/>
          </a:xfrm>
          <a:custGeom>
            <a:avLst/>
            <a:gdLst/>
            <a:ahLst/>
            <a:cxnLst/>
            <a:rect l="l" t="t" r="r" b="b"/>
            <a:pathLst>
              <a:path w="1144904" h="0">
                <a:moveTo>
                  <a:pt x="0" y="0"/>
                </a:moveTo>
                <a:lnTo>
                  <a:pt x="114458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6847839" y="6297295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 h="0">
                <a:moveTo>
                  <a:pt x="0" y="0"/>
                </a:moveTo>
                <a:lnTo>
                  <a:pt x="112522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6862443" y="6288087"/>
            <a:ext cx="1095375" cy="0"/>
          </a:xfrm>
          <a:custGeom>
            <a:avLst/>
            <a:gdLst/>
            <a:ahLst/>
            <a:cxnLst/>
            <a:rect l="l" t="t" r="r" b="b"/>
            <a:pathLst>
              <a:path w="1095375" h="0">
                <a:moveTo>
                  <a:pt x="0" y="0"/>
                </a:moveTo>
                <a:lnTo>
                  <a:pt x="109537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 txBox="1"/>
          <p:nvPr/>
        </p:nvSpPr>
        <p:spPr>
          <a:xfrm>
            <a:off x="7042150" y="643509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algun Gothic"/>
                <a:cs typeface="Malgun Gothic"/>
              </a:rPr>
              <a:t>渲</a:t>
            </a:r>
            <a:r>
              <a:rPr dirty="0" sz="1400" b="1">
                <a:latin typeface="等线"/>
                <a:cs typeface="等线"/>
              </a:rPr>
              <a:t>染</a:t>
            </a:r>
            <a:r>
              <a:rPr dirty="0" sz="1400" b="1">
                <a:latin typeface="Microsoft JhengHei"/>
                <a:cs typeface="Microsoft JhengHei"/>
              </a:rPr>
              <a:t>视图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477" name="object 1477"/>
          <p:cNvSpPr/>
          <p:nvPr/>
        </p:nvSpPr>
        <p:spPr>
          <a:xfrm>
            <a:off x="7410450" y="5661025"/>
            <a:ext cx="0" cy="622300"/>
          </a:xfrm>
          <a:custGeom>
            <a:avLst/>
            <a:gdLst/>
            <a:ahLst/>
            <a:cxnLst/>
            <a:rect l="l" t="t" r="r" b="b"/>
            <a:pathLst>
              <a:path w="0" h="622300">
                <a:moveTo>
                  <a:pt x="0" y="0"/>
                </a:moveTo>
                <a:lnTo>
                  <a:pt x="0" y="6223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7353300" y="61976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3152140" y="6811009"/>
            <a:ext cx="2967990" cy="0"/>
          </a:xfrm>
          <a:custGeom>
            <a:avLst/>
            <a:gdLst/>
            <a:ahLst/>
            <a:cxnLst/>
            <a:rect l="l" t="t" r="r" b="b"/>
            <a:pathLst>
              <a:path w="2967990" h="0">
                <a:moveTo>
                  <a:pt x="0" y="0"/>
                </a:moveTo>
                <a:lnTo>
                  <a:pt x="296798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3156584" y="6811644"/>
            <a:ext cx="2959100" cy="0"/>
          </a:xfrm>
          <a:custGeom>
            <a:avLst/>
            <a:gdLst/>
            <a:ahLst/>
            <a:cxnLst/>
            <a:rect l="l" t="t" r="r" b="b"/>
            <a:pathLst>
              <a:path w="2959100" h="0">
                <a:moveTo>
                  <a:pt x="0" y="0"/>
                </a:moveTo>
                <a:lnTo>
                  <a:pt x="29590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3161029" y="6813232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10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3164204" y="6813867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60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3166744" y="6814501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3171824" y="6815137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3180714" y="6815772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3136900" y="6806882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3126105" y="6799579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60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3119120" y="6792277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3112135" y="6784975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3108007" y="6777990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3103668" y="6771005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2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3100493" y="6763702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2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3098164" y="675322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3098376" y="6755130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3099434" y="6757669"/>
            <a:ext cx="3073400" cy="0"/>
          </a:xfrm>
          <a:custGeom>
            <a:avLst/>
            <a:gdLst/>
            <a:ahLst/>
            <a:cxnLst/>
            <a:rect l="l" t="t" r="r" b="b"/>
            <a:pathLst>
              <a:path w="3073400" h="0">
                <a:moveTo>
                  <a:pt x="0" y="0"/>
                </a:moveTo>
                <a:lnTo>
                  <a:pt x="307339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3100281" y="6759575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3096259" y="67468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3096577" y="6748144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3096894" y="67494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3097106" y="675068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3097529" y="6751955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3094989" y="673989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3095201" y="674179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3095624" y="674306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3095624" y="67443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3094354" y="6734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0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3094354" y="673671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3094989" y="673798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3093720" y="67265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3094354" y="673036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3093720" y="67205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3093720" y="67135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3093720" y="67065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3093720" y="66995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3093720" y="66922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3093720" y="66849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3093720" y="667797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3093720" y="66709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3093720" y="66636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3093720" y="66563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3093720" y="664908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3093720" y="6642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3093720" y="663511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3093720" y="662685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3093720" y="66176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3093720" y="66084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3093720" y="65995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3093720" y="65906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3093720" y="65817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3093720" y="65725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3093720" y="656335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3093720" y="65544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3093720" y="65452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3093720" y="65360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3093720" y="65271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3093720" y="65179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3093720" y="65087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3093720" y="64998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3093720" y="64909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3093720" y="64817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3093720" y="64725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3093720" y="646334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3093720" y="645414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3093720" y="64452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3093720" y="64363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3093720" y="64271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3093720" y="64179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3093720" y="64090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3093720" y="64001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3093720" y="63912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3093720" y="63820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3094354" y="637032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3094354" y="637349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3093720" y="637603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3095412" y="6360159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3094989" y="63627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3094777" y="636460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5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3094354" y="63665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3097529" y="635063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3096894" y="635190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268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3096894" y="63531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3096577" y="635444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3096259" y="63557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3096048" y="635698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5" h="0">
                <a:moveTo>
                  <a:pt x="0" y="0"/>
                </a:moveTo>
                <a:lnTo>
                  <a:pt x="307996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3095624" y="63582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3097741" y="634555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3101022" y="6336347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3105149" y="6327140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3111499" y="6318250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3118802" y="6309360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3128644" y="6300470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8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3143249" y="6291262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5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 txBox="1"/>
          <p:nvPr/>
        </p:nvSpPr>
        <p:spPr>
          <a:xfrm>
            <a:off x="3281045" y="6434454"/>
            <a:ext cx="270954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</a:t>
            </a:r>
            <a:r>
              <a:rPr dirty="0" sz="1400" spc="-9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afterCompletion</a:t>
            </a:r>
            <a:r>
              <a:rPr dirty="0" sz="1400" spc="-5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574" name="object 1574"/>
          <p:cNvSpPr/>
          <p:nvPr/>
        </p:nvSpPr>
        <p:spPr>
          <a:xfrm>
            <a:off x="6177915" y="6548755"/>
            <a:ext cx="634365" cy="2540"/>
          </a:xfrm>
          <a:custGeom>
            <a:avLst/>
            <a:gdLst/>
            <a:ahLst/>
            <a:cxnLst/>
            <a:rect l="l" t="t" r="r" b="b"/>
            <a:pathLst>
              <a:path w="634365" h="2540">
                <a:moveTo>
                  <a:pt x="634365" y="0"/>
                </a:moveTo>
                <a:lnTo>
                  <a:pt x="0" y="254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6177915" y="649351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785"/>
                </a:moveTo>
                <a:lnTo>
                  <a:pt x="85725" y="114300"/>
                </a:lnTo>
                <a:lnTo>
                  <a:pt x="0" y="57785"/>
                </a:lnTo>
                <a:lnTo>
                  <a:pt x="85090" y="0"/>
                </a:lnTo>
                <a:lnTo>
                  <a:pt x="0" y="5778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1478280" y="673734"/>
            <a:ext cx="1131570" cy="482600"/>
          </a:xfrm>
          <a:custGeom>
            <a:avLst/>
            <a:gdLst/>
            <a:ahLst/>
            <a:cxnLst/>
            <a:rect l="l" t="t" r="r" b="b"/>
            <a:pathLst>
              <a:path w="1131570" h="482600">
                <a:moveTo>
                  <a:pt x="1131570" y="0"/>
                </a:moveTo>
                <a:lnTo>
                  <a:pt x="1131570" y="241300"/>
                </a:lnTo>
                <a:lnTo>
                  <a:pt x="0" y="241300"/>
                </a:lnTo>
                <a:lnTo>
                  <a:pt x="0" y="4826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1421130" y="10706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1478280" y="3074670"/>
            <a:ext cx="2181860" cy="401955"/>
          </a:xfrm>
          <a:custGeom>
            <a:avLst/>
            <a:gdLst/>
            <a:ahLst/>
            <a:cxnLst/>
            <a:rect l="l" t="t" r="r" b="b"/>
            <a:pathLst>
              <a:path w="2181860" h="401954">
                <a:moveTo>
                  <a:pt x="0" y="0"/>
                </a:moveTo>
                <a:lnTo>
                  <a:pt x="0" y="401955"/>
                </a:lnTo>
                <a:lnTo>
                  <a:pt x="2181860" y="40195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3574415" y="34194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4400549" y="2320607"/>
            <a:ext cx="870585" cy="0"/>
          </a:xfrm>
          <a:custGeom>
            <a:avLst/>
            <a:gdLst/>
            <a:ahLst/>
            <a:cxnLst/>
            <a:rect l="l" t="t" r="r" b="b"/>
            <a:pathLst>
              <a:path w="870585" h="0">
                <a:moveTo>
                  <a:pt x="0" y="0"/>
                </a:moveTo>
                <a:lnTo>
                  <a:pt x="8705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4403089" y="2321560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5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4406899" y="2322512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8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4409439" y="2323147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8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4412614" y="232378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4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4416424" y="2324417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5" h="0">
                <a:moveTo>
                  <a:pt x="0" y="0"/>
                </a:moveTo>
                <a:lnTo>
                  <a:pt x="8388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4425949" y="2325052"/>
            <a:ext cx="819785" cy="0"/>
          </a:xfrm>
          <a:custGeom>
            <a:avLst/>
            <a:gdLst/>
            <a:ahLst/>
            <a:cxnLst/>
            <a:rect l="l" t="t" r="r" b="b"/>
            <a:pathLst>
              <a:path w="819785" h="0">
                <a:moveTo>
                  <a:pt x="0" y="0"/>
                </a:moveTo>
                <a:lnTo>
                  <a:pt x="819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4386579" y="2317114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524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4377054" y="2310447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57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4371022" y="2304097"/>
            <a:ext cx="929640" cy="0"/>
          </a:xfrm>
          <a:custGeom>
            <a:avLst/>
            <a:gdLst/>
            <a:ahLst/>
            <a:cxnLst/>
            <a:rect l="l" t="t" r="r" b="b"/>
            <a:pathLst>
              <a:path w="929639" h="0">
                <a:moveTo>
                  <a:pt x="0" y="0"/>
                </a:moveTo>
                <a:lnTo>
                  <a:pt x="92963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4364989" y="2297747"/>
            <a:ext cx="941705" cy="0"/>
          </a:xfrm>
          <a:custGeom>
            <a:avLst/>
            <a:gdLst/>
            <a:ahLst/>
            <a:cxnLst/>
            <a:rect l="l" t="t" r="r" b="b"/>
            <a:pathLst>
              <a:path w="941704" h="0">
                <a:moveTo>
                  <a:pt x="0" y="0"/>
                </a:moveTo>
                <a:lnTo>
                  <a:pt x="94170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4359909" y="2291080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4" h="0">
                <a:moveTo>
                  <a:pt x="0" y="0"/>
                </a:moveTo>
                <a:lnTo>
                  <a:pt x="951864" y="0"/>
                </a:lnTo>
              </a:path>
            </a:pathLst>
          </a:custGeom>
          <a:ln w="6349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4356734" y="2284730"/>
            <a:ext cx="958215" cy="0"/>
          </a:xfrm>
          <a:custGeom>
            <a:avLst/>
            <a:gdLst/>
            <a:ahLst/>
            <a:cxnLst/>
            <a:rect l="l" t="t" r="r" b="b"/>
            <a:pathLst>
              <a:path w="958214" h="0">
                <a:moveTo>
                  <a:pt x="0" y="0"/>
                </a:moveTo>
                <a:lnTo>
                  <a:pt x="958214" y="0"/>
                </a:lnTo>
              </a:path>
            </a:pathLst>
          </a:custGeom>
          <a:ln w="6349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4354194" y="2278380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3294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4351654" y="2272030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634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4350384" y="226377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4350384" y="226504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4351019" y="226631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4351019" y="226758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4351654" y="2268854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4348797" y="2256154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4349114" y="225806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4349432" y="2259964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 h="0">
                <a:moveTo>
                  <a:pt x="0" y="0"/>
                </a:moveTo>
                <a:lnTo>
                  <a:pt x="9728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4349749" y="226123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4349961" y="226250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7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4348479" y="225234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4347845" y="22447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4348479" y="224726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4348479" y="224853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4347845" y="22396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4347845" y="22332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4347845" y="22269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4347845" y="22205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4347845" y="22142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4347845" y="22078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4347845" y="22012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4347845" y="21945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4347845" y="218821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4347845" y="21818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4347845" y="217551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4347845" y="21691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4347845" y="21624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4347845" y="215518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4347845" y="214725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4347845" y="213899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4347845" y="21307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4347845" y="21224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4347845" y="211455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4347845" y="210661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4347845" y="209835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4347845" y="209010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4347845" y="208184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4347845" y="20735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4347845" y="20653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4347845" y="20570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4347845" y="20491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4347845" y="204120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4347845" y="203295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4347845" y="202469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4347845" y="20164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4347845" y="20081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4347845" y="19999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4347845" y="19916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4347845" y="198373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4347845" y="197580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4347845" y="196754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4347845" y="19592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4347845" y="19510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4347845" y="194310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4347845" y="193516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4348479" y="1925320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4347845" y="1929764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4349114" y="191642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4348797" y="1918335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4348479" y="192087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09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4351019" y="190690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4351019" y="190817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4350384" y="190944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4350384" y="1910714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4349749" y="191198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97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4349749" y="191325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4349326" y="1914525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292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4351337" y="1902142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09" y="0"/>
                </a:lnTo>
              </a:path>
            </a:pathLst>
          </a:custGeom>
          <a:ln w="825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4354512" y="1893887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2977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4358639" y="1885632"/>
            <a:ext cx="955040" cy="0"/>
          </a:xfrm>
          <a:custGeom>
            <a:avLst/>
            <a:gdLst/>
            <a:ahLst/>
            <a:cxnLst/>
            <a:rect l="l" t="t" r="r" b="b"/>
            <a:pathLst>
              <a:path w="955039" h="0">
                <a:moveTo>
                  <a:pt x="0" y="0"/>
                </a:moveTo>
                <a:lnTo>
                  <a:pt x="954722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4363719" y="1877695"/>
            <a:ext cx="944244" cy="0"/>
          </a:xfrm>
          <a:custGeom>
            <a:avLst/>
            <a:gdLst/>
            <a:ahLst/>
            <a:cxnLst/>
            <a:rect l="l" t="t" r="r" b="b"/>
            <a:pathLst>
              <a:path w="944245" h="0">
                <a:moveTo>
                  <a:pt x="0" y="0"/>
                </a:moveTo>
                <a:lnTo>
                  <a:pt x="944244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4370069" y="1869757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909" y="0"/>
                </a:lnTo>
              </a:path>
            </a:pathLst>
          </a:custGeom>
          <a:ln w="825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4379594" y="1861502"/>
            <a:ext cx="912494" cy="0"/>
          </a:xfrm>
          <a:custGeom>
            <a:avLst/>
            <a:gdLst/>
            <a:ahLst/>
            <a:cxnLst/>
            <a:rect l="l" t="t" r="r" b="b"/>
            <a:pathLst>
              <a:path w="912495" h="0">
                <a:moveTo>
                  <a:pt x="0" y="0"/>
                </a:moveTo>
                <a:lnTo>
                  <a:pt x="912494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4392294" y="1853247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 h="0">
                <a:moveTo>
                  <a:pt x="0" y="0"/>
                </a:moveTo>
                <a:lnTo>
                  <a:pt x="886459" y="0"/>
                </a:lnTo>
              </a:path>
            </a:pathLst>
          </a:custGeom>
          <a:ln w="8254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4347518" y="184879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0"/>
                </a:moveTo>
                <a:lnTo>
                  <a:pt x="48778" y="6296"/>
                </a:lnTo>
                <a:lnTo>
                  <a:pt x="23433" y="23433"/>
                </a:lnTo>
                <a:lnTo>
                  <a:pt x="6296" y="48778"/>
                </a:lnTo>
                <a:lnTo>
                  <a:pt x="0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4347845" y="192849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4347518" y="224599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0"/>
                </a:moveTo>
                <a:lnTo>
                  <a:pt x="6296" y="30922"/>
                </a:lnTo>
                <a:lnTo>
                  <a:pt x="23433" y="56267"/>
                </a:lnTo>
                <a:lnTo>
                  <a:pt x="48778" y="73404"/>
                </a:lnTo>
                <a:lnTo>
                  <a:pt x="79701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4427220" y="232537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0" y="0"/>
                </a:moveTo>
                <a:lnTo>
                  <a:pt x="8172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5244465" y="224599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79701"/>
                </a:moveTo>
                <a:lnTo>
                  <a:pt x="30922" y="73404"/>
                </a:lnTo>
                <a:lnTo>
                  <a:pt x="56267" y="56267"/>
                </a:lnTo>
                <a:lnTo>
                  <a:pt x="73404" y="30922"/>
                </a:lnTo>
                <a:lnTo>
                  <a:pt x="79701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5323840" y="192849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31750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5244465" y="184879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79701"/>
                </a:moveTo>
                <a:lnTo>
                  <a:pt x="73404" y="48778"/>
                </a:lnTo>
                <a:lnTo>
                  <a:pt x="56267" y="23433"/>
                </a:lnTo>
                <a:lnTo>
                  <a:pt x="30922" y="6296"/>
                </a:ln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4427220" y="184912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81724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 txBox="1"/>
          <p:nvPr/>
        </p:nvSpPr>
        <p:spPr>
          <a:xfrm>
            <a:off x="4467225" y="1974215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标资</a:t>
            </a:r>
            <a:r>
              <a:rPr dirty="0" sz="1400" b="1">
                <a:latin typeface="等线"/>
                <a:cs typeface="等线"/>
              </a:rPr>
              <a:t>源</a:t>
            </a:r>
            <a:endParaRPr sz="1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在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0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环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境下使用</a:t>
            </a:r>
            <a:endParaRPr sz="2000">
              <a:latin typeface="等线"/>
              <a:cs typeface="等线"/>
            </a:endParaRPr>
          </a:p>
          <a:p>
            <a:pPr marL="354330">
              <a:lnSpc>
                <a:spcPts val="2345"/>
              </a:lnSpc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68400">
              <a:lnSpc>
                <a:spcPct val="100000"/>
              </a:lnSpc>
            </a:pPr>
            <a:r>
              <a:rPr dirty="0" spc="-5"/>
              <a:t>Bean </a:t>
            </a:r>
            <a:r>
              <a:rPr dirty="0">
                <a:latin typeface="MS Gothic"/>
                <a:cs typeface="MS Gothic"/>
              </a:rPr>
              <a:t>被</a:t>
            </a:r>
            <a:r>
              <a:rPr dirty="0">
                <a:latin typeface="宋体"/>
                <a:cs typeface="宋体"/>
              </a:rPr>
              <a:t>创</a:t>
            </a:r>
            <a:r>
              <a:rPr dirty="0">
                <a:latin typeface="MS Gothic"/>
                <a:cs typeface="MS Gothic"/>
              </a:rPr>
              <a:t>建</a:t>
            </a:r>
            <a:r>
              <a:rPr dirty="0">
                <a:latin typeface="宋体"/>
                <a:cs typeface="宋体"/>
              </a:rPr>
              <a:t>两</a:t>
            </a:r>
            <a:r>
              <a:rPr dirty="0">
                <a:latin typeface="MS Gothic"/>
                <a:cs typeface="MS Gothic"/>
              </a:rPr>
              <a:t>次</a:t>
            </a:r>
            <a:r>
              <a:rPr dirty="0" spc="-890">
                <a:latin typeface="MS Gothic"/>
                <a:cs typeface="MS Gothic"/>
              </a:rPr>
              <a:t> </a:t>
            </a:r>
            <a:r>
              <a:rPr dirty="0">
                <a:latin typeface="MS Gothic"/>
                <a:cs typeface="MS Gothic"/>
              </a:rPr>
              <a:t>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802765"/>
            <a:ext cx="8032750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590"/>
              </a:lnSpc>
              <a:buChar char="•"/>
              <a:tabLst>
                <a:tab pos="354965" algn="l"/>
              </a:tabLst>
            </a:pPr>
            <a:r>
              <a:rPr dirty="0" sz="2200" spc="5">
                <a:latin typeface="Arial"/>
                <a:cs typeface="Arial"/>
              </a:rPr>
              <a:t>Spring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的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IOC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容器不</a:t>
            </a:r>
            <a:r>
              <a:rPr dirty="0" sz="2200" spc="20">
                <a:latin typeface="宋体"/>
                <a:cs typeface="宋体"/>
              </a:rPr>
              <a:t>应该扫</a:t>
            </a:r>
            <a:r>
              <a:rPr dirty="0" sz="2200" spc="20">
                <a:latin typeface="MS Gothic"/>
                <a:cs typeface="MS Gothic"/>
              </a:rPr>
              <a:t>描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SpringMVC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中的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5">
                <a:latin typeface="Arial"/>
                <a:cs typeface="Arial"/>
              </a:rPr>
              <a:t>bean,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20">
                <a:latin typeface="宋体"/>
                <a:cs typeface="宋体"/>
              </a:rPr>
              <a:t>对应</a:t>
            </a:r>
            <a:r>
              <a:rPr dirty="0" sz="2200" spc="20">
                <a:latin typeface="MS Gothic"/>
                <a:cs typeface="MS Gothic"/>
              </a:rPr>
              <a:t>的</a:t>
            </a:r>
            <a:endParaRPr sz="2200">
              <a:latin typeface="MS Gothic"/>
              <a:cs typeface="MS Gothic"/>
            </a:endParaRPr>
          </a:p>
          <a:p>
            <a:pPr marL="354965">
              <a:lnSpc>
                <a:spcPts val="2590"/>
              </a:lnSpc>
            </a:pPr>
            <a:r>
              <a:rPr dirty="0" sz="2200" spc="10">
                <a:latin typeface="Arial"/>
                <a:cs typeface="Arial"/>
              </a:rPr>
              <a:t>SpringMVC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IOC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容器不</a:t>
            </a:r>
            <a:r>
              <a:rPr dirty="0" sz="2200" spc="20">
                <a:latin typeface="宋体"/>
                <a:cs typeface="宋体"/>
              </a:rPr>
              <a:t>应该扫</a:t>
            </a:r>
            <a:r>
              <a:rPr dirty="0" sz="2200" spc="20">
                <a:latin typeface="MS Gothic"/>
                <a:cs typeface="MS Gothic"/>
              </a:rPr>
              <a:t>描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5">
                <a:latin typeface="Arial"/>
                <a:cs typeface="Arial"/>
              </a:rPr>
              <a:t>Spring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中的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bean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64" y="2780664"/>
            <a:ext cx="9042400" cy="147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89" y="4725034"/>
            <a:ext cx="9058910" cy="154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445" y="1026795"/>
            <a:ext cx="8375650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MS Gothic"/>
                <a:cs typeface="MS Gothic"/>
              </a:rPr>
              <a:t>在</a:t>
            </a:r>
            <a:r>
              <a:rPr dirty="0" sz="3200" spc="-725">
                <a:latin typeface="MS Gothic"/>
                <a:cs typeface="MS Gothic"/>
              </a:rPr>
              <a:t> </a:t>
            </a:r>
            <a:r>
              <a:rPr dirty="0" sz="3200" spc="-5"/>
              <a:t>Spring</a:t>
            </a:r>
            <a:r>
              <a:rPr dirty="0" sz="3200" spc="-10"/>
              <a:t> </a:t>
            </a:r>
            <a:r>
              <a:rPr dirty="0" sz="3200" spc="-5"/>
              <a:t>MVC</a:t>
            </a:r>
            <a:r>
              <a:rPr dirty="0" sz="3200" spc="-45"/>
              <a:t> </a:t>
            </a:r>
            <a:r>
              <a:rPr dirty="0" sz="3200">
                <a:latin typeface="MS Gothic"/>
                <a:cs typeface="MS Gothic"/>
              </a:rPr>
              <a:t>配置文件中引用</a:t>
            </a:r>
            <a:r>
              <a:rPr dirty="0" sz="3200">
                <a:latin typeface="宋体"/>
                <a:cs typeface="宋体"/>
              </a:rPr>
              <a:t>业务层</a:t>
            </a:r>
            <a:r>
              <a:rPr dirty="0" sz="3200">
                <a:latin typeface="MS Gothic"/>
                <a:cs typeface="MS Gothic"/>
              </a:rPr>
              <a:t>的</a:t>
            </a:r>
            <a:r>
              <a:rPr dirty="0" sz="3200" spc="-725">
                <a:latin typeface="MS Gothic"/>
                <a:cs typeface="MS Gothic"/>
              </a:rPr>
              <a:t> </a:t>
            </a:r>
            <a:r>
              <a:rPr dirty="0" sz="3200" spc="-5"/>
              <a:t>Bean</a:t>
            </a:r>
            <a:endParaRPr sz="3200">
              <a:latin typeface="MS Gothic"/>
              <a:cs typeface="MS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909698"/>
            <a:ext cx="8009890" cy="2527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MS Gothic"/>
                <a:cs typeface="MS Gothic"/>
              </a:rPr>
              <a:t>多个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Spring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IOC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容器之</a:t>
            </a:r>
            <a:r>
              <a:rPr dirty="0" sz="2800">
                <a:latin typeface="宋体"/>
                <a:cs typeface="宋体"/>
              </a:rPr>
              <a:t>间</a:t>
            </a:r>
            <a:r>
              <a:rPr dirty="0" sz="2800">
                <a:latin typeface="MS Gothic"/>
                <a:cs typeface="MS Gothic"/>
              </a:rPr>
              <a:t>可以</a:t>
            </a:r>
            <a:r>
              <a:rPr dirty="0" sz="2800">
                <a:latin typeface="宋体"/>
                <a:cs typeface="宋体"/>
              </a:rPr>
              <a:t>设</a:t>
            </a:r>
            <a:r>
              <a:rPr dirty="0" sz="2800">
                <a:latin typeface="MS Gothic"/>
                <a:cs typeface="MS Gothic"/>
              </a:rPr>
              <a:t>置</a:t>
            </a:r>
            <a:r>
              <a:rPr dirty="0" sz="2800">
                <a:latin typeface="宋体"/>
                <a:cs typeface="宋体"/>
              </a:rPr>
              <a:t>为</a:t>
            </a:r>
            <a:r>
              <a:rPr dirty="0" sz="2800">
                <a:latin typeface="MS Gothic"/>
                <a:cs typeface="MS Gothic"/>
              </a:rPr>
              <a:t>父子</a:t>
            </a:r>
            <a:r>
              <a:rPr dirty="0" sz="2800">
                <a:latin typeface="宋体"/>
                <a:cs typeface="宋体"/>
              </a:rPr>
              <a:t>关</a:t>
            </a:r>
            <a:r>
              <a:rPr dirty="0" sz="2800">
                <a:latin typeface="MS Gothic"/>
                <a:cs typeface="MS Gothic"/>
              </a:rPr>
              <a:t>系， </a:t>
            </a:r>
            <a:r>
              <a:rPr dirty="0" sz="2800" spc="-1300">
                <a:latin typeface="MS Gothic"/>
                <a:cs typeface="MS Gothic"/>
              </a:rPr>
              <a:t> </a:t>
            </a:r>
            <a:r>
              <a:rPr dirty="0" sz="2800">
                <a:latin typeface="MS Gothic"/>
                <a:cs typeface="MS Gothic"/>
              </a:rPr>
              <a:t>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良好的解</a:t>
            </a:r>
            <a:r>
              <a:rPr dirty="0" sz="2800">
                <a:latin typeface="宋体"/>
                <a:cs typeface="宋体"/>
              </a:rPr>
              <a:t>耦</a:t>
            </a:r>
            <a:r>
              <a:rPr dirty="0" sz="2800">
                <a:latin typeface="MS Gothic"/>
                <a:cs typeface="MS Gothic"/>
              </a:rPr>
              <a:t>。</a:t>
            </a:r>
            <a:endParaRPr sz="2800">
              <a:latin typeface="MS Gothic"/>
              <a:cs typeface="MS Gothic"/>
            </a:endParaRPr>
          </a:p>
          <a:p>
            <a:pPr marL="354965" marR="24130" indent="-342265">
              <a:lnSpc>
                <a:spcPts val="3210"/>
              </a:lnSpc>
              <a:spcBef>
                <a:spcPts val="640"/>
              </a:spcBef>
              <a:buChar char="•"/>
              <a:tabLst>
                <a:tab pos="354965" algn="l"/>
              </a:tabLst>
            </a:pPr>
            <a:r>
              <a:rPr dirty="0" sz="2800" spc="-5">
                <a:latin typeface="Arial"/>
                <a:cs typeface="Arial"/>
              </a:rPr>
              <a:t>Spring MVC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</a:t>
            </a:r>
            <a:r>
              <a:rPr dirty="0" sz="2800">
                <a:latin typeface="MS Gothic"/>
                <a:cs typeface="MS Gothic"/>
              </a:rPr>
              <a:t>容器可作</a:t>
            </a:r>
            <a:r>
              <a:rPr dirty="0" sz="2800">
                <a:latin typeface="宋体"/>
                <a:cs typeface="宋体"/>
              </a:rPr>
              <a:t>为</a:t>
            </a:r>
            <a:r>
              <a:rPr dirty="0" sz="2800" spc="-630">
                <a:latin typeface="宋体"/>
                <a:cs typeface="宋体"/>
              </a:rPr>
              <a:t> </a:t>
            </a:r>
            <a:r>
              <a:rPr dirty="0" sz="2800" spc="-5">
                <a:latin typeface="Arial"/>
                <a:cs typeface="Arial"/>
              </a:rPr>
              <a:t>“</a:t>
            </a:r>
            <a:r>
              <a:rPr dirty="0" sz="2800" spc="-5">
                <a:latin typeface="宋体"/>
                <a:cs typeface="宋体"/>
              </a:rPr>
              <a:t>业务层</a:t>
            </a:r>
            <a:r>
              <a:rPr dirty="0" sz="2800" spc="-5">
                <a:latin typeface="Arial"/>
                <a:cs typeface="Arial"/>
              </a:rPr>
              <a:t>”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Spring </a:t>
            </a:r>
            <a:r>
              <a:rPr dirty="0" sz="2800" spc="-680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容器的子容器：即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</a:t>
            </a:r>
            <a:r>
              <a:rPr dirty="0" sz="2800">
                <a:latin typeface="MS Gothic"/>
                <a:cs typeface="MS Gothic"/>
              </a:rPr>
              <a:t>容器可以引用</a:t>
            </a:r>
            <a:r>
              <a:rPr dirty="0" sz="2800">
                <a:latin typeface="宋体"/>
                <a:cs typeface="宋体"/>
              </a:rPr>
              <a:t>业务层 </a:t>
            </a:r>
            <a:r>
              <a:rPr dirty="0" sz="2800" spc="-1355">
                <a:latin typeface="宋体"/>
                <a:cs typeface="宋体"/>
              </a:rPr>
              <a:t> </a:t>
            </a:r>
            <a:r>
              <a:rPr dirty="0" sz="2800">
                <a:latin typeface="MS Gothic"/>
                <a:cs typeface="MS Gothic"/>
              </a:rPr>
              <a:t>容器的</a:t>
            </a:r>
            <a:r>
              <a:rPr dirty="0" sz="2800" spc="-64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Bean</a:t>
            </a:r>
            <a:r>
              <a:rPr dirty="0" sz="2800" spc="-5">
                <a:latin typeface="MS Gothic"/>
                <a:cs typeface="MS Gothic"/>
              </a:rPr>
              <a:t>，而</a:t>
            </a:r>
            <a:r>
              <a:rPr dirty="0" sz="2800" spc="-5">
                <a:latin typeface="宋体"/>
                <a:cs typeface="宋体"/>
              </a:rPr>
              <a:t>业务层</a:t>
            </a:r>
            <a:r>
              <a:rPr dirty="0" sz="2800" spc="-5">
                <a:latin typeface="MS Gothic"/>
                <a:cs typeface="MS Gothic"/>
              </a:rPr>
              <a:t>容器却</a:t>
            </a:r>
            <a:r>
              <a:rPr dirty="0" sz="2800" spc="-5">
                <a:latin typeface="宋体"/>
                <a:cs typeface="宋体"/>
              </a:rPr>
              <a:t>访问</a:t>
            </a:r>
            <a:r>
              <a:rPr dirty="0" sz="2800" spc="-5">
                <a:latin typeface="MS Gothic"/>
                <a:cs typeface="MS Gothic"/>
              </a:rPr>
              <a:t>不到</a:t>
            </a:r>
            <a:r>
              <a:rPr dirty="0" sz="2800" spc="-640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 </a:t>
            </a:r>
            <a:r>
              <a:rPr dirty="0" sz="2800" spc="-1305">
                <a:latin typeface="宋体"/>
                <a:cs typeface="宋体"/>
              </a:rPr>
              <a:t> </a:t>
            </a:r>
            <a:r>
              <a:rPr dirty="0" sz="2800">
                <a:latin typeface="MS Gothic"/>
                <a:cs typeface="MS Gothic"/>
              </a:rPr>
              <a:t>容器的</a:t>
            </a:r>
            <a:r>
              <a:rPr dirty="0" sz="2800" spc="-71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Bean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820" y="539559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820" y="534606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820" y="529272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1820" y="524319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1820" y="5189854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1820" y="514032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1820" y="5086350"/>
            <a:ext cx="7488555" cy="53975"/>
          </a:xfrm>
          <a:custGeom>
            <a:avLst/>
            <a:gdLst/>
            <a:ahLst/>
            <a:cxnLst/>
            <a:rect l="l" t="t" r="r" b="b"/>
            <a:pathLst>
              <a:path w="7488555" h="53975">
                <a:moveTo>
                  <a:pt x="0" y="53975"/>
                </a:moveTo>
                <a:lnTo>
                  <a:pt x="7488555" y="53975"/>
                </a:lnTo>
                <a:lnTo>
                  <a:pt x="7488555" y="0"/>
                </a:lnTo>
                <a:lnTo>
                  <a:pt x="0" y="0"/>
                </a:lnTo>
                <a:lnTo>
                  <a:pt x="0" y="53975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820" y="503682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1820" y="4983479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1820" y="493395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1820" y="488061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1820" y="4831079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1820" y="477774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820" y="4727575"/>
            <a:ext cx="7488555" cy="50165"/>
          </a:xfrm>
          <a:custGeom>
            <a:avLst/>
            <a:gdLst/>
            <a:ahLst/>
            <a:cxnLst/>
            <a:rect l="l" t="t" r="r" b="b"/>
            <a:pathLst>
              <a:path w="7488555" h="50164">
                <a:moveTo>
                  <a:pt x="0" y="50165"/>
                </a:moveTo>
                <a:lnTo>
                  <a:pt x="7488555" y="50165"/>
                </a:lnTo>
                <a:lnTo>
                  <a:pt x="7488555" y="0"/>
                </a:lnTo>
                <a:lnTo>
                  <a:pt x="0" y="0"/>
                </a:lnTo>
                <a:lnTo>
                  <a:pt x="0" y="5016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20" y="467804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20" y="4624704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20" y="457517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20" y="452183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20" y="4472304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20" y="441896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20" y="4368800"/>
            <a:ext cx="7488555" cy="50165"/>
          </a:xfrm>
          <a:custGeom>
            <a:avLst/>
            <a:gdLst/>
            <a:ahLst/>
            <a:cxnLst/>
            <a:rect l="l" t="t" r="r" b="b"/>
            <a:pathLst>
              <a:path w="7488555" h="50164">
                <a:moveTo>
                  <a:pt x="0" y="50165"/>
                </a:moveTo>
                <a:lnTo>
                  <a:pt x="7488555" y="50165"/>
                </a:lnTo>
                <a:lnTo>
                  <a:pt x="7488555" y="0"/>
                </a:lnTo>
                <a:lnTo>
                  <a:pt x="0" y="0"/>
                </a:lnTo>
                <a:lnTo>
                  <a:pt x="0" y="5016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20" y="431546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820" y="4265929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20" y="421259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820" y="416306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820" y="410972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1820" y="404431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820" y="397954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1820" y="391477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820" y="3850004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1820" y="378523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820" y="372046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820" y="365506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1820" y="359029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1820" y="352552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1820" y="345694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79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1820" y="339217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1820" y="332676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1820" y="326199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1820" y="319722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820" y="313245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1820" y="306768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1820" y="300228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1820" y="293751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1820" y="286893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80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1820" y="280416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1820" y="2739389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1820" y="267462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1820" y="2609214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1820" y="254444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1820" y="247967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1820" y="241490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1820" y="235013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1820" y="228473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1820" y="221615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80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1820" y="215138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1820" y="208661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1820" y="2021839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1820" y="195643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1820" y="1891664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1820" y="182689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1820" y="176212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1820" y="169735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1820" y="1628139"/>
            <a:ext cx="7488555" cy="69215"/>
          </a:xfrm>
          <a:custGeom>
            <a:avLst/>
            <a:gdLst/>
            <a:ahLst/>
            <a:cxnLst/>
            <a:rect l="l" t="t" r="r" b="b"/>
            <a:pathLst>
              <a:path w="7488555" h="69214">
                <a:moveTo>
                  <a:pt x="7488555" y="0"/>
                </a:moveTo>
                <a:lnTo>
                  <a:pt x="7488555" y="69215"/>
                </a:lnTo>
                <a:lnTo>
                  <a:pt x="0" y="6921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1820" y="1628775"/>
            <a:ext cx="7488555" cy="3816350"/>
          </a:xfrm>
          <a:custGeom>
            <a:avLst/>
            <a:gdLst/>
            <a:ahLst/>
            <a:cxnLst/>
            <a:rect l="l" t="t" r="r" b="b"/>
            <a:pathLst>
              <a:path w="7488555" h="3816350">
                <a:moveTo>
                  <a:pt x="0" y="0"/>
                </a:moveTo>
                <a:lnTo>
                  <a:pt x="7488555" y="0"/>
                </a:lnTo>
                <a:lnTo>
                  <a:pt x="7488555" y="3816350"/>
                </a:lnTo>
                <a:lnTo>
                  <a:pt x="0" y="38163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27405" y="432498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1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27405" y="4281804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1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7405" y="424180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2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7405" y="419862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2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27405" y="415861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2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7405" y="411543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3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7405" y="4075429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27405" y="403225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4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7405" y="399224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27405" y="394906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27405" y="390906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27405" y="3865879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27405" y="382587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8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27405" y="378269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8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7405" y="374269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8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27405" y="369951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9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27405" y="3659504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A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7405" y="361632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A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27405" y="357632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27405" y="353314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7405" y="347852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7405" y="342392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27405" y="336931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27405" y="331470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27405" y="325755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27405" y="32029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27405" y="314833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27405" y="309372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27405" y="303911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27405" y="298196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27405" y="292735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27405" y="28727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27405" y="281813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27405" y="276098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27405" y="270637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27405" y="265176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7405" y="259715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27405" y="25425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27405" y="2485389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7405" y="243078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27405" y="237617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7405" y="232156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B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27405" y="2266314"/>
            <a:ext cx="3909060" cy="55244"/>
          </a:xfrm>
          <a:custGeom>
            <a:avLst/>
            <a:gdLst/>
            <a:ahLst/>
            <a:cxnLst/>
            <a:rect l="l" t="t" r="r" b="b"/>
            <a:pathLst>
              <a:path w="3909060" h="55244">
                <a:moveTo>
                  <a:pt x="0" y="55245"/>
                </a:moveTo>
                <a:lnTo>
                  <a:pt x="3909060" y="55245"/>
                </a:lnTo>
                <a:lnTo>
                  <a:pt x="3909060" y="0"/>
                </a:lnTo>
                <a:lnTo>
                  <a:pt x="0" y="0"/>
                </a:lnTo>
                <a:lnTo>
                  <a:pt x="0" y="55245"/>
                </a:lnTo>
                <a:close/>
              </a:path>
            </a:pathLst>
          </a:custGeom>
          <a:solidFill>
            <a:srgbClr val="FFEB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27405" y="2209800"/>
            <a:ext cx="3909060" cy="56515"/>
          </a:xfrm>
          <a:custGeom>
            <a:avLst/>
            <a:gdLst/>
            <a:ahLst/>
            <a:cxnLst/>
            <a:rect l="l" t="t" r="r" b="b"/>
            <a:pathLst>
              <a:path w="3909060" h="56514">
                <a:moveTo>
                  <a:pt x="0" y="56515"/>
                </a:moveTo>
                <a:lnTo>
                  <a:pt x="3909060" y="56515"/>
                </a:lnTo>
                <a:lnTo>
                  <a:pt x="3909060" y="0"/>
                </a:lnTo>
                <a:lnTo>
                  <a:pt x="0" y="0"/>
                </a:lnTo>
                <a:lnTo>
                  <a:pt x="0" y="5651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27405" y="215518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27405" y="2099945"/>
            <a:ext cx="3909060" cy="55244"/>
          </a:xfrm>
          <a:custGeom>
            <a:avLst/>
            <a:gdLst/>
            <a:ahLst/>
            <a:cxnLst/>
            <a:rect l="l" t="t" r="r" b="b"/>
            <a:pathLst>
              <a:path w="3909060" h="55244">
                <a:moveTo>
                  <a:pt x="0" y="55245"/>
                </a:moveTo>
                <a:lnTo>
                  <a:pt x="3909060" y="55245"/>
                </a:lnTo>
                <a:lnTo>
                  <a:pt x="3909060" y="0"/>
                </a:lnTo>
                <a:lnTo>
                  <a:pt x="0" y="0"/>
                </a:lnTo>
                <a:lnTo>
                  <a:pt x="0" y="5524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7405" y="2045335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27405" y="1988185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27405" y="1988820"/>
            <a:ext cx="3909060" cy="2376170"/>
          </a:xfrm>
          <a:custGeom>
            <a:avLst/>
            <a:gdLst/>
            <a:ahLst/>
            <a:cxnLst/>
            <a:rect l="l" t="t" r="r" b="b"/>
            <a:pathLst>
              <a:path w="3909060" h="2376170">
                <a:moveTo>
                  <a:pt x="0" y="0"/>
                </a:moveTo>
                <a:lnTo>
                  <a:pt x="3909060" y="0"/>
                </a:lnTo>
                <a:lnTo>
                  <a:pt x="3909060" y="2376170"/>
                </a:lnTo>
                <a:lnTo>
                  <a:pt x="0" y="23761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99555" y="2788920"/>
            <a:ext cx="727710" cy="767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80957" y="3424237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924" y="0"/>
                </a:lnTo>
              </a:path>
            </a:pathLst>
          </a:custGeom>
          <a:ln w="9524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49101" y="3414395"/>
            <a:ext cx="226060" cy="0"/>
          </a:xfrm>
          <a:custGeom>
            <a:avLst/>
            <a:gdLst/>
            <a:ahLst/>
            <a:cxnLst/>
            <a:rect l="l" t="t" r="r" b="b"/>
            <a:pathLst>
              <a:path w="226060" h="0">
                <a:moveTo>
                  <a:pt x="0" y="0"/>
                </a:moveTo>
                <a:lnTo>
                  <a:pt x="225636" y="0"/>
                </a:lnTo>
              </a:path>
            </a:pathLst>
          </a:custGeom>
          <a:ln w="10160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519680" y="3403917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1079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99360" y="3393440"/>
            <a:ext cx="324485" cy="0"/>
          </a:xfrm>
          <a:custGeom>
            <a:avLst/>
            <a:gdLst/>
            <a:ahLst/>
            <a:cxnLst/>
            <a:rect l="l" t="t" r="r" b="b"/>
            <a:pathLst>
              <a:path w="324485" h="0">
                <a:moveTo>
                  <a:pt x="0" y="0"/>
                </a:moveTo>
                <a:lnTo>
                  <a:pt x="324484" y="0"/>
                </a:lnTo>
              </a:path>
            </a:pathLst>
          </a:custGeom>
          <a:ln w="10159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481580" y="3382962"/>
            <a:ext cx="360680" cy="0"/>
          </a:xfrm>
          <a:custGeom>
            <a:avLst/>
            <a:gdLst/>
            <a:ahLst/>
            <a:cxnLst/>
            <a:rect l="l" t="t" r="r" b="b"/>
            <a:pathLst>
              <a:path w="360680" h="0">
                <a:moveTo>
                  <a:pt x="0" y="0"/>
                </a:moveTo>
                <a:lnTo>
                  <a:pt x="360679" y="0"/>
                </a:lnTo>
              </a:path>
            </a:pathLst>
          </a:custGeom>
          <a:ln w="10794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467186" y="3372485"/>
            <a:ext cx="389890" cy="0"/>
          </a:xfrm>
          <a:custGeom>
            <a:avLst/>
            <a:gdLst/>
            <a:ahLst/>
            <a:cxnLst/>
            <a:rect l="l" t="t" r="r" b="b"/>
            <a:pathLst>
              <a:path w="389889" h="0">
                <a:moveTo>
                  <a:pt x="0" y="0"/>
                </a:moveTo>
                <a:lnTo>
                  <a:pt x="389466" y="0"/>
                </a:lnTo>
              </a:path>
            </a:pathLst>
          </a:custGeom>
          <a:ln w="10160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452369" y="3362325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099" y="0"/>
                </a:lnTo>
              </a:path>
            </a:pathLst>
          </a:custGeom>
          <a:ln w="10160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0304" y="3351847"/>
            <a:ext cx="443230" cy="0"/>
          </a:xfrm>
          <a:custGeom>
            <a:avLst/>
            <a:gdLst/>
            <a:ahLst/>
            <a:cxnLst/>
            <a:rect l="l" t="t" r="r" b="b"/>
            <a:pathLst>
              <a:path w="443230" h="0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1079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429509" y="3341370"/>
            <a:ext cx="464820" cy="0"/>
          </a:xfrm>
          <a:custGeom>
            <a:avLst/>
            <a:gdLst/>
            <a:ahLst/>
            <a:cxnLst/>
            <a:rect l="l" t="t" r="r" b="b"/>
            <a:pathLst>
              <a:path w="464819" h="0">
                <a:moveTo>
                  <a:pt x="0" y="0"/>
                </a:moveTo>
                <a:lnTo>
                  <a:pt x="464819" y="0"/>
                </a:lnTo>
              </a:path>
            </a:pathLst>
          </a:custGeom>
          <a:ln w="10159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418714" y="3330892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09" y="0"/>
                </a:lnTo>
              </a:path>
            </a:pathLst>
          </a:custGeom>
          <a:ln w="1079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409348" y="332041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142" y="0"/>
                </a:lnTo>
              </a:path>
            </a:pathLst>
          </a:custGeom>
          <a:ln w="10160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00300" y="3309937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 h="0">
                <a:moveTo>
                  <a:pt x="0" y="0"/>
                </a:moveTo>
                <a:lnTo>
                  <a:pt x="523239" y="0"/>
                </a:lnTo>
              </a:path>
            </a:pathLst>
          </a:custGeom>
          <a:ln w="10795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392679" y="329946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1016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85694" y="3289300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49" y="0"/>
                </a:lnTo>
              </a:path>
            </a:pathLst>
          </a:custGeom>
          <a:ln w="1016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379027" y="3278822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 h="0">
                <a:moveTo>
                  <a:pt x="0" y="0"/>
                </a:moveTo>
                <a:lnTo>
                  <a:pt x="565784" y="0"/>
                </a:lnTo>
              </a:path>
            </a:pathLst>
          </a:custGeom>
          <a:ln w="10795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373312" y="3268345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1016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67279" y="3257867"/>
            <a:ext cx="589280" cy="0"/>
          </a:xfrm>
          <a:custGeom>
            <a:avLst/>
            <a:gdLst/>
            <a:ahLst/>
            <a:cxnLst/>
            <a:rect l="l" t="t" r="r" b="b"/>
            <a:pathLst>
              <a:path w="589280" h="0">
                <a:moveTo>
                  <a:pt x="0" y="0"/>
                </a:moveTo>
                <a:lnTo>
                  <a:pt x="589279" y="0"/>
                </a:lnTo>
              </a:path>
            </a:pathLst>
          </a:custGeom>
          <a:ln w="1079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362834" y="3247389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8169" y="0"/>
                </a:lnTo>
              </a:path>
            </a:pathLst>
          </a:custGeom>
          <a:ln w="10159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358707" y="3236912"/>
            <a:ext cx="606425" cy="0"/>
          </a:xfrm>
          <a:custGeom>
            <a:avLst/>
            <a:gdLst/>
            <a:ahLst/>
            <a:cxnLst/>
            <a:rect l="l" t="t" r="r" b="b"/>
            <a:pathLst>
              <a:path w="606425" h="0">
                <a:moveTo>
                  <a:pt x="0" y="0"/>
                </a:moveTo>
                <a:lnTo>
                  <a:pt x="606424" y="0"/>
                </a:lnTo>
              </a:path>
            </a:pathLst>
          </a:custGeom>
          <a:ln w="10794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354421" y="322643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4997" y="0"/>
                </a:lnTo>
              </a:path>
            </a:pathLst>
          </a:custGeom>
          <a:ln w="1016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351166" y="3216275"/>
            <a:ext cx="621665" cy="0"/>
          </a:xfrm>
          <a:custGeom>
            <a:avLst/>
            <a:gdLst/>
            <a:ahLst/>
            <a:cxnLst/>
            <a:rect l="l" t="t" r="r" b="b"/>
            <a:pathLst>
              <a:path w="621664" h="0">
                <a:moveTo>
                  <a:pt x="0" y="0"/>
                </a:moveTo>
                <a:lnTo>
                  <a:pt x="621506" y="0"/>
                </a:lnTo>
              </a:path>
            </a:pathLst>
          </a:custGeom>
          <a:ln w="1016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347912" y="3205797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8014" y="0"/>
                </a:lnTo>
              </a:path>
            </a:pathLst>
          </a:custGeom>
          <a:ln w="1079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345372" y="3195320"/>
            <a:ext cx="633095" cy="0"/>
          </a:xfrm>
          <a:custGeom>
            <a:avLst/>
            <a:gdLst/>
            <a:ahLst/>
            <a:cxnLst/>
            <a:rect l="l" t="t" r="r" b="b"/>
            <a:pathLst>
              <a:path w="633094" h="0">
                <a:moveTo>
                  <a:pt x="0" y="0"/>
                </a:moveTo>
                <a:lnTo>
                  <a:pt x="633094" y="0"/>
                </a:lnTo>
              </a:path>
            </a:pathLst>
          </a:custGeom>
          <a:ln w="1016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342673" y="3184842"/>
            <a:ext cx="638810" cy="0"/>
          </a:xfrm>
          <a:custGeom>
            <a:avLst/>
            <a:gdLst/>
            <a:ahLst/>
            <a:cxnLst/>
            <a:rect l="l" t="t" r="r" b="b"/>
            <a:pathLst>
              <a:path w="638810" h="0">
                <a:moveTo>
                  <a:pt x="0" y="0"/>
                </a:moveTo>
                <a:lnTo>
                  <a:pt x="638492" y="0"/>
                </a:lnTo>
              </a:path>
            </a:pathLst>
          </a:custGeom>
          <a:ln w="10795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341086" y="3170554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667" y="0"/>
                </a:lnTo>
              </a:path>
            </a:pathLst>
          </a:custGeom>
          <a:ln w="3175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341562" y="3173729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 h="0">
                <a:moveTo>
                  <a:pt x="0" y="0"/>
                </a:moveTo>
                <a:lnTo>
                  <a:pt x="640714" y="0"/>
                </a:lnTo>
              </a:path>
            </a:pathLst>
          </a:custGeom>
          <a:ln w="508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42356" y="3178175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4" h="0">
                <a:moveTo>
                  <a:pt x="0" y="0"/>
                </a:moveTo>
                <a:lnTo>
                  <a:pt x="639127" y="0"/>
                </a:lnTo>
              </a:path>
            </a:pathLst>
          </a:custGeom>
          <a:ln w="3809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339657" y="3162935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 h="0">
                <a:moveTo>
                  <a:pt x="0" y="0"/>
                </a:moveTo>
                <a:lnTo>
                  <a:pt x="644524" y="0"/>
                </a:lnTo>
              </a:path>
            </a:pathLst>
          </a:custGeom>
          <a:ln w="635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40451" y="316801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 h="0">
                <a:moveTo>
                  <a:pt x="0" y="0"/>
                </a:moveTo>
                <a:lnTo>
                  <a:pt x="642937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338069" y="3148964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338704" y="3154679"/>
            <a:ext cx="646430" cy="0"/>
          </a:xfrm>
          <a:custGeom>
            <a:avLst/>
            <a:gdLst/>
            <a:ahLst/>
            <a:cxnLst/>
            <a:rect l="l" t="t" r="r" b="b"/>
            <a:pathLst>
              <a:path w="646430" h="0">
                <a:moveTo>
                  <a:pt x="0" y="0"/>
                </a:moveTo>
                <a:lnTo>
                  <a:pt x="646429" y="0"/>
                </a:lnTo>
              </a:path>
            </a:pathLst>
          </a:custGeom>
          <a:ln w="10159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37434" y="3138804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969" y="0"/>
                </a:lnTo>
              </a:path>
            </a:pathLst>
          </a:custGeom>
          <a:ln w="3175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37752" y="3141979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0" y="0"/>
                </a:moveTo>
                <a:lnTo>
                  <a:pt x="648334" y="0"/>
                </a:lnTo>
              </a:path>
            </a:pathLst>
          </a:custGeom>
          <a:ln w="508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338069" y="314642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3809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337355" y="3132772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128" y="0"/>
                </a:lnTo>
              </a:path>
            </a:pathLst>
          </a:custGeom>
          <a:ln w="10795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337117" y="3120389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604" y="0"/>
                </a:lnTo>
              </a:path>
            </a:pathLst>
          </a:custGeom>
          <a:ln w="5079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337117" y="3125470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604" y="0"/>
                </a:lnTo>
              </a:path>
            </a:pathLst>
          </a:custGeom>
          <a:ln w="5079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337514" y="3107054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811" y="0"/>
                </a:lnTo>
              </a:path>
            </a:pathLst>
          </a:custGeom>
          <a:ln w="3175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337434" y="3112770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969" y="0"/>
                </a:lnTo>
              </a:path>
            </a:pathLst>
          </a:custGeom>
          <a:ln w="1016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338069" y="309943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635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337831" y="3104514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0" y="0"/>
                </a:moveTo>
                <a:lnTo>
                  <a:pt x="648176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338069" y="3091179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10159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39339" y="3080702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 h="0">
                <a:moveTo>
                  <a:pt x="0" y="0"/>
                </a:moveTo>
                <a:lnTo>
                  <a:pt x="645159" y="0"/>
                </a:lnTo>
              </a:path>
            </a:pathLst>
          </a:custGeom>
          <a:ln w="10795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341324" y="3070225"/>
            <a:ext cx="641350" cy="0"/>
          </a:xfrm>
          <a:custGeom>
            <a:avLst/>
            <a:gdLst/>
            <a:ahLst/>
            <a:cxnLst/>
            <a:rect l="l" t="t" r="r" b="b"/>
            <a:pathLst>
              <a:path w="641350" h="0">
                <a:moveTo>
                  <a:pt x="0" y="0"/>
                </a:moveTo>
                <a:lnTo>
                  <a:pt x="641191" y="0"/>
                </a:lnTo>
              </a:path>
            </a:pathLst>
          </a:custGeom>
          <a:ln w="1016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345054" y="3056889"/>
            <a:ext cx="633730" cy="0"/>
          </a:xfrm>
          <a:custGeom>
            <a:avLst/>
            <a:gdLst/>
            <a:ahLst/>
            <a:cxnLst/>
            <a:rect l="l" t="t" r="r" b="b"/>
            <a:pathLst>
              <a:path w="633730" h="0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5079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343784" y="3062604"/>
            <a:ext cx="636270" cy="0"/>
          </a:xfrm>
          <a:custGeom>
            <a:avLst/>
            <a:gdLst/>
            <a:ahLst/>
            <a:cxnLst/>
            <a:rect l="l" t="t" r="r" b="b"/>
            <a:pathLst>
              <a:path w="636269" h="0">
                <a:moveTo>
                  <a:pt x="0" y="0"/>
                </a:moveTo>
                <a:lnTo>
                  <a:pt x="636269" y="0"/>
                </a:lnTo>
              </a:path>
            </a:pathLst>
          </a:custGeom>
          <a:ln w="635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345689" y="3049270"/>
            <a:ext cx="632460" cy="0"/>
          </a:xfrm>
          <a:custGeom>
            <a:avLst/>
            <a:gdLst/>
            <a:ahLst/>
            <a:cxnLst/>
            <a:rect l="l" t="t" r="r" b="b"/>
            <a:pathLst>
              <a:path w="632460" h="0">
                <a:moveTo>
                  <a:pt x="0" y="0"/>
                </a:moveTo>
                <a:lnTo>
                  <a:pt x="632459" y="0"/>
                </a:lnTo>
              </a:path>
            </a:pathLst>
          </a:custGeom>
          <a:ln w="1016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348229" y="3038792"/>
            <a:ext cx="627380" cy="0"/>
          </a:xfrm>
          <a:custGeom>
            <a:avLst/>
            <a:gdLst/>
            <a:ahLst/>
            <a:cxnLst/>
            <a:rect l="l" t="t" r="r" b="b"/>
            <a:pathLst>
              <a:path w="627380" h="0">
                <a:moveTo>
                  <a:pt x="0" y="0"/>
                </a:moveTo>
                <a:lnTo>
                  <a:pt x="627379" y="0"/>
                </a:lnTo>
              </a:path>
            </a:pathLst>
          </a:custGeom>
          <a:ln w="1079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351642" y="3028314"/>
            <a:ext cx="621030" cy="0"/>
          </a:xfrm>
          <a:custGeom>
            <a:avLst/>
            <a:gdLst/>
            <a:ahLst/>
            <a:cxnLst/>
            <a:rect l="l" t="t" r="r" b="b"/>
            <a:pathLst>
              <a:path w="621030" h="0">
                <a:moveTo>
                  <a:pt x="0" y="0"/>
                </a:moveTo>
                <a:lnTo>
                  <a:pt x="620553" y="0"/>
                </a:lnTo>
              </a:path>
            </a:pathLst>
          </a:custGeom>
          <a:ln w="1016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354817" y="301815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0">
                <a:moveTo>
                  <a:pt x="0" y="0"/>
                </a:moveTo>
                <a:lnTo>
                  <a:pt x="614203" y="0"/>
                </a:lnTo>
              </a:path>
            </a:pathLst>
          </a:custGeom>
          <a:ln w="1016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359262" y="300767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 h="0">
                <a:moveTo>
                  <a:pt x="0" y="0"/>
                </a:moveTo>
                <a:lnTo>
                  <a:pt x="605313" y="0"/>
                </a:lnTo>
              </a:path>
            </a:pathLst>
          </a:custGeom>
          <a:ln w="10795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363469" y="2997200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 h="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016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368549" y="2986722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 h="0">
                <a:moveTo>
                  <a:pt x="0" y="0"/>
                </a:moveTo>
                <a:lnTo>
                  <a:pt x="586740" y="0"/>
                </a:lnTo>
              </a:path>
            </a:pathLst>
          </a:custGeom>
          <a:ln w="10795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73947" y="2976245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4" h="0">
                <a:moveTo>
                  <a:pt x="0" y="0"/>
                </a:moveTo>
                <a:lnTo>
                  <a:pt x="575945" y="0"/>
                </a:lnTo>
              </a:path>
            </a:pathLst>
          </a:custGeom>
          <a:ln w="10160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380297" y="2966085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4" h="0">
                <a:moveTo>
                  <a:pt x="0" y="0"/>
                </a:moveTo>
                <a:lnTo>
                  <a:pt x="563245" y="0"/>
                </a:lnTo>
              </a:path>
            </a:pathLst>
          </a:custGeom>
          <a:ln w="1016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386783" y="2955607"/>
            <a:ext cx="550545" cy="0"/>
          </a:xfrm>
          <a:custGeom>
            <a:avLst/>
            <a:gdLst/>
            <a:ahLst/>
            <a:cxnLst/>
            <a:rect l="l" t="t" r="r" b="b"/>
            <a:pathLst>
              <a:path w="550544" h="0">
                <a:moveTo>
                  <a:pt x="0" y="0"/>
                </a:moveTo>
                <a:lnTo>
                  <a:pt x="550272" y="0"/>
                </a:lnTo>
              </a:path>
            </a:pathLst>
          </a:custGeom>
          <a:ln w="10795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394494" y="2944812"/>
            <a:ext cx="535305" cy="0"/>
          </a:xfrm>
          <a:custGeom>
            <a:avLst/>
            <a:gdLst/>
            <a:ahLst/>
            <a:cxnLst/>
            <a:rect l="l" t="t" r="r" b="b"/>
            <a:pathLst>
              <a:path w="535305" h="0">
                <a:moveTo>
                  <a:pt x="0" y="0"/>
                </a:moveTo>
                <a:lnTo>
                  <a:pt x="534851" y="0"/>
                </a:lnTo>
              </a:path>
            </a:pathLst>
          </a:custGeom>
          <a:ln w="1079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402363" y="2908300"/>
            <a:ext cx="519430" cy="31115"/>
          </a:xfrm>
          <a:custGeom>
            <a:avLst/>
            <a:gdLst/>
            <a:ahLst/>
            <a:cxnLst/>
            <a:rect l="l" t="t" r="r" b="b"/>
            <a:pathLst>
              <a:path w="519430" h="31114">
                <a:moveTo>
                  <a:pt x="519112" y="31115"/>
                </a:moveTo>
                <a:lnTo>
                  <a:pt x="0" y="31115"/>
                </a:lnTo>
                <a:lnTo>
                  <a:pt x="476" y="30479"/>
                </a:lnTo>
                <a:lnTo>
                  <a:pt x="3651" y="26669"/>
                </a:lnTo>
                <a:lnTo>
                  <a:pt x="7461" y="22859"/>
                </a:lnTo>
                <a:lnTo>
                  <a:pt x="10636" y="19049"/>
                </a:lnTo>
                <a:lnTo>
                  <a:pt x="14446" y="13969"/>
                </a:lnTo>
                <a:lnTo>
                  <a:pt x="28416" y="0"/>
                </a:lnTo>
                <a:lnTo>
                  <a:pt x="490696" y="0"/>
                </a:lnTo>
                <a:lnTo>
                  <a:pt x="504666" y="13969"/>
                </a:lnTo>
                <a:lnTo>
                  <a:pt x="508476" y="19049"/>
                </a:lnTo>
                <a:lnTo>
                  <a:pt x="511651" y="22859"/>
                </a:lnTo>
                <a:lnTo>
                  <a:pt x="515461" y="26669"/>
                </a:lnTo>
                <a:lnTo>
                  <a:pt x="518636" y="30479"/>
                </a:lnTo>
                <a:lnTo>
                  <a:pt x="519112" y="31115"/>
                </a:lnTo>
                <a:close/>
              </a:path>
            </a:pathLst>
          </a:custGeom>
          <a:solidFill>
            <a:srgbClr val="3A79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430779" y="2877820"/>
            <a:ext cx="462280" cy="30480"/>
          </a:xfrm>
          <a:custGeom>
            <a:avLst/>
            <a:gdLst/>
            <a:ahLst/>
            <a:cxnLst/>
            <a:rect l="l" t="t" r="r" b="b"/>
            <a:pathLst>
              <a:path w="462280" h="30480">
                <a:moveTo>
                  <a:pt x="462280" y="30480"/>
                </a:moveTo>
                <a:lnTo>
                  <a:pt x="0" y="30480"/>
                </a:lnTo>
                <a:lnTo>
                  <a:pt x="1270" y="29209"/>
                </a:lnTo>
                <a:lnTo>
                  <a:pt x="5715" y="25399"/>
                </a:lnTo>
                <a:lnTo>
                  <a:pt x="9525" y="21589"/>
                </a:lnTo>
                <a:lnTo>
                  <a:pt x="13970" y="17779"/>
                </a:lnTo>
                <a:lnTo>
                  <a:pt x="18415" y="15239"/>
                </a:lnTo>
                <a:lnTo>
                  <a:pt x="22225" y="11429"/>
                </a:lnTo>
                <a:lnTo>
                  <a:pt x="35560" y="1269"/>
                </a:lnTo>
                <a:lnTo>
                  <a:pt x="38099" y="0"/>
                </a:lnTo>
                <a:lnTo>
                  <a:pt x="424180" y="0"/>
                </a:lnTo>
                <a:lnTo>
                  <a:pt x="426720" y="1269"/>
                </a:lnTo>
                <a:lnTo>
                  <a:pt x="440055" y="11429"/>
                </a:lnTo>
                <a:lnTo>
                  <a:pt x="443865" y="15239"/>
                </a:lnTo>
                <a:lnTo>
                  <a:pt x="448310" y="17779"/>
                </a:lnTo>
                <a:lnTo>
                  <a:pt x="452755" y="21589"/>
                </a:lnTo>
                <a:lnTo>
                  <a:pt x="456565" y="25399"/>
                </a:lnTo>
                <a:lnTo>
                  <a:pt x="461010" y="29209"/>
                </a:lnTo>
                <a:lnTo>
                  <a:pt x="462280" y="30480"/>
                </a:lnTo>
                <a:close/>
              </a:path>
            </a:pathLst>
          </a:custGeom>
          <a:solidFill>
            <a:srgbClr val="3979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468879" y="2847339"/>
            <a:ext cx="386080" cy="30480"/>
          </a:xfrm>
          <a:custGeom>
            <a:avLst/>
            <a:gdLst/>
            <a:ahLst/>
            <a:cxnLst/>
            <a:rect l="l" t="t" r="r" b="b"/>
            <a:pathLst>
              <a:path w="386080" h="30480">
                <a:moveTo>
                  <a:pt x="386080" y="30480"/>
                </a:moveTo>
                <a:lnTo>
                  <a:pt x="0" y="30480"/>
                </a:lnTo>
                <a:lnTo>
                  <a:pt x="2540" y="29209"/>
                </a:lnTo>
                <a:lnTo>
                  <a:pt x="11430" y="22859"/>
                </a:lnTo>
                <a:lnTo>
                  <a:pt x="16510" y="19049"/>
                </a:lnTo>
                <a:lnTo>
                  <a:pt x="20955" y="16509"/>
                </a:lnTo>
                <a:lnTo>
                  <a:pt x="31115" y="11429"/>
                </a:lnTo>
                <a:lnTo>
                  <a:pt x="35560" y="8889"/>
                </a:lnTo>
                <a:lnTo>
                  <a:pt x="53340" y="0"/>
                </a:lnTo>
                <a:lnTo>
                  <a:pt x="332740" y="0"/>
                </a:lnTo>
                <a:lnTo>
                  <a:pt x="350520" y="8889"/>
                </a:lnTo>
                <a:lnTo>
                  <a:pt x="354965" y="11429"/>
                </a:lnTo>
                <a:lnTo>
                  <a:pt x="365125" y="16509"/>
                </a:lnTo>
                <a:lnTo>
                  <a:pt x="369570" y="19049"/>
                </a:lnTo>
                <a:lnTo>
                  <a:pt x="374650" y="22859"/>
                </a:lnTo>
                <a:lnTo>
                  <a:pt x="383540" y="29209"/>
                </a:lnTo>
                <a:lnTo>
                  <a:pt x="386080" y="30480"/>
                </a:lnTo>
                <a:close/>
              </a:path>
            </a:pathLst>
          </a:custGeom>
          <a:solidFill>
            <a:srgbClr val="397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522219" y="2816860"/>
            <a:ext cx="279400" cy="30480"/>
          </a:xfrm>
          <a:custGeom>
            <a:avLst/>
            <a:gdLst/>
            <a:ahLst/>
            <a:cxnLst/>
            <a:rect l="l" t="t" r="r" b="b"/>
            <a:pathLst>
              <a:path w="279400" h="30480">
                <a:moveTo>
                  <a:pt x="144780" y="1269"/>
                </a:moveTo>
                <a:lnTo>
                  <a:pt x="134620" y="1269"/>
                </a:lnTo>
                <a:lnTo>
                  <a:pt x="139700" y="0"/>
                </a:lnTo>
                <a:lnTo>
                  <a:pt x="144780" y="1269"/>
                </a:lnTo>
                <a:close/>
              </a:path>
              <a:path w="279400" h="30480">
                <a:moveTo>
                  <a:pt x="279400" y="30480"/>
                </a:moveTo>
                <a:lnTo>
                  <a:pt x="0" y="30480"/>
                </a:lnTo>
                <a:lnTo>
                  <a:pt x="7620" y="26669"/>
                </a:lnTo>
                <a:lnTo>
                  <a:pt x="12700" y="25399"/>
                </a:lnTo>
                <a:lnTo>
                  <a:pt x="18415" y="22859"/>
                </a:lnTo>
                <a:lnTo>
                  <a:pt x="28575" y="19049"/>
                </a:lnTo>
                <a:lnTo>
                  <a:pt x="34290" y="17779"/>
                </a:lnTo>
                <a:lnTo>
                  <a:pt x="39370" y="15239"/>
                </a:lnTo>
                <a:lnTo>
                  <a:pt x="45085" y="13969"/>
                </a:lnTo>
                <a:lnTo>
                  <a:pt x="50165" y="12699"/>
                </a:lnTo>
                <a:lnTo>
                  <a:pt x="61595" y="10159"/>
                </a:lnTo>
                <a:lnTo>
                  <a:pt x="66675" y="8889"/>
                </a:lnTo>
                <a:lnTo>
                  <a:pt x="83820" y="5079"/>
                </a:lnTo>
                <a:lnTo>
                  <a:pt x="88900" y="3809"/>
                </a:lnTo>
                <a:lnTo>
                  <a:pt x="111760" y="1269"/>
                </a:lnTo>
                <a:lnTo>
                  <a:pt x="167640" y="1269"/>
                </a:lnTo>
                <a:lnTo>
                  <a:pt x="190500" y="3809"/>
                </a:lnTo>
                <a:lnTo>
                  <a:pt x="195580" y="5079"/>
                </a:lnTo>
                <a:lnTo>
                  <a:pt x="212725" y="8889"/>
                </a:lnTo>
                <a:lnTo>
                  <a:pt x="217805" y="10159"/>
                </a:lnTo>
                <a:lnTo>
                  <a:pt x="229235" y="12699"/>
                </a:lnTo>
                <a:lnTo>
                  <a:pt x="234315" y="13969"/>
                </a:lnTo>
                <a:lnTo>
                  <a:pt x="240030" y="15239"/>
                </a:lnTo>
                <a:lnTo>
                  <a:pt x="245110" y="17779"/>
                </a:lnTo>
                <a:lnTo>
                  <a:pt x="250825" y="19049"/>
                </a:lnTo>
                <a:lnTo>
                  <a:pt x="260985" y="22859"/>
                </a:lnTo>
                <a:lnTo>
                  <a:pt x="266700" y="25399"/>
                </a:lnTo>
                <a:lnTo>
                  <a:pt x="271780" y="26669"/>
                </a:lnTo>
                <a:lnTo>
                  <a:pt x="279400" y="30480"/>
                </a:lnTo>
                <a:close/>
              </a:path>
            </a:pathLst>
          </a:custGeom>
          <a:solidFill>
            <a:srgbClr val="387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336800" y="2816860"/>
            <a:ext cx="650240" cy="612140"/>
          </a:xfrm>
          <a:custGeom>
            <a:avLst/>
            <a:gdLst/>
            <a:ahLst/>
            <a:cxnLst/>
            <a:rect l="l" t="t" r="r" b="b"/>
            <a:pathLst>
              <a:path w="650239" h="612139">
                <a:moveTo>
                  <a:pt x="0" y="306070"/>
                </a:moveTo>
                <a:lnTo>
                  <a:pt x="2650" y="266804"/>
                </a:lnTo>
                <a:lnTo>
                  <a:pt x="10384" y="229035"/>
                </a:lnTo>
                <a:lnTo>
                  <a:pt x="23751" y="191017"/>
                </a:lnTo>
                <a:lnTo>
                  <a:pt x="42065" y="155386"/>
                </a:lnTo>
                <a:lnTo>
                  <a:pt x="64936" y="122507"/>
                </a:lnTo>
                <a:lnTo>
                  <a:pt x="91979" y="92744"/>
                </a:lnTo>
                <a:lnTo>
                  <a:pt x="121001" y="67825"/>
                </a:lnTo>
                <a:lnTo>
                  <a:pt x="153071" y="46318"/>
                </a:lnTo>
                <a:lnTo>
                  <a:pt x="187864" y="28531"/>
                </a:lnTo>
                <a:lnTo>
                  <a:pt x="225053" y="14770"/>
                </a:lnTo>
                <a:lnTo>
                  <a:pt x="264312" y="5344"/>
                </a:lnTo>
                <a:lnTo>
                  <a:pt x="302860" y="706"/>
                </a:lnTo>
                <a:lnTo>
                  <a:pt x="325120" y="0"/>
                </a:lnTo>
                <a:lnTo>
                  <a:pt x="327611" y="8"/>
                </a:lnTo>
                <a:lnTo>
                  <a:pt x="366829" y="2495"/>
                </a:lnTo>
                <a:lnTo>
                  <a:pt x="404639" y="9220"/>
                </a:lnTo>
                <a:lnTo>
                  <a:pt x="442964" y="20725"/>
                </a:lnTo>
                <a:lnTo>
                  <a:pt x="479066" y="36419"/>
                </a:lnTo>
                <a:lnTo>
                  <a:pt x="512619" y="55995"/>
                </a:lnTo>
                <a:lnTo>
                  <a:pt x="543295" y="79146"/>
                </a:lnTo>
                <a:lnTo>
                  <a:pt x="570769" y="105564"/>
                </a:lnTo>
                <a:lnTo>
                  <a:pt x="596006" y="136757"/>
                </a:lnTo>
                <a:lnTo>
                  <a:pt x="616899" y="170904"/>
                </a:lnTo>
                <a:lnTo>
                  <a:pt x="633062" y="207641"/>
                </a:lnTo>
                <a:lnTo>
                  <a:pt x="643634" y="244386"/>
                </a:lnTo>
                <a:lnTo>
                  <a:pt x="649315" y="282808"/>
                </a:lnTo>
                <a:lnTo>
                  <a:pt x="650240" y="306070"/>
                </a:lnTo>
                <a:lnTo>
                  <a:pt x="650230" y="308415"/>
                </a:lnTo>
                <a:lnTo>
                  <a:pt x="647272" y="347601"/>
                </a:lnTo>
                <a:lnTo>
                  <a:pt x="639249" y="385273"/>
                </a:lnTo>
                <a:lnTo>
                  <a:pt x="625596" y="423167"/>
                </a:lnTo>
                <a:lnTo>
                  <a:pt x="607020" y="458655"/>
                </a:lnTo>
                <a:lnTo>
                  <a:pt x="583906" y="491370"/>
                </a:lnTo>
                <a:lnTo>
                  <a:pt x="556643" y="520949"/>
                </a:lnTo>
                <a:lnTo>
                  <a:pt x="527433" y="545676"/>
                </a:lnTo>
                <a:lnTo>
                  <a:pt x="495193" y="566973"/>
                </a:lnTo>
                <a:lnTo>
                  <a:pt x="460250" y="584532"/>
                </a:lnTo>
                <a:lnTo>
                  <a:pt x="422931" y="598046"/>
                </a:lnTo>
                <a:lnTo>
                  <a:pt x="383560" y="607208"/>
                </a:lnTo>
                <a:lnTo>
                  <a:pt x="344925" y="611581"/>
                </a:lnTo>
                <a:lnTo>
                  <a:pt x="325120" y="612140"/>
                </a:lnTo>
                <a:lnTo>
                  <a:pt x="322628" y="612131"/>
                </a:lnTo>
                <a:lnTo>
                  <a:pt x="283410" y="609644"/>
                </a:lnTo>
                <a:lnTo>
                  <a:pt x="245600" y="602919"/>
                </a:lnTo>
                <a:lnTo>
                  <a:pt x="207275" y="591414"/>
                </a:lnTo>
                <a:lnTo>
                  <a:pt x="171173" y="575720"/>
                </a:lnTo>
                <a:lnTo>
                  <a:pt x="137620" y="556144"/>
                </a:lnTo>
                <a:lnTo>
                  <a:pt x="106944" y="532993"/>
                </a:lnTo>
                <a:lnTo>
                  <a:pt x="79470" y="506575"/>
                </a:lnTo>
                <a:lnTo>
                  <a:pt x="54233" y="475382"/>
                </a:lnTo>
                <a:lnTo>
                  <a:pt x="33340" y="441235"/>
                </a:lnTo>
                <a:lnTo>
                  <a:pt x="17177" y="404498"/>
                </a:lnTo>
                <a:lnTo>
                  <a:pt x="6605" y="367753"/>
                </a:lnTo>
                <a:lnTo>
                  <a:pt x="924" y="329331"/>
                </a:lnTo>
                <a:lnTo>
                  <a:pt x="0" y="3060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3226435" y="3751579"/>
            <a:ext cx="4770755" cy="145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4894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CustomerService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">
                <a:latin typeface="Calibri"/>
                <a:cs typeface="Calibri"/>
              </a:rPr>
              <a:t>spring-mvc.xml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ea</a:t>
            </a:r>
            <a:r>
              <a:rPr dirty="0" sz="1800" spc="-5">
                <a:latin typeface="Calibri"/>
                <a:cs typeface="Calibri"/>
              </a:rPr>
              <a:t>ns.x</a:t>
            </a:r>
            <a:r>
              <a:rPr dirty="0" sz="1800"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title"/>
          </p:nvPr>
        </p:nvSpPr>
        <p:spPr>
          <a:xfrm>
            <a:off x="1698625" y="2311400"/>
            <a:ext cx="152908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CustomerAction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2987675" y="3122930"/>
            <a:ext cx="3630929" cy="49530"/>
          </a:xfrm>
          <a:custGeom>
            <a:avLst/>
            <a:gdLst/>
            <a:ahLst/>
            <a:cxnLst/>
            <a:rect l="l" t="t" r="r" b="b"/>
            <a:pathLst>
              <a:path w="3630929" h="49530">
                <a:moveTo>
                  <a:pt x="0" y="0"/>
                </a:moveTo>
                <a:lnTo>
                  <a:pt x="3630930" y="4953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531609" y="3114039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86995" y="58420"/>
                </a:moveTo>
                <a:lnTo>
                  <a:pt x="1905" y="0"/>
                </a:lnTo>
                <a:lnTo>
                  <a:pt x="86995" y="58420"/>
                </a:lnTo>
                <a:lnTo>
                  <a:pt x="0" y="114300"/>
                </a:lnTo>
                <a:lnTo>
                  <a:pt x="86995" y="5842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985135" y="2070100"/>
            <a:ext cx="3820160" cy="913765"/>
          </a:xfrm>
          <a:custGeom>
            <a:avLst/>
            <a:gdLst/>
            <a:ahLst/>
            <a:cxnLst/>
            <a:rect l="l" t="t" r="r" b="b"/>
            <a:pathLst>
              <a:path w="3820159" h="913764">
                <a:moveTo>
                  <a:pt x="3820160" y="739140"/>
                </a:moveTo>
                <a:lnTo>
                  <a:pt x="3763645" y="662305"/>
                </a:lnTo>
                <a:lnTo>
                  <a:pt x="3707130" y="586740"/>
                </a:lnTo>
                <a:lnTo>
                  <a:pt x="3648710" y="511810"/>
                </a:lnTo>
                <a:lnTo>
                  <a:pt x="3588385" y="440055"/>
                </a:lnTo>
                <a:lnTo>
                  <a:pt x="3526155" y="370205"/>
                </a:lnTo>
                <a:lnTo>
                  <a:pt x="3460115" y="304800"/>
                </a:lnTo>
                <a:lnTo>
                  <a:pt x="3390900" y="243840"/>
                </a:lnTo>
                <a:lnTo>
                  <a:pt x="3316605" y="187325"/>
                </a:lnTo>
                <a:lnTo>
                  <a:pt x="3237865" y="137160"/>
                </a:lnTo>
                <a:lnTo>
                  <a:pt x="3153410" y="93980"/>
                </a:lnTo>
                <a:lnTo>
                  <a:pt x="3061970" y="57785"/>
                </a:lnTo>
                <a:lnTo>
                  <a:pt x="2964180" y="29210"/>
                </a:lnTo>
                <a:lnTo>
                  <a:pt x="2858770" y="10160"/>
                </a:lnTo>
                <a:lnTo>
                  <a:pt x="2744470" y="0"/>
                </a:lnTo>
                <a:lnTo>
                  <a:pt x="2621915" y="635"/>
                </a:lnTo>
                <a:lnTo>
                  <a:pt x="2489835" y="12065"/>
                </a:lnTo>
                <a:lnTo>
                  <a:pt x="2348865" y="33020"/>
                </a:lnTo>
                <a:lnTo>
                  <a:pt x="2200275" y="64135"/>
                </a:lnTo>
                <a:lnTo>
                  <a:pt x="2043430" y="104140"/>
                </a:lnTo>
                <a:lnTo>
                  <a:pt x="1879600" y="151765"/>
                </a:lnTo>
                <a:lnTo>
                  <a:pt x="1710055" y="207010"/>
                </a:lnTo>
                <a:lnTo>
                  <a:pt x="1534160" y="269240"/>
                </a:lnTo>
                <a:lnTo>
                  <a:pt x="1353185" y="336550"/>
                </a:lnTo>
                <a:lnTo>
                  <a:pt x="1168400" y="409575"/>
                </a:lnTo>
                <a:lnTo>
                  <a:pt x="979170" y="487045"/>
                </a:lnTo>
                <a:lnTo>
                  <a:pt x="787400" y="567690"/>
                </a:lnTo>
                <a:lnTo>
                  <a:pt x="592455" y="651510"/>
                </a:lnTo>
                <a:lnTo>
                  <a:pt x="396240" y="737870"/>
                </a:lnTo>
                <a:lnTo>
                  <a:pt x="198120" y="825500"/>
                </a:lnTo>
                <a:lnTo>
                  <a:pt x="0" y="913765"/>
                </a:lnTo>
              </a:path>
            </a:pathLst>
          </a:custGeom>
          <a:ln w="25400">
            <a:solidFill>
              <a:srgbClr val="37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987675" y="2807970"/>
            <a:ext cx="0" cy="314960"/>
          </a:xfrm>
          <a:custGeom>
            <a:avLst/>
            <a:gdLst/>
            <a:ahLst/>
            <a:cxnLst/>
            <a:rect l="l" t="t" r="r" b="b"/>
            <a:pathLst>
              <a:path w="0" h="314960">
                <a:moveTo>
                  <a:pt x="0" y="0"/>
                </a:moveTo>
                <a:lnTo>
                  <a:pt x="0" y="31496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985135" y="298513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 h="0">
                <a:moveTo>
                  <a:pt x="0" y="0"/>
                </a:moveTo>
                <a:lnTo>
                  <a:pt x="1625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652135" y="1628775"/>
            <a:ext cx="288290" cy="832485"/>
          </a:xfrm>
          <a:custGeom>
            <a:avLst/>
            <a:gdLst/>
            <a:ahLst/>
            <a:cxnLst/>
            <a:rect l="l" t="t" r="r" b="b"/>
            <a:pathLst>
              <a:path w="288289" h="832485">
                <a:moveTo>
                  <a:pt x="288290" y="0"/>
                </a:moveTo>
                <a:lnTo>
                  <a:pt x="0" y="8324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436235" y="1772920"/>
            <a:ext cx="648335" cy="504190"/>
          </a:xfrm>
          <a:custGeom>
            <a:avLst/>
            <a:gdLst/>
            <a:ahLst/>
            <a:cxnLst/>
            <a:rect l="l" t="t" r="r" b="b"/>
            <a:pathLst>
              <a:path w="648335" h="504189">
                <a:moveTo>
                  <a:pt x="0" y="0"/>
                </a:moveTo>
                <a:lnTo>
                  <a:pt x="648335" y="50419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25818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比</a:t>
            </a:r>
            <a:r>
              <a:rPr dirty="0" sz="2000" spc="-1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725170">
              <a:lnSpc>
                <a:spcPct val="100000"/>
              </a:lnSpc>
            </a:pPr>
            <a:r>
              <a:rPr dirty="0" spc="-5"/>
              <a:t>SpringMVC </a:t>
            </a:r>
            <a:r>
              <a:rPr dirty="0">
                <a:latin typeface="宋体"/>
                <a:cs typeface="宋体"/>
              </a:rPr>
              <a:t>对</a:t>
            </a:r>
            <a:r>
              <a:rPr dirty="0">
                <a:latin typeface="MS Gothic"/>
                <a:cs typeface="MS Gothic"/>
              </a:rPr>
              <a:t>比</a:t>
            </a:r>
            <a:r>
              <a:rPr dirty="0" spc="-880">
                <a:latin typeface="MS Gothic"/>
                <a:cs typeface="MS Gothic"/>
              </a:rPr>
              <a:t> </a:t>
            </a:r>
            <a:r>
              <a:rPr dirty="0"/>
              <a:t>Struts2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980" y="1953259"/>
            <a:ext cx="8030209" cy="3020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①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的入口是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Servlet,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而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354965" marR="7620" indent="-342265">
              <a:lnSpc>
                <a:spcPts val="275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②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">
                <a:latin typeface="Arial"/>
                <a:cs typeface="Arial"/>
              </a:rPr>
              <a:t> Spring 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会稍微比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快些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">
                <a:latin typeface="Arial"/>
                <a:cs typeface="Arial"/>
              </a:rPr>
              <a:t> Spring 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于方法</a:t>
            </a:r>
            <a:r>
              <a:rPr dirty="0" sz="2400">
                <a:latin typeface="宋体"/>
                <a:cs typeface="宋体"/>
              </a:rPr>
              <a:t>设计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而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Sturts2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是基于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每</a:t>
            </a:r>
            <a:r>
              <a:rPr dirty="0" sz="2400">
                <a:latin typeface="MS Gothic"/>
                <a:cs typeface="MS Gothic"/>
              </a:rPr>
              <a:t>次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一次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求都会</a:t>
            </a:r>
            <a:r>
              <a:rPr dirty="0" sz="2400">
                <a:latin typeface="宋体"/>
                <a:cs typeface="宋体"/>
              </a:rPr>
              <a:t>实 </a:t>
            </a:r>
            <a:r>
              <a:rPr dirty="0" sz="2400" spc="-112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例一个</a:t>
            </a:r>
            <a:r>
              <a:rPr dirty="0" sz="2400" spc="-6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Action.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ts val="2815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③</a:t>
            </a:r>
            <a:r>
              <a:rPr dirty="0" sz="2400">
                <a:latin typeface="Arial"/>
                <a:cs typeface="Arial"/>
              </a:rPr>
              <a:t>. </a:t>
            </a: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使用更加</a:t>
            </a:r>
            <a:r>
              <a:rPr dirty="0" sz="2400">
                <a:latin typeface="宋体"/>
                <a:cs typeface="宋体"/>
              </a:rPr>
              <a:t>简洁</a:t>
            </a:r>
            <a:r>
              <a:rPr dirty="0" sz="2400">
                <a:latin typeface="Arial"/>
                <a:cs typeface="Arial"/>
              </a:rPr>
              <a:t>, </a:t>
            </a:r>
            <a:r>
              <a:rPr dirty="0" sz="2400" spc="-5">
                <a:latin typeface="宋体"/>
                <a:cs typeface="宋体"/>
              </a:rPr>
              <a:t>开发</a:t>
            </a:r>
            <a:r>
              <a:rPr dirty="0" sz="2400" spc="-5">
                <a:latin typeface="MS Gothic"/>
                <a:cs typeface="MS Gothic"/>
              </a:rPr>
              <a:t>效率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MVC</a:t>
            </a:r>
            <a:r>
              <a:rPr dirty="0" sz="2400" spc="-10">
                <a:latin typeface="宋体"/>
                <a:cs typeface="宋体"/>
              </a:rPr>
              <a:t>确实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815"/>
              </a:lnSpc>
            </a:pPr>
            <a:r>
              <a:rPr dirty="0" sz="2400">
                <a:latin typeface="MS Gothic"/>
                <a:cs typeface="MS Gothic"/>
              </a:rPr>
              <a:t>比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高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JSR303,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ajax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求更方便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42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④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OGNL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达</a:t>
            </a:r>
            <a:r>
              <a:rPr dirty="0" sz="2400">
                <a:latin typeface="MS Gothic"/>
                <a:cs typeface="MS Gothic"/>
              </a:rPr>
              <a:t>式使</a:t>
            </a:r>
            <a:r>
              <a:rPr dirty="0" sz="2400">
                <a:latin typeface="宋体"/>
                <a:cs typeface="宋体"/>
              </a:rPr>
              <a:t>页</a:t>
            </a:r>
            <a:r>
              <a:rPr dirty="0" sz="2400">
                <a:latin typeface="MS Gothic"/>
                <a:cs typeface="MS Gothic"/>
              </a:rPr>
              <a:t>面的</a:t>
            </a:r>
            <a:r>
              <a:rPr dirty="0" sz="2400">
                <a:latin typeface="宋体"/>
                <a:cs typeface="宋体"/>
              </a:rPr>
              <a:t>开发</a:t>
            </a:r>
            <a:r>
              <a:rPr dirty="0" sz="2400">
                <a:latin typeface="MS Gothic"/>
                <a:cs typeface="MS Gothic"/>
              </a:rPr>
              <a:t>效率相比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更高些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94409"/>
            <a:ext cx="68834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等线"/>
                <a:cs typeface="等线"/>
              </a:rPr>
              <a:t>映射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求参数、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求方法或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</a:t>
            </a:r>
            <a:r>
              <a:rPr dirty="0" b="1">
                <a:latin typeface="Microsoft JhengHei"/>
                <a:cs typeface="Microsoft JhengHei"/>
              </a:rPr>
              <a:t>头</a:t>
            </a:r>
          </a:p>
        </p:txBody>
      </p:sp>
      <p:sp>
        <p:nvSpPr>
          <p:cNvPr id="3" name="object 3"/>
          <p:cNvSpPr/>
          <p:nvPr/>
        </p:nvSpPr>
        <p:spPr>
          <a:xfrm>
            <a:off x="911860" y="3085464"/>
            <a:ext cx="76835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1860" y="3085464"/>
            <a:ext cx="7683500" cy="3589654"/>
          </a:xfrm>
          <a:custGeom>
            <a:avLst/>
            <a:gdLst/>
            <a:ahLst/>
            <a:cxnLst/>
            <a:rect l="l" t="t" r="r" b="b"/>
            <a:pathLst>
              <a:path w="7683500" h="3589654">
                <a:moveTo>
                  <a:pt x="0" y="3589655"/>
                </a:moveTo>
                <a:lnTo>
                  <a:pt x="7683500" y="3589655"/>
                </a:lnTo>
                <a:lnTo>
                  <a:pt x="7683500" y="0"/>
                </a:lnTo>
                <a:lnTo>
                  <a:pt x="0" y="0"/>
                </a:lnTo>
                <a:lnTo>
                  <a:pt x="0" y="3589655"/>
                </a:lnTo>
              </a:path>
            </a:pathLst>
          </a:custGeom>
          <a:ln w="10160">
            <a:solidFill>
              <a:srgbClr val="8C8C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430" y="2609850"/>
            <a:ext cx="363220" cy="374650"/>
          </a:xfrm>
          <a:custGeom>
            <a:avLst/>
            <a:gdLst/>
            <a:ahLst/>
            <a:cxnLst/>
            <a:rect l="l" t="t" r="r" b="b"/>
            <a:pathLst>
              <a:path w="363219" h="374650">
                <a:moveTo>
                  <a:pt x="0" y="374650"/>
                </a:moveTo>
                <a:lnTo>
                  <a:pt x="140970" y="0"/>
                </a:lnTo>
                <a:lnTo>
                  <a:pt x="36322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9230" y="2609850"/>
            <a:ext cx="353695" cy="374650"/>
          </a:xfrm>
          <a:custGeom>
            <a:avLst/>
            <a:gdLst/>
            <a:ahLst/>
            <a:cxnLst/>
            <a:rect l="l" t="t" r="r" b="b"/>
            <a:pathLst>
              <a:path w="353694" h="374650">
                <a:moveTo>
                  <a:pt x="0" y="374650"/>
                </a:moveTo>
                <a:lnTo>
                  <a:pt x="141605" y="0"/>
                </a:lnTo>
                <a:lnTo>
                  <a:pt x="353695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6595" y="2609850"/>
            <a:ext cx="363220" cy="374650"/>
          </a:xfrm>
          <a:custGeom>
            <a:avLst/>
            <a:gdLst/>
            <a:ahLst/>
            <a:cxnLst/>
            <a:rect l="l" t="t" r="r" b="b"/>
            <a:pathLst>
              <a:path w="363220" h="374650">
                <a:moveTo>
                  <a:pt x="0" y="374650"/>
                </a:moveTo>
                <a:lnTo>
                  <a:pt x="140970" y="0"/>
                </a:lnTo>
                <a:lnTo>
                  <a:pt x="36322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6575" y="1783715"/>
            <a:ext cx="6103620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宋体"/>
                <a:cs typeface="宋体"/>
              </a:rPr>
              <a:t>标</a:t>
            </a:r>
            <a:r>
              <a:rPr dirty="0" sz="2800">
                <a:latin typeface="MS Gothic"/>
                <a:cs typeface="MS Gothic"/>
              </a:rPr>
              <a:t>准的</a:t>
            </a:r>
            <a:r>
              <a:rPr dirty="0" sz="2800" spc="-675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HTTP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请</a:t>
            </a:r>
            <a:r>
              <a:rPr dirty="0" sz="2800">
                <a:latin typeface="MS Gothic"/>
                <a:cs typeface="MS Gothic"/>
              </a:rPr>
              <a:t>求</a:t>
            </a:r>
            <a:r>
              <a:rPr dirty="0" sz="2800">
                <a:latin typeface="宋体"/>
                <a:cs typeface="宋体"/>
              </a:rPr>
              <a:t>报头</a:t>
            </a:r>
            <a:endParaRPr sz="2800">
              <a:latin typeface="宋体"/>
              <a:cs typeface="宋体"/>
            </a:endParaRPr>
          </a:p>
          <a:p>
            <a:pPr marL="1061720">
              <a:lnSpc>
                <a:spcPct val="100000"/>
              </a:lnSpc>
              <a:spcBef>
                <a:spcPts val="2105"/>
              </a:spcBef>
              <a:tabLst>
                <a:tab pos="2646680" algn="l"/>
                <a:tab pos="4373245" algn="l"/>
              </a:tabLst>
            </a:pPr>
            <a:r>
              <a:rPr dirty="0" sz="1600" spc="-10">
                <a:latin typeface="MS Gothic"/>
                <a:cs typeface="MS Gothic"/>
              </a:rPr>
              <a:t>①</a:t>
            </a:r>
            <a:r>
              <a:rPr dirty="0" sz="1600" spc="-10">
                <a:latin typeface="宋体"/>
                <a:cs typeface="宋体"/>
              </a:rPr>
              <a:t>请</a:t>
            </a:r>
            <a:r>
              <a:rPr dirty="0" sz="1600" spc="-10">
                <a:latin typeface="MS Gothic"/>
                <a:cs typeface="MS Gothic"/>
              </a:rPr>
              <a:t>求方</a:t>
            </a:r>
            <a:r>
              <a:rPr dirty="0" sz="1600" spc="-5">
                <a:latin typeface="MS Gothic"/>
                <a:cs typeface="MS Gothic"/>
              </a:rPr>
              <a:t>法</a:t>
            </a:r>
            <a:r>
              <a:rPr dirty="0" sz="1600">
                <a:latin typeface="MS Gothic"/>
                <a:cs typeface="MS Gothic"/>
              </a:rPr>
              <a:t>	</a:t>
            </a:r>
            <a:r>
              <a:rPr dirty="0" sz="1600" spc="-10">
                <a:latin typeface="MS Gothic"/>
                <a:cs typeface="MS Gothic"/>
              </a:rPr>
              <a:t>②</a:t>
            </a:r>
            <a:r>
              <a:rPr dirty="0" sz="1600" spc="-10">
                <a:latin typeface="宋体"/>
                <a:cs typeface="宋体"/>
              </a:rPr>
              <a:t>请</a:t>
            </a:r>
            <a:r>
              <a:rPr dirty="0" sz="1600" spc="-10">
                <a:latin typeface="MS Gothic"/>
                <a:cs typeface="MS Gothic"/>
              </a:rPr>
              <a:t>求</a:t>
            </a:r>
            <a:r>
              <a:rPr dirty="0" sz="1600" spc="-50">
                <a:latin typeface="Times New Roman"/>
                <a:cs typeface="Times New Roman"/>
              </a:rPr>
              <a:t>U</a:t>
            </a:r>
            <a:r>
              <a:rPr dirty="0" sz="1600" spc="-35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L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 spc="-10">
                <a:latin typeface="MS Gothic"/>
                <a:cs typeface="MS Gothic"/>
              </a:rPr>
              <a:t>③</a:t>
            </a:r>
            <a:r>
              <a:rPr dirty="0" sz="1600" spc="-50">
                <a:latin typeface="Times New Roman"/>
                <a:cs typeface="Times New Roman"/>
              </a:rPr>
              <a:t>H</a:t>
            </a:r>
            <a:r>
              <a:rPr dirty="0" sz="1600" spc="-25">
                <a:latin typeface="Times New Roman"/>
                <a:cs typeface="Times New Roman"/>
              </a:rPr>
              <a:t>TT</a:t>
            </a:r>
            <a:r>
              <a:rPr dirty="0" sz="1600" spc="55">
                <a:latin typeface="Times New Roman"/>
                <a:cs typeface="Times New Roman"/>
              </a:rPr>
              <a:t>P</a:t>
            </a:r>
            <a:r>
              <a:rPr dirty="0" sz="1600" spc="-10">
                <a:latin typeface="宋体"/>
                <a:cs typeface="宋体"/>
              </a:rPr>
              <a:t>协议</a:t>
            </a:r>
            <a:r>
              <a:rPr dirty="0" sz="1600" spc="-10">
                <a:latin typeface="MS Gothic"/>
                <a:cs typeface="MS Gothic"/>
              </a:rPr>
              <a:t>及版</a:t>
            </a:r>
            <a:r>
              <a:rPr dirty="0" sz="1600" spc="-5">
                <a:latin typeface="MS Gothic"/>
                <a:cs typeface="MS Gothic"/>
              </a:rPr>
              <a:t>本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1860" y="2994660"/>
            <a:ext cx="484505" cy="50165"/>
          </a:xfrm>
          <a:custGeom>
            <a:avLst/>
            <a:gdLst/>
            <a:ahLst/>
            <a:cxnLst/>
            <a:rect l="l" t="t" r="r" b="b"/>
            <a:pathLst>
              <a:path w="484505" h="50164">
                <a:moveTo>
                  <a:pt x="0" y="50165"/>
                </a:moveTo>
                <a:lnTo>
                  <a:pt x="0" y="0"/>
                </a:lnTo>
                <a:lnTo>
                  <a:pt x="484505" y="0"/>
                </a:lnTo>
                <a:lnTo>
                  <a:pt x="48450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8290" y="2994660"/>
            <a:ext cx="2342515" cy="50165"/>
          </a:xfrm>
          <a:custGeom>
            <a:avLst/>
            <a:gdLst/>
            <a:ahLst/>
            <a:cxnLst/>
            <a:rect l="l" t="t" r="r" b="b"/>
            <a:pathLst>
              <a:path w="2342515" h="50164">
                <a:moveTo>
                  <a:pt x="0" y="50165"/>
                </a:moveTo>
                <a:lnTo>
                  <a:pt x="0" y="0"/>
                </a:lnTo>
                <a:lnTo>
                  <a:pt x="2342515" y="0"/>
                </a:lnTo>
                <a:lnTo>
                  <a:pt x="234251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92575" y="2994660"/>
            <a:ext cx="878205" cy="50165"/>
          </a:xfrm>
          <a:custGeom>
            <a:avLst/>
            <a:gdLst/>
            <a:ahLst/>
            <a:cxnLst/>
            <a:rect l="l" t="t" r="r" b="b"/>
            <a:pathLst>
              <a:path w="878204" h="50164">
                <a:moveTo>
                  <a:pt x="0" y="50165"/>
                </a:moveTo>
                <a:lnTo>
                  <a:pt x="0" y="0"/>
                </a:lnTo>
                <a:lnTo>
                  <a:pt x="878205" y="0"/>
                </a:lnTo>
                <a:lnTo>
                  <a:pt x="87820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1375" y="3449320"/>
            <a:ext cx="50165" cy="2336165"/>
          </a:xfrm>
          <a:custGeom>
            <a:avLst/>
            <a:gdLst/>
            <a:ahLst/>
            <a:cxnLst/>
            <a:rect l="l" t="t" r="r" b="b"/>
            <a:pathLst>
              <a:path w="50165" h="2336165">
                <a:moveTo>
                  <a:pt x="50165" y="0"/>
                </a:moveTo>
                <a:lnTo>
                  <a:pt x="0" y="0"/>
                </a:lnTo>
                <a:lnTo>
                  <a:pt x="0" y="2336165"/>
                </a:lnTo>
                <a:lnTo>
                  <a:pt x="50165" y="2336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6265" y="3288141"/>
            <a:ext cx="227965" cy="10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3600"/>
              </a:lnSpc>
            </a:pPr>
            <a:r>
              <a:rPr dirty="0" sz="1600" spc="-5">
                <a:latin typeface="MS Gothic"/>
                <a:cs typeface="MS Gothic"/>
              </a:rPr>
              <a:t>④  </a:t>
            </a:r>
            <a:r>
              <a:rPr dirty="0" sz="1600" spc="-5">
                <a:latin typeface="宋体"/>
                <a:cs typeface="宋体"/>
              </a:rPr>
              <a:t>报  </a:t>
            </a:r>
            <a:r>
              <a:rPr dirty="0" sz="1600" spc="-5">
                <a:latin typeface="MS Gothic"/>
                <a:cs typeface="MS Gothic"/>
              </a:rPr>
              <a:t>文  </a:t>
            </a:r>
            <a:r>
              <a:rPr dirty="0" sz="1600" spc="-5">
                <a:latin typeface="宋体"/>
                <a:cs typeface="宋体"/>
              </a:rPr>
              <a:t>头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375" y="6149340"/>
            <a:ext cx="50165" cy="232410"/>
          </a:xfrm>
          <a:custGeom>
            <a:avLst/>
            <a:gdLst/>
            <a:ahLst/>
            <a:cxnLst/>
            <a:rect l="l" t="t" r="r" b="b"/>
            <a:pathLst>
              <a:path w="50165" h="232410">
                <a:moveTo>
                  <a:pt x="50165" y="0"/>
                </a:moveTo>
                <a:lnTo>
                  <a:pt x="0" y="0"/>
                </a:lnTo>
                <a:lnTo>
                  <a:pt x="0" y="232410"/>
                </a:lnTo>
                <a:lnTo>
                  <a:pt x="50165" y="23241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0250" y="5987415"/>
            <a:ext cx="111125" cy="313690"/>
          </a:xfrm>
          <a:custGeom>
            <a:avLst/>
            <a:gdLst/>
            <a:ahLst/>
            <a:cxnLst/>
            <a:rect l="l" t="t" r="r" b="b"/>
            <a:pathLst>
              <a:path w="111125" h="313689">
                <a:moveTo>
                  <a:pt x="111125" y="313690"/>
                </a:moveTo>
                <a:lnTo>
                  <a:pt x="0" y="192405"/>
                </a:lnTo>
                <a:lnTo>
                  <a:pt x="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6265" y="5007086"/>
            <a:ext cx="227965" cy="10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3600"/>
              </a:lnSpc>
            </a:pPr>
            <a:r>
              <a:rPr dirty="0" sz="1600" spc="-5">
                <a:latin typeface="MS Gothic"/>
                <a:cs typeface="MS Gothic"/>
              </a:rPr>
              <a:t>⑤  </a:t>
            </a:r>
            <a:r>
              <a:rPr dirty="0" sz="1600" spc="-5">
                <a:latin typeface="宋体"/>
                <a:cs typeface="宋体"/>
              </a:rPr>
              <a:t>报  </a:t>
            </a:r>
            <a:r>
              <a:rPr dirty="0" sz="1600" spc="-5">
                <a:latin typeface="MS Gothic"/>
                <a:cs typeface="MS Gothic"/>
              </a:rPr>
              <a:t>文  体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770" y="4288790"/>
            <a:ext cx="141605" cy="353695"/>
          </a:xfrm>
          <a:custGeom>
            <a:avLst/>
            <a:gdLst/>
            <a:ahLst/>
            <a:cxnLst/>
            <a:rect l="l" t="t" r="r" b="b"/>
            <a:pathLst>
              <a:path w="141605" h="353695">
                <a:moveTo>
                  <a:pt x="141605" y="353695"/>
                </a:moveTo>
                <a:lnTo>
                  <a:pt x="0" y="212090"/>
                </a:lnTo>
                <a:lnTo>
                  <a:pt x="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94409"/>
            <a:ext cx="68834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等线"/>
                <a:cs typeface="等线"/>
              </a:rPr>
              <a:t>映射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求参数、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求方法或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</a:t>
            </a:r>
            <a:r>
              <a:rPr dirty="0" b="1">
                <a:latin typeface="Microsoft JhengHei"/>
                <a:cs typeface="Microsoft JhengHei"/>
              </a:rPr>
              <a:t>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740534"/>
            <a:ext cx="8392795" cy="4589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@RequestMapping </a:t>
            </a:r>
            <a:r>
              <a:rPr dirty="0" sz="2400">
                <a:latin typeface="MS Gothic"/>
                <a:cs typeface="MS Gothic"/>
              </a:rPr>
              <a:t>除了可以使用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映射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求外，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可以使用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求方法、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求参数及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750"/>
              </a:lnSpc>
              <a:spcBef>
                <a:spcPts val="6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@RequestMapping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value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method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params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及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heads </a:t>
            </a:r>
            <a:r>
              <a:rPr dirty="0" sz="2400" spc="-5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分</a:t>
            </a:r>
            <a:r>
              <a:rPr dirty="0" sz="2400">
                <a:latin typeface="宋体"/>
                <a:cs typeface="宋体"/>
              </a:rPr>
              <a:t>别</a:t>
            </a:r>
            <a:r>
              <a:rPr dirty="0" sz="2400">
                <a:latin typeface="MS Gothic"/>
                <a:cs typeface="MS Gothic"/>
              </a:rPr>
              <a:t>表示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求方法、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0000FF"/>
                </a:solidFill>
                <a:latin typeface="等线"/>
                <a:cs typeface="等线"/>
              </a:rPr>
              <a:t>求参数及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头</a:t>
            </a:r>
            <a:r>
              <a:rPr dirty="0" sz="2400" spc="-5">
                <a:latin typeface="MS Gothic"/>
                <a:cs typeface="MS Gothic"/>
              </a:rPr>
              <a:t>的映射条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件，他</a:t>
            </a:r>
            <a:r>
              <a:rPr dirty="0" sz="2400">
                <a:latin typeface="宋体"/>
                <a:cs typeface="宋体"/>
              </a:rPr>
              <a:t>们</a:t>
            </a:r>
            <a:r>
              <a:rPr dirty="0" sz="2400">
                <a:latin typeface="MS Gothic"/>
                <a:cs typeface="MS Gothic"/>
              </a:rPr>
              <a:t>之</a:t>
            </a:r>
            <a:r>
              <a:rPr dirty="0" sz="2400">
                <a:latin typeface="宋体"/>
                <a:cs typeface="宋体"/>
              </a:rPr>
              <a:t>间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与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系，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联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合使用多个条件可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让请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求映射  更加精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确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化。</a:t>
            </a:r>
            <a:endParaRPr sz="24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params 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headers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支持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简单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的表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达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式</a:t>
            </a:r>
            <a:r>
              <a:rPr dirty="0" sz="2400" spc="-5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param1: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Arial"/>
                <a:cs typeface="Arial"/>
              </a:rPr>
              <a:t>!param1: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求不能包含名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7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</a:t>
            </a:r>
            <a:endParaRPr sz="2000">
              <a:latin typeface="MS Gothic"/>
              <a:cs typeface="MS Gothic"/>
            </a:endParaRPr>
          </a:p>
          <a:p>
            <a:pPr marL="755015" marR="204470" indent="-285115">
              <a:lnSpc>
                <a:spcPts val="229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param1 </a:t>
            </a:r>
            <a:r>
              <a:rPr dirty="0" sz="2000">
                <a:latin typeface="Arial"/>
                <a:cs typeface="Arial"/>
              </a:rPr>
              <a:t>!=</a:t>
            </a:r>
            <a:r>
              <a:rPr dirty="0" sz="2000" spc="-5">
                <a:latin typeface="Arial"/>
                <a:cs typeface="Arial"/>
              </a:rPr>
              <a:t> value1: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求参数，但其</a:t>
            </a:r>
            <a:r>
              <a:rPr dirty="0" sz="2000">
                <a:latin typeface="宋体"/>
                <a:cs typeface="宋体"/>
              </a:rPr>
              <a:t>值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不能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2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value1</a:t>
            </a:r>
            <a:endParaRPr sz="2000">
              <a:latin typeface="Arial"/>
              <a:cs typeface="Arial"/>
            </a:endParaRPr>
          </a:p>
          <a:p>
            <a:pPr marL="755015" marR="8001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{“param1=value1”,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“param2”}: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2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和</a:t>
            </a:r>
            <a:r>
              <a:rPr dirty="0" sz="2000" spc="-5">
                <a:latin typeface="Arial"/>
                <a:cs typeface="Arial"/>
              </a:rPr>
              <a:t>param2 </a:t>
            </a:r>
            <a:r>
              <a:rPr dirty="0" sz="2000" spc="-459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两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求参数，且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参数的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必</a:t>
            </a:r>
            <a:r>
              <a:rPr dirty="0" sz="2000">
                <a:latin typeface="宋体"/>
                <a:cs typeface="宋体"/>
              </a:rPr>
              <a:t>须为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value1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76" y="2098040"/>
            <a:ext cx="8231505" cy="2137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540">
              <a:lnSpc>
                <a:spcPts val="2090"/>
              </a:lnSpc>
            </a:pPr>
            <a:r>
              <a:rPr dirty="0" sz="1750" spc="-15">
                <a:solidFill>
                  <a:srgbClr val="501AB6"/>
                </a:solidFill>
                <a:latin typeface="Arial"/>
                <a:cs typeface="Arial"/>
              </a:rPr>
              <a:t>@ReguestMappirıg(ælue-•/deIete•. </a:t>
            </a:r>
            <a:r>
              <a:rPr dirty="0" sz="1750" spc="5">
                <a:solidFill>
                  <a:srgbClr val="03070F"/>
                </a:solidFill>
                <a:latin typeface="Arial"/>
                <a:cs typeface="Arial"/>
              </a:rPr>
              <a:t>mÆhod-RequÆMeGod.POś7j </a:t>
            </a:r>
            <a:r>
              <a:rPr dirty="0" sz="1750" spc="15">
                <a:solidFill>
                  <a:srgbClr val="241F00"/>
                </a:solidFill>
                <a:latin typeface="Arial"/>
                <a:cs typeface="Arial"/>
              </a:rPr>
              <a:t>params-"useÆ•) </a:t>
            </a:r>
            <a:r>
              <a:rPr dirty="0" sz="1750" spc="-415">
                <a:solidFill>
                  <a:srgbClr val="241F0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D0F38"/>
                </a:solidFill>
                <a:latin typeface="Arial"/>
                <a:cs typeface="Arial"/>
              </a:rPr>
              <a:t>pubãc </a:t>
            </a:r>
            <a:r>
              <a:rPr dirty="0" sz="1750" spc="-20">
                <a:solidFill>
                  <a:srgbClr val="240C00"/>
                </a:solidFill>
                <a:latin typeface="Arial"/>
                <a:cs typeface="Arial"/>
              </a:rPr>
              <a:t>Stńng</a:t>
            </a:r>
            <a:r>
              <a:rPr dirty="0" sz="1750" spc="-215">
                <a:solidFill>
                  <a:srgbClr val="240C0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3D2424"/>
                </a:solidFill>
                <a:latin typeface="Arial"/>
                <a:cs typeface="Arial"/>
              </a:rPr>
              <a:t>testLg(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750">
              <a:latin typeface="Times New Roman"/>
              <a:cs typeface="Times New Roman"/>
            </a:endParaRPr>
          </a:p>
          <a:p>
            <a:pPr marL="243840">
              <a:lnSpc>
                <a:spcPct val="100000"/>
              </a:lnSpc>
              <a:tabLst>
                <a:tab pos="1960245" algn="l"/>
              </a:tabLst>
            </a:pPr>
            <a:r>
              <a:rPr dirty="0" sz="1750" spc="45">
                <a:solidFill>
                  <a:srgbClr val="BF70AA"/>
                </a:solidFill>
                <a:latin typeface="Arial"/>
                <a:cs typeface="Arial"/>
              </a:rPr>
              <a:t>return</a:t>
            </a:r>
            <a:r>
              <a:rPr dirty="0" sz="1750" spc="95">
                <a:solidFill>
                  <a:srgbClr val="BF70AA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340FD4"/>
                </a:solidFill>
                <a:latin typeface="Arial"/>
                <a:cs typeface="Arial"/>
              </a:rPr>
              <a:t>•userAœ	</a:t>
            </a:r>
            <a:r>
              <a:rPr dirty="0" sz="1750" spc="-5">
                <a:solidFill>
                  <a:srgbClr val="340FD4"/>
                </a:solidFill>
                <a:latin typeface="Arial"/>
                <a:cs typeface="Arial"/>
              </a:rPr>
              <a:t>•;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1847214" indent="2540">
              <a:lnSpc>
                <a:spcPts val="2110"/>
              </a:lnSpc>
            </a:pPr>
            <a:r>
              <a:rPr dirty="0" sz="1800" spc="-50">
                <a:solidFill>
                  <a:srgbClr val="7B776E"/>
                </a:solidFill>
                <a:latin typeface="Arial"/>
                <a:cs typeface="Arial"/>
              </a:rPr>
              <a:t>@RequestMapping(æIue=•/show•, </a:t>
            </a:r>
            <a:r>
              <a:rPr dirty="0" sz="1800" spc="-15">
                <a:solidFill>
                  <a:srgbClr val="4F11BD"/>
                </a:solidFill>
                <a:latin typeface="Arial"/>
                <a:cs typeface="Arial"/>
              </a:rPr>
              <a:t>hæden=•œntentType=text/'*•] </a:t>
            </a:r>
            <a:r>
              <a:rPr dirty="0" sz="1800" spc="-325">
                <a:solidFill>
                  <a:srgbClr val="4F11BD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601A3D"/>
                </a:solidFill>
                <a:latin typeface="Arial"/>
                <a:cs typeface="Arial"/>
              </a:rPr>
              <a:t>public </a:t>
            </a:r>
            <a:r>
              <a:rPr dirty="0" sz="1800" spc="-30">
                <a:solidFill>
                  <a:srgbClr val="2A1600"/>
                </a:solidFill>
                <a:latin typeface="Arial"/>
                <a:cs typeface="Arial"/>
              </a:rPr>
              <a:t>Stńng</a:t>
            </a:r>
            <a:r>
              <a:rPr dirty="0" sz="1800" spc="-350">
                <a:solidFill>
                  <a:srgbClr val="2A1600"/>
                </a:solidFill>
                <a:latin typeface="Arial"/>
                <a:cs typeface="Arial"/>
              </a:rPr>
              <a:t> </a:t>
            </a:r>
            <a:r>
              <a:rPr dirty="0" sz="1800" spc="-90">
                <a:solidFill>
                  <a:srgbClr val="231A1A"/>
                </a:solidFill>
                <a:latin typeface="Arial"/>
                <a:cs typeface="Arial"/>
              </a:rPr>
              <a:t>œst2g(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360" y="994409"/>
            <a:ext cx="69386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5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39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Ant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格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源地址支持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匹配符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55"/>
              </a:spcBef>
              <a:tabLst>
                <a:tab pos="960119" algn="l"/>
              </a:tabLst>
            </a:pPr>
            <a:r>
              <a:rPr dirty="0" spc="-5"/>
              <a:t>–	?</a:t>
            </a:r>
            <a:r>
              <a:rPr dirty="0" spc="-5">
                <a:latin typeface="MS Gothic"/>
                <a:cs typeface="MS Gothic"/>
              </a:rPr>
              <a:t>：匹配文件名中的一个字符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*</a:t>
            </a:r>
            <a:r>
              <a:rPr dirty="0" spc="-5">
                <a:latin typeface="MS Gothic"/>
                <a:cs typeface="MS Gothic"/>
              </a:rPr>
              <a:t>：匹配文件名中的任意字符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**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/>
              <a:t>**</a:t>
            </a:r>
            <a:r>
              <a:rPr dirty="0" spc="-100"/>
              <a:t> </a:t>
            </a:r>
            <a:r>
              <a:rPr dirty="0">
                <a:latin typeface="MS Gothic"/>
                <a:cs typeface="MS Gothic"/>
              </a:rPr>
              <a:t>匹配多</a:t>
            </a:r>
            <a:r>
              <a:rPr dirty="0">
                <a:latin typeface="宋体"/>
                <a:cs typeface="宋体"/>
              </a:rPr>
              <a:t>层</a:t>
            </a:r>
            <a:r>
              <a:rPr dirty="0">
                <a:latin typeface="MS Gothic"/>
                <a:cs typeface="MS Gothic"/>
              </a:rPr>
              <a:t>路径</a:t>
            </a:r>
          </a:p>
          <a:p>
            <a:pPr marL="560705" indent="-342265">
              <a:lnSpc>
                <a:spcPct val="100000"/>
              </a:lnSpc>
              <a:spcBef>
                <a:spcPts val="414"/>
              </a:spcBef>
              <a:buChar char="•"/>
              <a:tabLst>
                <a:tab pos="560705" algn="l"/>
              </a:tabLst>
            </a:pPr>
            <a:r>
              <a:rPr dirty="0" sz="2400" spc="-5"/>
              <a:t>@RequestMapping 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Ant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格的</a:t>
            </a:r>
            <a:r>
              <a:rPr dirty="0" sz="2400" spc="-8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5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lvl="1" marL="960755" indent="-285115">
              <a:lnSpc>
                <a:spcPts val="2345"/>
              </a:lnSpc>
              <a:spcBef>
                <a:spcPts val="355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/user/*/createUser: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45"/>
              </a:lnSpc>
            </a:pP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aaa</a:t>
            </a:r>
            <a:r>
              <a:rPr dirty="0" spc="-5"/>
              <a:t>/createUser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bbb</a:t>
            </a:r>
            <a:r>
              <a:rPr dirty="0" spc="-5"/>
              <a:t>/createUser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  <a:p>
            <a:pPr lvl="1" marL="960755" indent="-285115">
              <a:lnSpc>
                <a:spcPts val="2345"/>
              </a:lnSpc>
              <a:spcBef>
                <a:spcPts val="350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/user/**/createUser: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45"/>
              </a:lnSpc>
            </a:pPr>
            <a:r>
              <a:rPr dirty="0" spc="-5"/>
              <a:t>/user/createUser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aaa/bbb/</a:t>
            </a:r>
            <a:r>
              <a:rPr dirty="0" spc="-5"/>
              <a:t>createUser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  <a:p>
            <a:pPr lvl="1" marL="960755" indent="-285115">
              <a:lnSpc>
                <a:spcPts val="2350"/>
              </a:lnSpc>
              <a:spcBef>
                <a:spcPts val="350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/user/createUser??: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50"/>
              </a:lnSpc>
            </a:pPr>
            <a:r>
              <a:rPr dirty="0" spc="-5"/>
              <a:t>/user/createUser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/user/createUser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bb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84" y="994409"/>
            <a:ext cx="8181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3910" algn="l"/>
              </a:tabLst>
            </a:pPr>
            <a:r>
              <a:rPr dirty="0" spc="-5"/>
              <a:t>@PathVariable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 spc="-844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  <a:r>
              <a:rPr dirty="0" spc="-60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定的占位符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659"/>
            <a:ext cx="8042275" cy="215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351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占位符的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Spring3.0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新增的功能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功能在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向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REST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挺</a:t>
            </a:r>
            <a:r>
              <a:rPr dirty="0" sz="2400">
                <a:latin typeface="宋体"/>
                <a:cs typeface="宋体"/>
              </a:rPr>
              <a:t>进发</a:t>
            </a:r>
            <a:r>
              <a:rPr dirty="0" sz="2400">
                <a:latin typeface="MS Gothic"/>
                <a:cs typeface="MS Gothic"/>
              </a:rPr>
              <a:t>展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程中具有里程碑的  意</a:t>
            </a:r>
            <a:r>
              <a:rPr dirty="0" sz="2400">
                <a:latin typeface="宋体"/>
                <a:cs typeface="宋体"/>
              </a:rPr>
              <a:t>义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可以将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中占位符参数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定到控 </a:t>
            </a:r>
            <a:r>
              <a:rPr dirty="0" sz="2400" spc="-57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制器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Arial"/>
                <a:cs typeface="Arial"/>
              </a:rPr>
              <a:t>URL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{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xxx</a:t>
            </a:r>
            <a:r>
              <a:rPr dirty="0" sz="2400" spc="-5">
                <a:latin typeface="Arial"/>
                <a:cs typeface="Arial"/>
              </a:rPr>
              <a:t>}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占位符可以通</a:t>
            </a:r>
            <a:r>
              <a:rPr dirty="0" sz="2400">
                <a:latin typeface="宋体"/>
                <a:cs typeface="宋体"/>
              </a:rPr>
              <a:t>过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80"/>
              </a:lnSpc>
            </a:pPr>
            <a:r>
              <a:rPr dirty="0" sz="2400" spc="-5">
                <a:latin typeface="Arial"/>
                <a:cs typeface="Arial"/>
              </a:rPr>
              <a:t>@PathVariable("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xxx</a:t>
            </a:r>
            <a:r>
              <a:rPr dirty="0" sz="2400" spc="-5">
                <a:latin typeface="Arial"/>
                <a:cs typeface="Arial"/>
              </a:rPr>
              <a:t>")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定到操作方法的入参中。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509134"/>
            <a:ext cx="72136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8740" y="756920"/>
            <a:ext cx="124523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R</a:t>
            </a:r>
            <a:r>
              <a:rPr dirty="0"/>
              <a:t>ES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462658"/>
            <a:ext cx="8392160" cy="486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9525" indent="-342265">
              <a:lnSpc>
                <a:spcPts val="206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 spc="-5">
                <a:latin typeface="Arial"/>
                <a:cs typeface="Arial"/>
              </a:rPr>
              <a:t>REST</a:t>
            </a:r>
            <a:r>
              <a:rPr dirty="0" sz="1800" spc="-5">
                <a:latin typeface="MS Gothic"/>
                <a:cs typeface="MS Gothic"/>
              </a:rPr>
              <a:t>：即</a:t>
            </a:r>
            <a:r>
              <a:rPr dirty="0" sz="1800" spc="-37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Representational </a:t>
            </a:r>
            <a:r>
              <a:rPr dirty="0" sz="1800">
                <a:latin typeface="Arial"/>
                <a:cs typeface="Arial"/>
              </a:rPr>
              <a:t>State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Transfer</a:t>
            </a:r>
            <a:r>
              <a:rPr dirty="0" sz="1800" spc="-5">
                <a:latin typeface="MS Gothic"/>
                <a:cs typeface="MS Gothic"/>
              </a:rPr>
              <a:t>。</a:t>
            </a:r>
            <a:r>
              <a:rPr dirty="0" sz="1800" spc="-5" b="1">
                <a:latin typeface="等线"/>
                <a:cs typeface="等线"/>
              </a:rPr>
              <a:t>（</a:t>
            </a:r>
            <a:r>
              <a:rPr dirty="0" sz="1800" spc="-5" b="1">
                <a:latin typeface="Microsoft JhengHei"/>
                <a:cs typeface="Microsoft JhengHei"/>
              </a:rPr>
              <a:t>资</a:t>
            </a:r>
            <a:r>
              <a:rPr dirty="0" sz="1800" spc="-5" b="1">
                <a:latin typeface="等线"/>
                <a:cs typeface="等线"/>
              </a:rPr>
              <a:t>源）表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latin typeface="等线"/>
                <a:cs typeface="等线"/>
              </a:rPr>
              <a:t>状</a:t>
            </a:r>
            <a:r>
              <a:rPr dirty="0" sz="1800" spc="-5" b="1">
                <a:latin typeface="Microsoft JhengHei"/>
                <a:cs typeface="Microsoft JhengHei"/>
              </a:rPr>
              <a:t>态转</a:t>
            </a:r>
            <a:r>
              <a:rPr dirty="0" sz="1800" spc="-5" b="1">
                <a:latin typeface="等线"/>
                <a:cs typeface="等线"/>
              </a:rPr>
              <a:t>化。是目前 </a:t>
            </a:r>
            <a:r>
              <a:rPr dirty="0" sz="1800" spc="-395" b="1">
                <a:latin typeface="等线"/>
                <a:cs typeface="等线"/>
              </a:rPr>
              <a:t> </a:t>
            </a:r>
            <a:r>
              <a:rPr dirty="0" sz="1800" b="1">
                <a:latin typeface="等线"/>
                <a:cs typeface="等线"/>
              </a:rPr>
              <a:t>最流行的一</a:t>
            </a:r>
            <a:r>
              <a:rPr dirty="0" sz="1800" b="1">
                <a:latin typeface="Microsoft JhengHei"/>
                <a:cs typeface="Microsoft JhengHei"/>
              </a:rPr>
              <a:t>种</a:t>
            </a:r>
            <a:r>
              <a:rPr dirty="0" sz="1800" b="1">
                <a:latin typeface="等线"/>
                <a:cs typeface="等线"/>
              </a:rPr>
              <a:t>互</a:t>
            </a:r>
            <a:r>
              <a:rPr dirty="0" sz="1800" b="1">
                <a:latin typeface="Microsoft JhengHei"/>
                <a:cs typeface="Microsoft JhengHei"/>
              </a:rPr>
              <a:t>联</a:t>
            </a:r>
            <a:r>
              <a:rPr dirty="0" sz="1800" b="1">
                <a:latin typeface="等线"/>
                <a:cs typeface="等线"/>
              </a:rPr>
              <a:t>网</a:t>
            </a:r>
            <a:r>
              <a:rPr dirty="0" sz="1800" b="1">
                <a:latin typeface="Microsoft JhengHei"/>
                <a:cs typeface="Microsoft JhengHei"/>
              </a:rPr>
              <a:t>软</a:t>
            </a:r>
            <a:r>
              <a:rPr dirty="0" sz="1800" b="1">
                <a:latin typeface="等线"/>
                <a:cs typeface="等线"/>
              </a:rPr>
              <a:t>件架</a:t>
            </a:r>
            <a:r>
              <a:rPr dirty="0" sz="1800" b="1">
                <a:latin typeface="Microsoft JhengHei"/>
                <a:cs typeface="Microsoft JhengHei"/>
              </a:rPr>
              <a:t>构</a:t>
            </a:r>
            <a:r>
              <a:rPr dirty="0" sz="1800">
                <a:latin typeface="MS Gothic"/>
                <a:cs typeface="MS Gothic"/>
              </a:rPr>
              <a:t>。它</a:t>
            </a:r>
            <a:r>
              <a:rPr dirty="0" sz="1800">
                <a:latin typeface="宋体"/>
                <a:cs typeface="宋体"/>
              </a:rPr>
              <a:t>结构</a:t>
            </a:r>
            <a:r>
              <a:rPr dirty="0" sz="1800">
                <a:latin typeface="MS Gothic"/>
                <a:cs typeface="MS Gothic"/>
              </a:rPr>
              <a:t>清晰、符合</a:t>
            </a:r>
            <a:r>
              <a:rPr dirty="0" sz="1800">
                <a:latin typeface="宋体"/>
                <a:cs typeface="宋体"/>
              </a:rPr>
              <a:t>标</a:t>
            </a:r>
            <a:r>
              <a:rPr dirty="0" sz="1800">
                <a:latin typeface="MS Gothic"/>
                <a:cs typeface="MS Gothic"/>
              </a:rPr>
              <a:t>准、易于理解、</a:t>
            </a:r>
            <a:r>
              <a:rPr dirty="0" sz="1800">
                <a:latin typeface="宋体"/>
                <a:cs typeface="宋体"/>
              </a:rPr>
              <a:t>扩</a:t>
            </a:r>
            <a:r>
              <a:rPr dirty="0" sz="1800">
                <a:latin typeface="MS Gothic"/>
                <a:cs typeface="MS Gothic"/>
              </a:rPr>
              <a:t>展方便， </a:t>
            </a:r>
            <a:r>
              <a:rPr dirty="0" sz="180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所以正得到越来越多网站的采用</a:t>
            </a:r>
            <a:endParaRPr sz="18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060"/>
              </a:lnSpc>
              <a:spcBef>
                <a:spcPts val="409"/>
              </a:spcBef>
            </a:pPr>
            <a:r>
              <a:rPr dirty="0" sz="1800" spc="-5">
                <a:latin typeface="Arial"/>
                <a:cs typeface="Arial"/>
              </a:rPr>
              <a:t>• 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源（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Resources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 b="1">
                <a:latin typeface="等线"/>
                <a:cs typeface="等线"/>
              </a:rPr>
              <a:t>网</a:t>
            </a:r>
            <a:r>
              <a:rPr dirty="0" sz="1800" spc="-5" b="1">
                <a:latin typeface="Microsoft JhengHei"/>
                <a:cs typeface="Microsoft JhengHei"/>
              </a:rPr>
              <a:t>络</a:t>
            </a:r>
            <a:r>
              <a:rPr dirty="0" sz="1800" spc="-5" b="1">
                <a:latin typeface="等线"/>
                <a:cs typeface="等线"/>
              </a:rPr>
              <a:t>上的一个</a:t>
            </a:r>
            <a:r>
              <a:rPr dirty="0" sz="1800" spc="-5" b="1">
                <a:latin typeface="Microsoft JhengHei"/>
                <a:cs typeface="Microsoft JhengHei"/>
              </a:rPr>
              <a:t>实</a:t>
            </a:r>
            <a:r>
              <a:rPr dirty="0" sz="1800" spc="-5" b="1">
                <a:latin typeface="等线"/>
                <a:cs typeface="等线"/>
              </a:rPr>
              <a:t>体，或者</a:t>
            </a:r>
            <a:r>
              <a:rPr dirty="0" sz="1800" spc="-5" b="1">
                <a:latin typeface="Microsoft JhengHei"/>
                <a:cs typeface="Microsoft JhengHei"/>
              </a:rPr>
              <a:t>说</a:t>
            </a:r>
            <a:r>
              <a:rPr dirty="0" sz="1800" spc="-5" b="1">
                <a:latin typeface="等线"/>
                <a:cs typeface="等线"/>
              </a:rPr>
              <a:t>是网</a:t>
            </a:r>
            <a:r>
              <a:rPr dirty="0" sz="1800" spc="-5" b="1">
                <a:latin typeface="Microsoft JhengHei"/>
                <a:cs typeface="Microsoft JhengHei"/>
              </a:rPr>
              <a:t>络</a:t>
            </a:r>
            <a:r>
              <a:rPr dirty="0" sz="1800" spc="-5" b="1">
                <a:latin typeface="等线"/>
                <a:cs typeface="等线"/>
              </a:rPr>
              <a:t>上的一个具体信息</a:t>
            </a:r>
            <a:r>
              <a:rPr dirty="0" sz="1800" spc="-5">
                <a:latin typeface="MS Gothic"/>
                <a:cs typeface="MS Gothic"/>
              </a:rPr>
              <a:t>。它 </a:t>
            </a:r>
            <a:r>
              <a:rPr dirty="0" sz="1800" spc="-64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可以是一段文本、一</a:t>
            </a:r>
            <a:r>
              <a:rPr dirty="0" sz="1800">
                <a:latin typeface="宋体"/>
                <a:cs typeface="宋体"/>
              </a:rPr>
              <a:t>张图</a:t>
            </a:r>
            <a:r>
              <a:rPr dirty="0" sz="1800">
                <a:latin typeface="MS Gothic"/>
                <a:cs typeface="MS Gothic"/>
              </a:rPr>
              <a:t>片、一首歌曲、一</a:t>
            </a:r>
            <a:r>
              <a:rPr dirty="0" sz="1800">
                <a:latin typeface="宋体"/>
                <a:cs typeface="宋体"/>
              </a:rPr>
              <a:t>种</a:t>
            </a:r>
            <a:r>
              <a:rPr dirty="0" sz="1800">
                <a:latin typeface="MS Gothic"/>
                <a:cs typeface="MS Gothic"/>
              </a:rPr>
              <a:t>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，</a:t>
            </a:r>
            <a:r>
              <a:rPr dirty="0" sz="1800">
                <a:latin typeface="宋体"/>
                <a:cs typeface="宋体"/>
              </a:rPr>
              <a:t>总</a:t>
            </a:r>
            <a:r>
              <a:rPr dirty="0" sz="1800">
                <a:latin typeface="MS Gothic"/>
                <a:cs typeface="MS Gothic"/>
              </a:rPr>
              <a:t>之就是一个具体的存在。  </a:t>
            </a:r>
            <a:r>
              <a:rPr dirty="0" sz="1800" spc="-5">
                <a:latin typeface="MS Gothic"/>
                <a:cs typeface="MS Gothic"/>
              </a:rPr>
              <a:t>可以用一个</a:t>
            </a:r>
            <a:r>
              <a:rPr dirty="0" sz="1800" spc="-5">
                <a:latin typeface="Arial"/>
                <a:cs typeface="Arial"/>
              </a:rPr>
              <a:t>URI</a:t>
            </a:r>
            <a:r>
              <a:rPr dirty="0" sz="1800" spc="-5">
                <a:latin typeface="MS Gothic"/>
                <a:cs typeface="MS Gothic"/>
              </a:rPr>
              <a:t>（</a:t>
            </a:r>
            <a:r>
              <a:rPr dirty="0" sz="1800" spc="-5">
                <a:latin typeface="宋体"/>
                <a:cs typeface="宋体"/>
              </a:rPr>
              <a:t>统</a:t>
            </a:r>
            <a:r>
              <a:rPr dirty="0" sz="1800" spc="-5">
                <a:latin typeface="MS Gothic"/>
                <a:cs typeface="MS Gothic"/>
              </a:rPr>
              <a:t>一</a:t>
            </a:r>
            <a:r>
              <a:rPr dirty="0" sz="1800" spc="-5">
                <a:latin typeface="宋体"/>
                <a:cs typeface="宋体"/>
              </a:rPr>
              <a:t>资</a:t>
            </a:r>
            <a:r>
              <a:rPr dirty="0" sz="1800" spc="-5">
                <a:latin typeface="MS Gothic"/>
                <a:cs typeface="MS Gothic"/>
              </a:rPr>
              <a:t>源定位符）指向它，</a:t>
            </a:r>
            <a:r>
              <a:rPr dirty="0" sz="1800" spc="-5" b="1">
                <a:latin typeface="Malgun Gothic"/>
                <a:cs typeface="Malgun Gothic"/>
              </a:rPr>
              <a:t>每</a:t>
            </a:r>
            <a:r>
              <a:rPr dirty="0" sz="1800" spc="-5" b="1">
                <a:latin typeface="Microsoft JhengHei"/>
                <a:cs typeface="Microsoft JhengHei"/>
              </a:rPr>
              <a:t>种资</a:t>
            </a:r>
            <a:r>
              <a:rPr dirty="0" sz="1800" spc="-5" b="1">
                <a:latin typeface="等线"/>
                <a:cs typeface="等线"/>
              </a:rPr>
              <a:t>源</a:t>
            </a:r>
            <a:r>
              <a:rPr dirty="0" sz="1800" spc="-5" b="1">
                <a:latin typeface="Microsoft JhengHei"/>
                <a:cs typeface="Microsoft JhengHei"/>
              </a:rPr>
              <a:t>对应</a:t>
            </a:r>
            <a:r>
              <a:rPr dirty="0" sz="1800" spc="-5" b="1">
                <a:latin typeface="等线"/>
                <a:cs typeface="等线"/>
              </a:rPr>
              <a:t>一个特定的 </a:t>
            </a:r>
            <a:r>
              <a:rPr dirty="0" sz="1800" b="1">
                <a:latin typeface="Arial"/>
                <a:cs typeface="Arial"/>
              </a:rPr>
              <a:t>URI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。要  </a:t>
            </a:r>
            <a:r>
              <a:rPr dirty="0" sz="1800" spc="-5">
                <a:latin typeface="宋体"/>
                <a:cs typeface="宋体"/>
              </a:rPr>
              <a:t>获</a:t>
            </a:r>
            <a:r>
              <a:rPr dirty="0" sz="1800" spc="-5">
                <a:latin typeface="MS Gothic"/>
                <a:cs typeface="MS Gothic"/>
              </a:rPr>
              <a:t>取</a:t>
            </a:r>
            <a:r>
              <a:rPr dirty="0" sz="1800" spc="-5">
                <a:latin typeface="宋体"/>
                <a:cs typeface="宋体"/>
              </a:rPr>
              <a:t>这</a:t>
            </a:r>
            <a:r>
              <a:rPr dirty="0" sz="1800" spc="-5">
                <a:latin typeface="MS Gothic"/>
                <a:cs typeface="MS Gothic"/>
              </a:rPr>
              <a:t>个</a:t>
            </a:r>
            <a:r>
              <a:rPr dirty="0" sz="1800" spc="-5">
                <a:latin typeface="宋体"/>
                <a:cs typeface="宋体"/>
              </a:rPr>
              <a:t>资</a:t>
            </a:r>
            <a:r>
              <a:rPr dirty="0" sz="1800" spc="-5">
                <a:latin typeface="MS Gothic"/>
                <a:cs typeface="MS Gothic"/>
              </a:rPr>
              <a:t>源，</a:t>
            </a:r>
            <a:r>
              <a:rPr dirty="0" sz="1800" spc="-5">
                <a:latin typeface="宋体"/>
                <a:cs typeface="宋体"/>
              </a:rPr>
              <a:t>访问</a:t>
            </a:r>
            <a:r>
              <a:rPr dirty="0" sz="1800" spc="-5">
                <a:latin typeface="MS Gothic"/>
                <a:cs typeface="MS Gothic"/>
              </a:rPr>
              <a:t>它的</a:t>
            </a:r>
            <a:r>
              <a:rPr dirty="0" sz="1800" spc="-5">
                <a:latin typeface="Arial"/>
                <a:cs typeface="Arial"/>
              </a:rPr>
              <a:t>URI</a:t>
            </a:r>
            <a:r>
              <a:rPr dirty="0" sz="1800" spc="-5">
                <a:latin typeface="MS Gothic"/>
                <a:cs typeface="MS Gothic"/>
              </a:rPr>
              <a:t>就可以，因此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URI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即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为</a:t>
            </a:r>
            <a:r>
              <a:rPr dirty="0" sz="1800" b="1">
                <a:solidFill>
                  <a:srgbClr val="FF0000"/>
                </a:solidFill>
                <a:latin typeface="Malgun Gothic"/>
                <a:cs typeface="Malgun Gothic"/>
              </a:rPr>
              <a:t>每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一个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源的独一无二的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识  别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符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marL="12700">
              <a:lnSpc>
                <a:spcPts val="2110"/>
              </a:lnSpc>
              <a:spcBef>
                <a:spcPts val="254"/>
              </a:spcBef>
              <a:tabLst>
                <a:tab pos="354330" algn="l"/>
              </a:tabLst>
            </a:pPr>
            <a:r>
              <a:rPr dirty="0" sz="1800" b="1">
                <a:latin typeface="Arial"/>
                <a:cs typeface="Arial"/>
              </a:rPr>
              <a:t>•	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（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Representation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把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源具体呈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现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出来的形式</a:t>
            </a:r>
            <a:r>
              <a:rPr dirty="0" sz="1800" spc="-5" b="1">
                <a:latin typeface="等线"/>
                <a:cs typeface="等线"/>
              </a:rPr>
              <a:t>，叫做它的表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endParaRPr sz="1800">
              <a:latin typeface="Microsoft JhengHei"/>
              <a:cs typeface="Microsoft JhengHei"/>
            </a:endParaRPr>
          </a:p>
          <a:p>
            <a:pPr marL="354965" marR="454025">
              <a:lnSpc>
                <a:spcPts val="2060"/>
              </a:lnSpc>
              <a:spcBef>
                <a:spcPts val="100"/>
              </a:spcBef>
            </a:pPr>
            <a:r>
              <a:rPr dirty="0" sz="1800" spc="-5" b="1">
                <a:latin typeface="等线"/>
                <a:cs typeface="等线"/>
              </a:rPr>
              <a:t>（</a:t>
            </a:r>
            <a:r>
              <a:rPr dirty="0" sz="1800" spc="-5" b="1">
                <a:latin typeface="Arial"/>
                <a:cs typeface="Arial"/>
              </a:rPr>
              <a:t>Representation</a:t>
            </a:r>
            <a:r>
              <a:rPr dirty="0" sz="1800" spc="-5" b="1"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。比如，文本可以用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txt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格式表</a:t>
            </a:r>
            <a:r>
              <a:rPr dirty="0" sz="1800">
                <a:latin typeface="宋体"/>
                <a:cs typeface="宋体"/>
              </a:rPr>
              <a:t>现</a:t>
            </a:r>
            <a:r>
              <a:rPr dirty="0" sz="1800">
                <a:latin typeface="MS Gothic"/>
                <a:cs typeface="MS Gothic"/>
              </a:rPr>
              <a:t>，也可以用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HTML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 </a:t>
            </a:r>
            <a:r>
              <a:rPr dirty="0" sz="1800" spc="-80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式、</a:t>
            </a:r>
            <a:r>
              <a:rPr dirty="0" sz="1800">
                <a:latin typeface="Arial"/>
                <a:cs typeface="Arial"/>
              </a:rPr>
              <a:t>XML </a:t>
            </a:r>
            <a:r>
              <a:rPr dirty="0" sz="1800">
                <a:latin typeface="MS Gothic"/>
                <a:cs typeface="MS Gothic"/>
              </a:rPr>
              <a:t>格式、</a:t>
            </a:r>
            <a:r>
              <a:rPr dirty="0" sz="1800">
                <a:latin typeface="Arial"/>
                <a:cs typeface="Arial"/>
              </a:rPr>
              <a:t>JSON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格式表</a:t>
            </a:r>
            <a:r>
              <a:rPr dirty="0" sz="1800">
                <a:latin typeface="宋体"/>
                <a:cs typeface="宋体"/>
              </a:rPr>
              <a:t>现</a:t>
            </a:r>
            <a:r>
              <a:rPr dirty="0" sz="1800">
                <a:latin typeface="MS Gothic"/>
                <a:cs typeface="MS Gothic"/>
              </a:rPr>
              <a:t>，甚至可以采用二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制格式。</a:t>
            </a:r>
            <a:endParaRPr sz="1800">
              <a:latin typeface="MS Gothic"/>
              <a:cs typeface="MS Gothic"/>
            </a:endParaRPr>
          </a:p>
          <a:p>
            <a:pPr marL="354965" marR="20955" indent="-342265">
              <a:lnSpc>
                <a:spcPts val="2060"/>
              </a:lnSpc>
              <a:spcBef>
                <a:spcPts val="409"/>
              </a:spcBef>
              <a:tabLst>
                <a:tab pos="354330" algn="l"/>
              </a:tabLst>
            </a:pPr>
            <a:r>
              <a:rPr dirty="0" sz="1800" spc="-5">
                <a:latin typeface="Arial"/>
                <a:cs typeface="Arial"/>
              </a:rPr>
              <a:t>•	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状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态转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化（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State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Transfer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>
                <a:latin typeface="宋体"/>
                <a:cs typeface="宋体"/>
              </a:rPr>
              <a:t>每</a:t>
            </a:r>
            <a:r>
              <a:rPr dirty="0" sz="1800" spc="-5">
                <a:latin typeface="宋体"/>
                <a:cs typeface="宋体"/>
              </a:rPr>
              <a:t>发</a:t>
            </a:r>
            <a:r>
              <a:rPr dirty="0" sz="1800" spc="-5">
                <a:latin typeface="MS Gothic"/>
                <a:cs typeface="MS Gothic"/>
              </a:rPr>
              <a:t>出一个</a:t>
            </a:r>
            <a:r>
              <a:rPr dirty="0" sz="1800" spc="-5">
                <a:latin typeface="宋体"/>
                <a:cs typeface="宋体"/>
              </a:rPr>
              <a:t>请</a:t>
            </a:r>
            <a:r>
              <a:rPr dirty="0" sz="1800" spc="-5">
                <a:latin typeface="MS Gothic"/>
                <a:cs typeface="MS Gothic"/>
              </a:rPr>
              <a:t>求，就代表了客</a:t>
            </a:r>
            <a:r>
              <a:rPr dirty="0" sz="1800" spc="-5">
                <a:latin typeface="宋体"/>
                <a:cs typeface="宋体"/>
              </a:rPr>
              <a:t>户</a:t>
            </a:r>
            <a:r>
              <a:rPr dirty="0" sz="1800" spc="-5">
                <a:latin typeface="MS Gothic"/>
                <a:cs typeface="MS Gothic"/>
              </a:rPr>
              <a:t>端和服</a:t>
            </a:r>
            <a:r>
              <a:rPr dirty="0" sz="1800" spc="-5">
                <a:latin typeface="宋体"/>
                <a:cs typeface="宋体"/>
              </a:rPr>
              <a:t>务</a:t>
            </a:r>
            <a:r>
              <a:rPr dirty="0" sz="1800" spc="-5">
                <a:latin typeface="MS Gothic"/>
                <a:cs typeface="MS Gothic"/>
              </a:rPr>
              <a:t>器的一 </a:t>
            </a:r>
            <a:r>
              <a:rPr dirty="0" sz="1800" spc="-775">
                <a:latin typeface="MS Gothic"/>
                <a:cs typeface="MS Gothic"/>
              </a:rPr>
              <a:t> </a:t>
            </a:r>
            <a:r>
              <a:rPr dirty="0" sz="1800" spc="-5">
                <a:latin typeface="MS Gothic"/>
                <a:cs typeface="MS Gothic"/>
              </a:rPr>
              <a:t>次交互</a:t>
            </a:r>
            <a:r>
              <a:rPr dirty="0" sz="1800" spc="-5">
                <a:latin typeface="宋体"/>
                <a:cs typeface="宋体"/>
              </a:rPr>
              <a:t>过</a:t>
            </a:r>
            <a:r>
              <a:rPr dirty="0" sz="1800" spc="-5">
                <a:latin typeface="MS Gothic"/>
                <a:cs typeface="MS Gothic"/>
              </a:rPr>
              <a:t>程。</a:t>
            </a:r>
            <a:r>
              <a:rPr dirty="0" sz="1800" spc="-5">
                <a:latin typeface="Arial"/>
                <a:cs typeface="Arial"/>
              </a:rPr>
              <a:t>HTTP</a:t>
            </a:r>
            <a:r>
              <a:rPr dirty="0" sz="1800" spc="-5">
                <a:latin typeface="宋体"/>
                <a:cs typeface="宋体"/>
              </a:rPr>
              <a:t>协议</a:t>
            </a:r>
            <a:r>
              <a:rPr dirty="0" sz="1800" spc="-5">
                <a:latin typeface="MS Gothic"/>
                <a:cs typeface="MS Gothic"/>
              </a:rPr>
              <a:t>，是一个无状</a:t>
            </a:r>
            <a:r>
              <a:rPr dirty="0" sz="1800" spc="-5">
                <a:latin typeface="宋体"/>
                <a:cs typeface="宋体"/>
              </a:rPr>
              <a:t>态协议</a:t>
            </a:r>
            <a:r>
              <a:rPr dirty="0" sz="1800" spc="-5">
                <a:latin typeface="MS Gothic"/>
                <a:cs typeface="MS Gothic"/>
              </a:rPr>
              <a:t>，即所有的状</a:t>
            </a:r>
            <a:r>
              <a:rPr dirty="0" sz="1800" spc="-5">
                <a:latin typeface="宋体"/>
                <a:cs typeface="宋体"/>
              </a:rPr>
              <a:t>态</a:t>
            </a:r>
            <a:r>
              <a:rPr dirty="0" sz="1800" spc="-5">
                <a:latin typeface="MS Gothic"/>
                <a:cs typeface="MS Gothic"/>
              </a:rPr>
              <a:t>都保存在服</a:t>
            </a:r>
            <a:r>
              <a:rPr dirty="0" sz="1800" spc="-5">
                <a:latin typeface="宋体"/>
                <a:cs typeface="宋体"/>
              </a:rPr>
              <a:t>务</a:t>
            </a:r>
            <a:r>
              <a:rPr dirty="0" sz="1800" spc="-5">
                <a:latin typeface="MS Gothic"/>
                <a:cs typeface="MS Gothic"/>
              </a:rPr>
              <a:t>器 </a:t>
            </a:r>
            <a:r>
              <a:rPr dirty="0" sz="180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端。因此，</a:t>
            </a:r>
            <a:r>
              <a:rPr dirty="0" sz="1800" b="1">
                <a:latin typeface="等线"/>
                <a:cs typeface="等线"/>
              </a:rPr>
              <a:t>如果客</a:t>
            </a:r>
            <a:r>
              <a:rPr dirty="0" sz="1800" b="1">
                <a:latin typeface="Microsoft JhengHei"/>
                <a:cs typeface="Microsoft JhengHei"/>
              </a:rPr>
              <a:t>户</a:t>
            </a:r>
            <a:r>
              <a:rPr dirty="0" sz="1800" b="1">
                <a:latin typeface="等线"/>
                <a:cs typeface="等线"/>
              </a:rPr>
              <a:t>端想要操作服</a:t>
            </a:r>
            <a:r>
              <a:rPr dirty="0" sz="1800" b="1">
                <a:latin typeface="Microsoft JhengHei"/>
                <a:cs typeface="Microsoft JhengHei"/>
              </a:rPr>
              <a:t>务</a:t>
            </a:r>
            <a:r>
              <a:rPr dirty="0" sz="1800" b="1">
                <a:latin typeface="等线"/>
                <a:cs typeface="等线"/>
              </a:rPr>
              <a:t>器，必</a:t>
            </a:r>
            <a:r>
              <a:rPr dirty="0" sz="1800" b="1">
                <a:latin typeface="Microsoft JhengHei"/>
                <a:cs typeface="Microsoft JhengHei"/>
              </a:rPr>
              <a:t>须</a:t>
            </a:r>
            <a:r>
              <a:rPr dirty="0" sz="1800" b="1">
                <a:latin typeface="等线"/>
                <a:cs typeface="等线"/>
              </a:rPr>
              <a:t>通</a:t>
            </a:r>
            <a:r>
              <a:rPr dirty="0" sz="1800" b="1">
                <a:latin typeface="Microsoft JhengHei"/>
                <a:cs typeface="Microsoft JhengHei"/>
              </a:rPr>
              <a:t>过</a:t>
            </a:r>
            <a:r>
              <a:rPr dirty="0" sz="1800" b="1">
                <a:latin typeface="等线"/>
                <a:cs typeface="等线"/>
              </a:rPr>
              <a:t>某</a:t>
            </a:r>
            <a:r>
              <a:rPr dirty="0" sz="1800" b="1">
                <a:latin typeface="Microsoft JhengHei"/>
                <a:cs typeface="Microsoft JhengHei"/>
              </a:rPr>
              <a:t>种</a:t>
            </a:r>
            <a:r>
              <a:rPr dirty="0" sz="1800" b="1">
                <a:latin typeface="等线"/>
                <a:cs typeface="等线"/>
              </a:rPr>
              <a:t>手段，</a:t>
            </a:r>
            <a:r>
              <a:rPr dirty="0" sz="1800" b="1">
                <a:latin typeface="Microsoft JhengHei"/>
                <a:cs typeface="Microsoft JhengHei"/>
              </a:rPr>
              <a:t>让</a:t>
            </a:r>
            <a:r>
              <a:rPr dirty="0" sz="1800" b="1">
                <a:latin typeface="等线"/>
                <a:cs typeface="等线"/>
              </a:rPr>
              <a:t>服</a:t>
            </a:r>
            <a:r>
              <a:rPr dirty="0" sz="1800" b="1">
                <a:latin typeface="Microsoft JhengHei"/>
                <a:cs typeface="Microsoft JhengHei"/>
              </a:rPr>
              <a:t>务</a:t>
            </a:r>
            <a:r>
              <a:rPr dirty="0" sz="1800" b="1">
                <a:latin typeface="等线"/>
                <a:cs typeface="等线"/>
              </a:rPr>
              <a:t>器端</a:t>
            </a:r>
            <a:r>
              <a:rPr dirty="0" sz="1800" b="1">
                <a:latin typeface="Microsoft JhengHei"/>
                <a:cs typeface="Microsoft JhengHei"/>
              </a:rPr>
              <a:t>发</a:t>
            </a:r>
            <a:r>
              <a:rPr dirty="0" sz="1800" b="1">
                <a:latin typeface="等线"/>
                <a:cs typeface="等线"/>
              </a:rPr>
              <a:t>生</a:t>
            </a:r>
            <a:r>
              <a:rPr dirty="0" sz="1800" b="1">
                <a:latin typeface="Arial"/>
                <a:cs typeface="Arial"/>
              </a:rPr>
              <a:t>“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b="1">
                <a:latin typeface="等线"/>
                <a:cs typeface="等线"/>
              </a:rPr>
              <a:t>状</a:t>
            </a:r>
            <a:r>
              <a:rPr dirty="0" sz="1800" b="1">
                <a:latin typeface="Microsoft JhengHei"/>
                <a:cs typeface="Microsoft JhengHei"/>
              </a:rPr>
              <a:t>态转</a:t>
            </a:r>
            <a:r>
              <a:rPr dirty="0" sz="1800" b="1">
                <a:latin typeface="等线"/>
                <a:cs typeface="等线"/>
              </a:rPr>
              <a:t>化</a:t>
            </a:r>
            <a:r>
              <a:rPr dirty="0" sz="1800" b="1">
                <a:latin typeface="Arial"/>
                <a:cs typeface="Arial"/>
              </a:rPr>
              <a:t>”</a:t>
            </a:r>
            <a:r>
              <a:rPr dirty="0" sz="1800" b="1">
                <a:latin typeface="等线"/>
                <a:cs typeface="等线"/>
              </a:rPr>
              <a:t>（</a:t>
            </a:r>
            <a:r>
              <a:rPr dirty="0" sz="1800" b="1">
                <a:latin typeface="Arial"/>
                <a:cs typeface="Arial"/>
              </a:rPr>
              <a:t>State </a:t>
            </a:r>
            <a:r>
              <a:rPr dirty="0" sz="1800" spc="-5" b="1">
                <a:latin typeface="Arial"/>
                <a:cs typeface="Arial"/>
              </a:rPr>
              <a:t>Transfer</a:t>
            </a:r>
            <a:r>
              <a:rPr dirty="0" sz="1800" spc="-5" b="1">
                <a:latin typeface="等线"/>
                <a:cs typeface="等线"/>
              </a:rPr>
              <a:t>）。而</a:t>
            </a:r>
            <a:r>
              <a:rPr dirty="0" sz="1800" spc="-5" b="1">
                <a:latin typeface="Microsoft JhengHei"/>
                <a:cs typeface="Microsoft JhengHei"/>
              </a:rPr>
              <a:t>这种转</a:t>
            </a:r>
            <a:r>
              <a:rPr dirty="0" sz="1800" spc="-5" b="1">
                <a:latin typeface="等线"/>
                <a:cs typeface="等线"/>
              </a:rPr>
              <a:t>化是建立在表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latin typeface="等线"/>
                <a:cs typeface="等线"/>
              </a:rPr>
              <a:t>之上的，所以就是</a:t>
            </a:r>
            <a:r>
              <a:rPr dirty="0" sz="1800" spc="20" b="1">
                <a:latin typeface="等线"/>
                <a:cs typeface="等线"/>
              </a:rPr>
              <a:t> </a:t>
            </a:r>
            <a:r>
              <a:rPr dirty="0" sz="1800" b="1">
                <a:latin typeface="Arial"/>
                <a:cs typeface="Arial"/>
              </a:rPr>
              <a:t>“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b="1">
                <a:latin typeface="等线"/>
                <a:cs typeface="等线"/>
              </a:rPr>
              <a:t>表</a:t>
            </a:r>
            <a:r>
              <a:rPr dirty="0" sz="1800" b="1">
                <a:latin typeface="Microsoft JhengHei"/>
                <a:cs typeface="Microsoft JhengHei"/>
              </a:rPr>
              <a:t>现层</a:t>
            </a:r>
            <a:r>
              <a:rPr dirty="0" sz="1800" b="1">
                <a:latin typeface="等线"/>
                <a:cs typeface="等线"/>
              </a:rPr>
              <a:t>状</a:t>
            </a:r>
            <a:r>
              <a:rPr dirty="0" sz="1800" b="1">
                <a:latin typeface="Microsoft JhengHei"/>
                <a:cs typeface="Microsoft JhengHei"/>
              </a:rPr>
              <a:t>态转</a:t>
            </a:r>
            <a:r>
              <a:rPr dirty="0" sz="1800" b="1">
                <a:latin typeface="等线"/>
                <a:cs typeface="等线"/>
              </a:rPr>
              <a:t>化</a:t>
            </a:r>
            <a:r>
              <a:rPr dirty="0" sz="1800" b="1">
                <a:latin typeface="Arial"/>
                <a:cs typeface="Arial"/>
              </a:rPr>
              <a:t>”</a:t>
            </a:r>
            <a:r>
              <a:rPr dirty="0" sz="1800" b="1">
                <a:latin typeface="等线"/>
                <a:cs typeface="等线"/>
              </a:rPr>
              <a:t>。</a:t>
            </a:r>
            <a:r>
              <a:rPr dirty="0" sz="1800">
                <a:latin typeface="MS Gothic"/>
                <a:cs typeface="MS Gothic"/>
              </a:rPr>
              <a:t>具体</a:t>
            </a:r>
            <a:r>
              <a:rPr dirty="0" sz="1800">
                <a:latin typeface="宋体"/>
                <a:cs typeface="宋体"/>
              </a:rPr>
              <a:t>说</a:t>
            </a:r>
            <a:r>
              <a:rPr dirty="0" sz="1800">
                <a:latin typeface="MS Gothic"/>
                <a:cs typeface="MS Gothic"/>
              </a:rPr>
              <a:t>，就是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协议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里面，四个表示操作方式的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动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词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：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PUT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。它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分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别对应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四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基本操作：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8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获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取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POST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用来新建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PUT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用来更新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删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除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源。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4723713"/>
            <a:ext cx="5076825" cy="140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dirty="0" sz="2000" spc="-5">
                <a:latin typeface="Arial"/>
                <a:cs typeface="Arial"/>
              </a:rPr>
              <a:t>10.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JSON</a:t>
            </a:r>
            <a:r>
              <a:rPr dirty="0" sz="2000" spc="-5">
                <a:latin typeface="MS Gothic"/>
                <a:cs typeface="MS Gothic"/>
              </a:rPr>
              <a:t>：使用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HttpMessageConverter </a:t>
            </a:r>
            <a:r>
              <a:rPr dirty="0" sz="2000" spc="-459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11.</a:t>
            </a:r>
            <a:r>
              <a:rPr dirty="0" sz="2000" spc="-5">
                <a:latin typeface="MS Gothic"/>
                <a:cs typeface="MS Gothic"/>
              </a:rPr>
              <a:t>国</a:t>
            </a:r>
            <a:r>
              <a:rPr dirty="0" sz="2000" spc="-5">
                <a:latin typeface="宋体"/>
                <a:cs typeface="宋体"/>
              </a:rPr>
              <a:t>际</a:t>
            </a:r>
            <a:r>
              <a:rPr dirty="0" sz="2000" spc="-5">
                <a:latin typeface="MS Gothic"/>
                <a:cs typeface="MS Gothic"/>
              </a:rPr>
              <a:t>化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5">
                <a:latin typeface="Arial"/>
                <a:cs typeface="Arial"/>
              </a:rPr>
              <a:t>12.</a:t>
            </a:r>
            <a:r>
              <a:rPr dirty="0" sz="2000" spc="-5">
                <a:latin typeface="MS Gothic"/>
                <a:cs typeface="MS Gothic"/>
              </a:rPr>
              <a:t>文件的上</a:t>
            </a:r>
            <a:r>
              <a:rPr dirty="0" sz="2000" spc="-5">
                <a:latin typeface="宋体"/>
                <a:cs typeface="宋体"/>
              </a:rPr>
              <a:t>传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5">
                <a:latin typeface="Arial"/>
                <a:cs typeface="Arial"/>
              </a:rPr>
              <a:t>13.</a:t>
            </a:r>
            <a:r>
              <a:rPr dirty="0" sz="2000" spc="-5">
                <a:latin typeface="MS Gothic"/>
                <a:cs typeface="MS Gothic"/>
              </a:rPr>
              <a:t>使用</a:t>
            </a:r>
            <a:r>
              <a:rPr dirty="0" sz="2000" spc="-5">
                <a:latin typeface="宋体"/>
                <a:cs typeface="宋体"/>
              </a:rPr>
              <a:t>拦</a:t>
            </a:r>
            <a:r>
              <a:rPr dirty="0" sz="2000" spc="-5">
                <a:latin typeface="MS Gothic"/>
                <a:cs typeface="MS Gothic"/>
              </a:rPr>
              <a:t>截器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1.SpringMVC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2.SpringMVC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3.</a:t>
            </a:r>
            <a:r>
              <a:rPr dirty="0" spc="-5">
                <a:latin typeface="MS Gothic"/>
                <a:cs typeface="MS Gothic"/>
              </a:rPr>
              <a:t>使用</a:t>
            </a:r>
            <a:r>
              <a:rPr dirty="0" spc="-455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4.</a:t>
            </a:r>
            <a:r>
              <a:rPr dirty="0" spc="-5">
                <a:latin typeface="MS Gothic"/>
                <a:cs typeface="MS Gothic"/>
              </a:rPr>
              <a:t>映射</a:t>
            </a:r>
            <a:r>
              <a:rPr dirty="0" spc="-5">
                <a:latin typeface="宋体"/>
                <a:cs typeface="宋体"/>
              </a:rPr>
              <a:t>请</a:t>
            </a:r>
            <a:r>
              <a:rPr dirty="0" spc="-5">
                <a:latin typeface="MS Gothic"/>
                <a:cs typeface="MS Gothic"/>
              </a:rPr>
              <a:t>求参数</a:t>
            </a:r>
            <a:r>
              <a:rPr dirty="0" spc="-48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40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5.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6.</a:t>
            </a:r>
            <a:r>
              <a:rPr dirty="0" spc="-5">
                <a:latin typeface="宋体"/>
                <a:cs typeface="宋体"/>
              </a:rPr>
              <a:t>视图</a:t>
            </a:r>
            <a:r>
              <a:rPr dirty="0" spc="-5">
                <a:latin typeface="MS Gothic"/>
                <a:cs typeface="MS Gothic"/>
              </a:rPr>
              <a:t>和</a:t>
            </a:r>
            <a:r>
              <a:rPr dirty="0" spc="-5">
                <a:latin typeface="宋体"/>
                <a:cs typeface="宋体"/>
              </a:rPr>
              <a:t>视图</a:t>
            </a:r>
            <a:r>
              <a:rPr dirty="0" spc="-5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7.RESTful</a:t>
            </a:r>
            <a:r>
              <a:rPr dirty="0" spc="-85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8.SpringMVC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0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9.</a:t>
            </a:r>
            <a:r>
              <a:rPr dirty="0" spc="-5">
                <a:latin typeface="MS Gothic"/>
                <a:cs typeface="MS Gothic"/>
              </a:rPr>
              <a:t>数据</a:t>
            </a:r>
            <a:r>
              <a:rPr dirty="0" spc="-5">
                <a:latin typeface="宋体"/>
                <a:cs typeface="宋体"/>
              </a:rPr>
              <a:t>转换</a:t>
            </a:r>
            <a:r>
              <a:rPr dirty="0" spc="-465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25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65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1465" y="1624965"/>
            <a:ext cx="3469640" cy="1644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14.</a:t>
            </a:r>
            <a:r>
              <a:rPr dirty="0" sz="2000" spc="-5">
                <a:latin typeface="宋体"/>
                <a:cs typeface="宋体"/>
              </a:rPr>
              <a:t>异</a:t>
            </a:r>
            <a:r>
              <a:rPr dirty="0" sz="2000" spc="-5">
                <a:latin typeface="MS Gothic"/>
                <a:cs typeface="MS Gothic"/>
              </a:rPr>
              <a:t>常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15.SpringMVC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16.</a:t>
            </a:r>
            <a:r>
              <a:rPr dirty="0" sz="2000" spc="-5">
                <a:latin typeface="MS Gothic"/>
                <a:cs typeface="MS Gothic"/>
              </a:rPr>
              <a:t>在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17.SpringMVC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1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591435">
              <a:lnSpc>
                <a:spcPct val="100000"/>
              </a:lnSpc>
            </a:pPr>
            <a:r>
              <a:rPr dirty="0" spc="-5"/>
              <a:t>R</a:t>
            </a:r>
            <a:r>
              <a:rPr dirty="0"/>
              <a:t>ES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70709"/>
            <a:ext cx="8061959" cy="358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示例：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：得到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DELET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：</a:t>
            </a:r>
            <a:r>
              <a:rPr dirty="0" sz="2000">
                <a:latin typeface="宋体"/>
                <a:cs typeface="宋体"/>
              </a:rPr>
              <a:t>删</a:t>
            </a:r>
            <a:r>
              <a:rPr dirty="0" sz="2000">
                <a:latin typeface="MS Gothic"/>
                <a:cs typeface="MS Gothic"/>
              </a:rPr>
              <a:t>除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 = 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PU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000">
                <a:latin typeface="MS Gothic"/>
                <a:cs typeface="MS Gothic"/>
              </a:rPr>
              <a:t>：更新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 = 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 spc="-5">
                <a:latin typeface="Arial"/>
                <a:cs typeface="Arial"/>
              </a:rPr>
              <a:t>/order	</a:t>
            </a:r>
            <a:r>
              <a:rPr dirty="0" sz="2000">
                <a:latin typeface="Arial"/>
                <a:cs typeface="Arial"/>
              </a:rPr>
              <a:t>HTTP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2000" spc="-5">
                <a:latin typeface="MS Gothic"/>
                <a:cs typeface="MS Gothic"/>
              </a:rPr>
              <a:t>：新增</a:t>
            </a:r>
            <a:r>
              <a:rPr dirty="0" sz="2000" spc="-52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ts val="2750"/>
              </a:lnSpc>
              <a:spcBef>
                <a:spcPts val="61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HiddenHttpMethodFilter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浏览</a:t>
            </a:r>
            <a:r>
              <a:rPr dirty="0" sz="2400" spc="-5">
                <a:latin typeface="MS Gothic"/>
                <a:cs typeface="MS Gothic"/>
              </a:rPr>
              <a:t>器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form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只支持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GET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POST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求，而</a:t>
            </a:r>
            <a:r>
              <a:rPr dirty="0" sz="2400" spc="-5">
                <a:latin typeface="Arial"/>
                <a:cs typeface="Arial"/>
              </a:rPr>
              <a:t>DELETE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PUT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method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并不支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持，</a:t>
            </a:r>
            <a:r>
              <a:rPr dirty="0" sz="2400" spc="-5">
                <a:latin typeface="Arial"/>
                <a:cs typeface="Arial"/>
              </a:rPr>
              <a:t>Spring3.0 </a:t>
            </a:r>
            <a:r>
              <a:rPr dirty="0" sz="2400">
                <a:latin typeface="MS Gothic"/>
                <a:cs typeface="MS Gothic"/>
              </a:rPr>
              <a:t>添加了一个</a:t>
            </a:r>
            <a:r>
              <a:rPr dirty="0" sz="2400">
                <a:latin typeface="宋体"/>
                <a:cs typeface="宋体"/>
              </a:rPr>
              <a:t>过滤</a:t>
            </a:r>
            <a:r>
              <a:rPr dirty="0" sz="2400">
                <a:latin typeface="MS Gothic"/>
                <a:cs typeface="MS Gothic"/>
              </a:rPr>
              <a:t>器，可以将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些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转换 </a:t>
            </a:r>
            <a:r>
              <a:rPr dirty="0" sz="2400" spc="-118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为标</a:t>
            </a:r>
            <a:r>
              <a:rPr dirty="0" sz="2400">
                <a:latin typeface="MS Gothic"/>
                <a:cs typeface="MS Gothic"/>
              </a:rPr>
              <a:t>准的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http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方法，使得支持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GET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POST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PUT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 </a:t>
            </a:r>
            <a:r>
              <a:rPr dirty="0" sz="2400" spc="-113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DELETE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584" y="994409"/>
            <a:ext cx="8054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@PathVariable</a:t>
            </a:r>
            <a:r>
              <a:rPr dirty="0" spc="-45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 spc="-81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占位符到入参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659"/>
            <a:ext cx="8042275" cy="215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351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占位符的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Spring3.0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新增的功能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功能在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向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REST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挺</a:t>
            </a:r>
            <a:r>
              <a:rPr dirty="0" sz="2400">
                <a:latin typeface="宋体"/>
                <a:cs typeface="宋体"/>
              </a:rPr>
              <a:t>进发</a:t>
            </a:r>
            <a:r>
              <a:rPr dirty="0" sz="2400">
                <a:latin typeface="MS Gothic"/>
                <a:cs typeface="MS Gothic"/>
              </a:rPr>
              <a:t>展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程中具有里程碑的  意</a:t>
            </a:r>
            <a:r>
              <a:rPr dirty="0" sz="2400">
                <a:latin typeface="宋体"/>
                <a:cs typeface="宋体"/>
              </a:rPr>
              <a:t>义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可以将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中占位符参数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定到控 </a:t>
            </a:r>
            <a:r>
              <a:rPr dirty="0" sz="2400" spc="-57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制器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Arial"/>
                <a:cs typeface="Arial"/>
              </a:rPr>
              <a:t>URL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{xxx}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占位符可以通</a:t>
            </a:r>
            <a:r>
              <a:rPr dirty="0" sz="2400">
                <a:latin typeface="宋体"/>
                <a:cs typeface="宋体"/>
              </a:rPr>
              <a:t>过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80"/>
              </a:lnSpc>
            </a:pPr>
            <a:r>
              <a:rPr dirty="0" sz="2400" spc="-5">
                <a:latin typeface="Arial"/>
                <a:cs typeface="Arial"/>
              </a:rPr>
              <a:t>@PathVariable("xxx")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定到操作方法的入参中。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509134"/>
            <a:ext cx="72136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求参数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dirty="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求参数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理方法</a:t>
            </a:r>
            <a:r>
              <a:rPr dirty="0">
                <a:latin typeface="宋体"/>
                <a:cs typeface="宋体"/>
              </a:rPr>
              <a:t>签</a:t>
            </a:r>
            <a:r>
              <a:rPr dirty="0">
                <a:latin typeface="MS Gothic"/>
                <a:cs typeface="MS Gothic"/>
              </a:rPr>
              <a:t>名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7931784" cy="3282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分析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名，将</a:t>
            </a:r>
            <a:r>
              <a:rPr dirty="0" sz="2400" spc="-1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求信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息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理方法的相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应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人参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marR="55244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名的限制是很</a:t>
            </a:r>
            <a:r>
              <a:rPr dirty="0" sz="2400">
                <a:latin typeface="宋体"/>
                <a:cs typeface="宋体"/>
              </a:rPr>
              <a:t>宽</a:t>
            </a:r>
            <a:r>
              <a:rPr dirty="0" sz="2400">
                <a:latin typeface="MS Gothic"/>
                <a:cs typeface="MS Gothic"/>
              </a:rPr>
              <a:t>松的，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几乎可以按喜</a:t>
            </a:r>
            <a:r>
              <a:rPr dirty="0" sz="2400">
                <a:latin typeface="宋体"/>
                <a:cs typeface="宋体"/>
              </a:rPr>
              <a:t>欢</a:t>
            </a:r>
            <a:r>
              <a:rPr dirty="0" sz="2400">
                <a:latin typeface="MS Gothic"/>
                <a:cs typeface="MS Gothic"/>
              </a:rPr>
              <a:t>的任何方式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必要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方法及方法入参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注相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的注解</a:t>
            </a:r>
            <a:r>
              <a:rPr dirty="0" sz="2400">
                <a:latin typeface="MS Gothic"/>
                <a:cs typeface="MS Gothic"/>
              </a:rPr>
              <a:t>（</a:t>
            </a:r>
            <a:endParaRPr sz="2400">
              <a:latin typeface="MS Gothic"/>
              <a:cs typeface="MS Gothic"/>
            </a:endParaRPr>
          </a:p>
          <a:p>
            <a:pPr algn="just" marL="354965">
              <a:lnSpc>
                <a:spcPts val="275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</a:t>
            </a:r>
            <a:endParaRPr sz="2400">
              <a:latin typeface="Arial"/>
              <a:cs typeface="Arial"/>
            </a:endParaRPr>
          </a:p>
          <a:p>
            <a:pPr algn="just" marL="354965" marR="53975">
              <a:lnSpc>
                <a:spcPts val="2750"/>
              </a:lnSpc>
              <a:spcBef>
                <a:spcPts val="135"/>
              </a:spcBef>
            </a:pP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@RequestParam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@RequestHeader 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等</a:t>
            </a:r>
            <a:r>
              <a:rPr dirty="0" sz="2400" spc="-5">
                <a:latin typeface="MS Gothic"/>
                <a:cs typeface="MS Gothic"/>
              </a:rPr>
              <a:t>）、</a:t>
            </a:r>
            <a:r>
              <a:rPr dirty="0" sz="2400" spc="-5">
                <a:latin typeface="Arial"/>
                <a:cs typeface="Arial"/>
              </a:rPr>
              <a:t>Spring </a:t>
            </a:r>
            <a:r>
              <a:rPr dirty="0" sz="2400" spc="-5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框架会将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HTTP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求的信息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定到相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的方法入参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中，并根据方法的返回</a:t>
            </a:r>
            <a:r>
              <a:rPr dirty="0" sz="2400">
                <a:latin typeface="宋体"/>
                <a:cs typeface="宋体"/>
              </a:rPr>
              <a:t>值类</a:t>
            </a:r>
            <a:r>
              <a:rPr dirty="0" sz="2400">
                <a:latin typeface="MS Gothic"/>
                <a:cs typeface="MS Gothic"/>
              </a:rPr>
              <a:t>型做出相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的后</a:t>
            </a:r>
            <a:r>
              <a:rPr dirty="0" sz="2400">
                <a:latin typeface="宋体"/>
                <a:cs typeface="宋体"/>
              </a:rPr>
              <a:t>续处</a:t>
            </a:r>
            <a:r>
              <a:rPr dirty="0" sz="2400">
                <a:latin typeface="MS Gothic"/>
                <a:cs typeface="MS Gothic"/>
              </a:rPr>
              <a:t>理。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759" y="994409"/>
            <a:ext cx="79038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25">
                <a:latin typeface="MS Gothic"/>
                <a:cs typeface="MS Gothic"/>
              </a:rPr>
              <a:t> </a:t>
            </a:r>
            <a:r>
              <a:rPr dirty="0" spc="-5"/>
              <a:t>@RequestParam</a:t>
            </a:r>
            <a:r>
              <a:rPr dirty="0" spc="-50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>
                <a:latin typeface="宋体"/>
                <a:cs typeface="宋体"/>
              </a:rPr>
              <a:t>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5150" y="1908809"/>
            <a:ext cx="8018145" cy="168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415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理方法入参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使用</a:t>
            </a:r>
            <a:r>
              <a:rPr dirty="0" sz="2400" spc="-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@RequestParam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传递给请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求方法</a:t>
            </a:r>
            <a:endParaRPr sz="2400">
              <a:latin typeface="等线"/>
              <a:cs typeface="等线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value</a:t>
            </a:r>
            <a:r>
              <a:rPr dirty="0" sz="2000" spc="-5">
                <a:latin typeface="MS Gothic"/>
                <a:cs typeface="MS Gothic"/>
              </a:rPr>
              <a:t>：参数名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300"/>
              </a:lnSpc>
              <a:spcBef>
                <a:spcPts val="509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required</a:t>
            </a:r>
            <a:r>
              <a:rPr dirty="0" sz="2000" spc="-5">
                <a:latin typeface="MS Gothic"/>
                <a:cs typeface="MS Gothic"/>
              </a:rPr>
              <a:t>：是否必</a:t>
            </a:r>
            <a:r>
              <a:rPr dirty="0" sz="2000" spc="-5">
                <a:latin typeface="宋体"/>
                <a:cs typeface="宋体"/>
              </a:rPr>
              <a:t>须</a:t>
            </a:r>
            <a:r>
              <a:rPr dirty="0" sz="2000" spc="-5">
                <a:latin typeface="MS Gothic"/>
                <a:cs typeface="MS Gothic"/>
              </a:rPr>
              <a:t>。默</a:t>
            </a:r>
            <a:r>
              <a:rPr dirty="0" sz="2000" spc="-5">
                <a:latin typeface="宋体"/>
                <a:cs typeface="宋体"/>
              </a:rPr>
              <a:t>认为</a:t>
            </a:r>
            <a:r>
              <a:rPr dirty="0" sz="2000" spc="-465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true,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求参数中必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</a:t>
            </a:r>
            <a:r>
              <a:rPr dirty="0" sz="2000">
                <a:latin typeface="宋体"/>
                <a:cs typeface="宋体"/>
              </a:rPr>
              <a:t>对应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的参数，若不存在，将抛出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995" y="3857625"/>
            <a:ext cx="87122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014">
              <a:lnSpc>
                <a:spcPct val="100000"/>
              </a:lnSpc>
            </a:pPr>
            <a:r>
              <a:rPr dirty="0" sz="3200">
                <a:latin typeface="MS Gothic"/>
                <a:cs typeface="MS Gothic"/>
              </a:rPr>
              <a:t>使用</a:t>
            </a:r>
            <a:r>
              <a:rPr dirty="0" sz="3200" spc="-740">
                <a:latin typeface="MS Gothic"/>
                <a:cs typeface="MS Gothic"/>
              </a:rPr>
              <a:t> </a:t>
            </a:r>
            <a:r>
              <a:rPr dirty="0" sz="3200" spc="-5"/>
              <a:t>@RequestHeader</a:t>
            </a:r>
            <a:r>
              <a:rPr dirty="0" sz="3200" spc="-65"/>
              <a:t> </a:t>
            </a:r>
            <a:r>
              <a:rPr dirty="0" sz="3200">
                <a:latin typeface="宋体"/>
                <a:cs typeface="宋体"/>
              </a:rPr>
              <a:t>绑</a:t>
            </a:r>
            <a:r>
              <a:rPr dirty="0" sz="3200">
                <a:latin typeface="MS Gothic"/>
                <a:cs typeface="MS Gothic"/>
              </a:rPr>
              <a:t>定</a:t>
            </a:r>
            <a:r>
              <a:rPr dirty="0" sz="3200">
                <a:latin typeface="宋体"/>
                <a:cs typeface="宋体"/>
              </a:rPr>
              <a:t>请</a:t>
            </a:r>
            <a:r>
              <a:rPr dirty="0" sz="3200">
                <a:latin typeface="MS Gothic"/>
                <a:cs typeface="MS Gothic"/>
              </a:rPr>
              <a:t>求</a:t>
            </a:r>
            <a:r>
              <a:rPr dirty="0" sz="3200">
                <a:latin typeface="宋体"/>
                <a:cs typeface="宋体"/>
              </a:rPr>
              <a:t>报头</a:t>
            </a:r>
            <a:r>
              <a:rPr dirty="0" sz="3200">
                <a:latin typeface="MS Gothic"/>
                <a:cs typeface="MS Gothic"/>
              </a:rPr>
              <a:t>的属性</a:t>
            </a:r>
            <a:r>
              <a:rPr dirty="0" sz="3200">
                <a:latin typeface="宋体"/>
                <a:cs typeface="宋体"/>
              </a:rPr>
              <a:t>值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150" y="1883409"/>
            <a:ext cx="7987665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头</a:t>
            </a:r>
            <a:r>
              <a:rPr dirty="0" sz="2400">
                <a:latin typeface="MS Gothic"/>
                <a:cs typeface="MS Gothic"/>
              </a:rPr>
              <a:t>包含了若干个属性，服</a:t>
            </a:r>
            <a:r>
              <a:rPr dirty="0" sz="2400">
                <a:latin typeface="宋体"/>
                <a:cs typeface="宋体"/>
              </a:rPr>
              <a:t>务</a:t>
            </a:r>
            <a:r>
              <a:rPr dirty="0" sz="2400">
                <a:latin typeface="MS Gothic"/>
                <a:cs typeface="MS Gothic"/>
              </a:rPr>
              <a:t>器可据此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知客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MS Gothic"/>
                <a:cs typeface="MS Gothic"/>
              </a:rPr>
              <a:t>端的信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息，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@RequestHeader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即可将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中的属性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值绑 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6775" y="3214370"/>
            <a:ext cx="7137400" cy="132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1195">
              <a:lnSpc>
                <a:spcPct val="100000"/>
              </a:lnSpc>
            </a:pPr>
            <a:r>
              <a:rPr dirty="0" sz="2800">
                <a:latin typeface="MS Gothic"/>
                <a:cs typeface="MS Gothic"/>
              </a:rPr>
              <a:t>使用</a:t>
            </a:r>
            <a:r>
              <a:rPr dirty="0" sz="2800" spc="-635">
                <a:latin typeface="MS Gothic"/>
                <a:cs typeface="MS Gothic"/>
              </a:rPr>
              <a:t> </a:t>
            </a:r>
            <a:r>
              <a:rPr dirty="0" sz="2800" spc="-5"/>
              <a:t>@CookieValue</a:t>
            </a:r>
            <a:r>
              <a:rPr dirty="0" sz="2800" spc="-35"/>
              <a:t> </a:t>
            </a:r>
            <a:r>
              <a:rPr dirty="0" sz="2800">
                <a:latin typeface="宋体"/>
                <a:cs typeface="宋体"/>
              </a:rPr>
              <a:t>绑</a:t>
            </a:r>
            <a:r>
              <a:rPr dirty="0" sz="2800">
                <a:latin typeface="MS Gothic"/>
                <a:cs typeface="MS Gothic"/>
              </a:rPr>
              <a:t>定</a:t>
            </a:r>
            <a:r>
              <a:rPr dirty="0" sz="2800">
                <a:latin typeface="宋体"/>
                <a:cs typeface="宋体"/>
              </a:rPr>
              <a:t>请</a:t>
            </a:r>
            <a:r>
              <a:rPr dirty="0" sz="2800">
                <a:latin typeface="MS Gothic"/>
                <a:cs typeface="MS Gothic"/>
              </a:rPr>
              <a:t>求中的</a:t>
            </a:r>
            <a:r>
              <a:rPr dirty="0" sz="2800" spc="-635">
                <a:latin typeface="MS Gothic"/>
                <a:cs typeface="MS Gothic"/>
              </a:rPr>
              <a:t> </a:t>
            </a:r>
            <a:r>
              <a:rPr dirty="0" sz="2800" spc="-5"/>
              <a:t>Cookie</a:t>
            </a:r>
            <a:r>
              <a:rPr dirty="0" sz="2800" spc="-25"/>
              <a:t> </a:t>
            </a:r>
            <a:r>
              <a:rPr dirty="0" sz="2800">
                <a:latin typeface="宋体"/>
                <a:cs typeface="宋体"/>
              </a:rPr>
              <a:t>值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811654"/>
            <a:ext cx="7652384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@CookieValue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可</a:t>
            </a:r>
            <a:r>
              <a:rPr dirty="0" sz="2400">
                <a:latin typeface="宋体"/>
                <a:cs typeface="宋体"/>
              </a:rPr>
              <a:t>让处</a:t>
            </a:r>
            <a:r>
              <a:rPr dirty="0" sz="2400">
                <a:latin typeface="MS Gothic"/>
                <a:cs typeface="MS Gothic"/>
              </a:rPr>
              <a:t>理方法入参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定某个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Cookie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值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625" y="2428875"/>
            <a:ext cx="8203565" cy="135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79805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50">
                <a:latin typeface="MS Gothic"/>
                <a:cs typeface="MS Gothic"/>
              </a:rPr>
              <a:t> </a:t>
            </a:r>
            <a:r>
              <a:rPr dirty="0"/>
              <a:t>POJO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对</a:t>
            </a:r>
            <a:r>
              <a:rPr dirty="0">
                <a:latin typeface="MS Gothic"/>
                <a:cs typeface="MS Gothic"/>
              </a:rPr>
              <a:t>象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>
                <a:latin typeface="宋体"/>
                <a:cs typeface="宋体"/>
              </a:rPr>
              <a:t>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55165"/>
            <a:ext cx="7982584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会按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求参数名和</a:t>
            </a:r>
            <a:r>
              <a:rPr dirty="0" sz="2400" spc="-1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POJO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属性名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匹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配，自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动为该对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象填充属性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值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级联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400">
                <a:latin typeface="MS Gothic"/>
                <a:cs typeface="MS Gothic"/>
              </a:rPr>
              <a:t>。  </a:t>
            </a:r>
            <a:r>
              <a:rPr dirty="0" sz="2400" spc="-5">
                <a:latin typeface="MS Gothic"/>
                <a:cs typeface="MS Gothic"/>
              </a:rPr>
              <a:t>如：</a:t>
            </a:r>
            <a:r>
              <a:rPr dirty="0" sz="2400" spc="-5">
                <a:latin typeface="Arial"/>
                <a:cs typeface="Arial"/>
              </a:rPr>
              <a:t>dept.deptId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dept.address.tel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50" y="3357879"/>
            <a:ext cx="31496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8369" y="4714875"/>
            <a:ext cx="74549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5759" y="4005071"/>
            <a:ext cx="1066800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3835">
              <a:lnSpc>
                <a:spcPct val="100000"/>
              </a:lnSpc>
            </a:pPr>
            <a:r>
              <a:rPr dirty="0" sz="4100" spc="175">
                <a:solidFill>
                  <a:srgbClr val="FF0000"/>
                </a:solidFill>
                <a:latin typeface="Arial"/>
                <a:cs typeface="Arial"/>
              </a:rPr>
              <a:t>IB/g </a:t>
            </a:r>
            <a:r>
              <a:rPr dirty="0" sz="4100" spc="50">
                <a:solidFill>
                  <a:srgbClr val="FF0000"/>
                </a:solidFill>
                <a:latin typeface="Arial"/>
                <a:cs typeface="Arial"/>
              </a:rPr>
              <a:t>Servlet </a:t>
            </a:r>
            <a:r>
              <a:rPr dirty="0" sz="4100" spc="-5">
                <a:solidFill>
                  <a:srgbClr val="FF0000"/>
                </a:solidFill>
                <a:latin typeface="Arial"/>
                <a:cs typeface="Arial"/>
              </a:rPr>
              <a:t>API </a:t>
            </a:r>
            <a:r>
              <a:rPr dirty="0" sz="4100" spc="5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660">
                <a:solidFill>
                  <a:srgbClr val="FF0000"/>
                </a:solidFill>
                <a:latin typeface="Arial"/>
                <a:cs typeface="Arial"/>
              </a:rPr>
              <a:t>{Çÿ/A+n”y&lt;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60" y="1600708"/>
            <a:ext cx="7385684" cy="530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90">
              <a:lnSpc>
                <a:spcPts val="2025"/>
              </a:lnSpc>
            </a:pPr>
            <a:r>
              <a:rPr dirty="0" sz="1700" spc="-90">
                <a:solidFill>
                  <a:srgbClr val="727269"/>
                </a:solidFill>
                <a:latin typeface="Arial"/>
                <a:cs typeface="Arial"/>
              </a:rPr>
              <a:t>@RequestMappİ</a:t>
            </a:r>
            <a:r>
              <a:rPr dirty="0" sz="1700" spc="-340">
                <a:solidFill>
                  <a:srgbClr val="727269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727269"/>
                </a:solidFill>
                <a:latin typeface="Arial"/>
                <a:cs typeface="Arial"/>
              </a:rPr>
              <a:t>ng(°/handle9•)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dirty="0" sz="1800" spc="-35">
                <a:solidFill>
                  <a:srgbClr val="640544"/>
                </a:solidFill>
                <a:latin typeface="Arial"/>
                <a:cs typeface="Arial"/>
              </a:rPr>
              <a:t>public </a:t>
            </a:r>
            <a:r>
              <a:rPr dirty="0" sz="1800" spc="-10">
                <a:solidFill>
                  <a:srgbClr val="6B0E42"/>
                </a:solidFill>
                <a:latin typeface="Arial"/>
                <a:cs typeface="Arial"/>
              </a:rPr>
              <a:t>void </a:t>
            </a:r>
            <a:r>
              <a:rPr dirty="0" sz="1800" spc="-130">
                <a:latin typeface="Arial"/>
                <a:cs typeface="Arial"/>
              </a:rPr>
              <a:t>handle9(H¥pServletRequest   </a:t>
            </a:r>
            <a:r>
              <a:rPr dirty="0" sz="1800" spc="-70">
                <a:solidFill>
                  <a:srgbClr val="0A0F08"/>
                </a:solidFill>
                <a:latin typeface="Arial"/>
                <a:cs typeface="Arial"/>
              </a:rPr>
              <a:t>request </a:t>
            </a:r>
            <a:r>
              <a:rPr dirty="0" sz="1800" spc="-135">
                <a:latin typeface="Arial"/>
                <a:cs typeface="Arial"/>
              </a:rPr>
              <a:t>H¥pServletResponse 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response)(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60" y="2902711"/>
            <a:ext cx="5615305" cy="519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90">
              <a:lnSpc>
                <a:spcPct val="100000"/>
              </a:lnSpc>
            </a:pPr>
            <a:r>
              <a:rPr dirty="0" sz="1600" spc="-40">
                <a:solidFill>
                  <a:srgbClr val="5238B8"/>
                </a:solidFill>
                <a:latin typeface="Arial"/>
                <a:cs typeface="Arial"/>
              </a:rPr>
              <a:t>@RequestMappİ</a:t>
            </a:r>
            <a:r>
              <a:rPr dirty="0" sz="1600" spc="-204">
                <a:solidFill>
                  <a:srgbClr val="5238B8"/>
                </a:solidFill>
                <a:latin typeface="Arial"/>
                <a:cs typeface="Arial"/>
              </a:rPr>
              <a:t> </a:t>
            </a:r>
            <a:r>
              <a:rPr dirty="0" sz="1600" spc="20">
                <a:solidFill>
                  <a:srgbClr val="5238B8"/>
                </a:solidFill>
                <a:latin typeface="Arial"/>
                <a:cs typeface="Arial"/>
              </a:rPr>
              <a:t>ng("/handle10•)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4815840" algn="l"/>
              </a:tabLst>
            </a:pPr>
            <a:r>
              <a:rPr dirty="0" sz="1700" spc="10">
                <a:solidFill>
                  <a:srgbClr val="690A44"/>
                </a:solidFill>
                <a:latin typeface="Arial"/>
                <a:cs typeface="Arial"/>
              </a:rPr>
              <a:t>public</a:t>
            </a:r>
            <a:r>
              <a:rPr dirty="0" sz="1700" spc="10">
                <a:solidFill>
                  <a:srgbClr val="690A44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0C0C26"/>
                </a:solidFill>
                <a:latin typeface="Arial"/>
                <a:cs typeface="Arial"/>
              </a:rPr>
              <a:t>ModelAndView</a:t>
            </a:r>
            <a:r>
              <a:rPr dirty="0" sz="1700">
                <a:solidFill>
                  <a:srgbClr val="0C0C26"/>
                </a:solidFill>
                <a:latin typeface="Arial"/>
                <a:cs typeface="Arial"/>
              </a:rPr>
              <a:t> </a:t>
            </a:r>
            <a:r>
              <a:rPr dirty="0" sz="1700" spc="-220">
                <a:solidFill>
                  <a:srgbClr val="0C0C26"/>
                </a:solidFill>
                <a:latin typeface="Arial"/>
                <a:cs typeface="Arial"/>
              </a:rPr>
              <a:t> </a:t>
            </a:r>
            <a:r>
              <a:rPr dirty="0" sz="1700" spc="-85">
                <a:solidFill>
                  <a:srgbClr val="565B56"/>
                </a:solidFill>
                <a:latin typeface="Arial"/>
                <a:cs typeface="Arial"/>
              </a:rPr>
              <a:t>handIe10</a:t>
            </a:r>
            <a:r>
              <a:rPr dirty="0" sz="1700" spc="-55">
                <a:solidFill>
                  <a:srgbClr val="565B56"/>
                </a:solidFill>
                <a:latin typeface="Arial"/>
                <a:cs typeface="Arial"/>
              </a:rPr>
              <a:t>(</a:t>
            </a:r>
            <a:r>
              <a:rPr dirty="0" sz="1700" spc="-85">
                <a:solidFill>
                  <a:srgbClr val="565B56"/>
                </a:solidFill>
                <a:latin typeface="Arial"/>
                <a:cs typeface="Arial"/>
              </a:rPr>
              <a:t>H¥pSewIetRequest</a:t>
            </a:r>
            <a:r>
              <a:rPr dirty="0" sz="1700">
                <a:solidFill>
                  <a:srgbClr val="565B56"/>
                </a:solidFill>
                <a:latin typeface="Arial"/>
                <a:cs typeface="Arial"/>
              </a:rPr>
              <a:t>	</a:t>
            </a:r>
            <a:r>
              <a:rPr dirty="0" sz="1700" spc="-75">
                <a:solidFill>
                  <a:srgbClr val="21130A"/>
                </a:solidFill>
                <a:latin typeface="Arial"/>
                <a:cs typeface="Arial"/>
              </a:rPr>
              <a:t>request</a:t>
            </a:r>
            <a:r>
              <a:rPr dirty="0" sz="1700" spc="-55">
                <a:solidFill>
                  <a:srgbClr val="21130A"/>
                </a:solidFill>
                <a:latin typeface="Arial"/>
                <a:cs typeface="Arial"/>
              </a:rPr>
              <a:t>)(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059" y="3414267"/>
            <a:ext cx="276987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0">
                <a:solidFill>
                  <a:srgbClr val="16160C"/>
                </a:solidFill>
                <a:latin typeface="Arial"/>
                <a:cs typeface="Arial"/>
              </a:rPr>
              <a:t>ModelAndView  </a:t>
            </a:r>
            <a:r>
              <a:rPr dirty="0" sz="1700" spc="-100">
                <a:solidFill>
                  <a:srgbClr val="5E462F"/>
                </a:solidFill>
                <a:latin typeface="Arial"/>
                <a:cs typeface="Arial"/>
              </a:rPr>
              <a:t>mav  </a:t>
            </a:r>
            <a:r>
              <a:rPr dirty="0" sz="1700" spc="-65">
                <a:solidFill>
                  <a:srgbClr val="695D52"/>
                </a:solidFill>
                <a:latin typeface="Arial"/>
                <a:cs typeface="Arial"/>
              </a:rPr>
              <a:t>= </a:t>
            </a:r>
            <a:r>
              <a:rPr dirty="0" sz="1700" spc="-35">
                <a:solidFill>
                  <a:srgbClr val="801354"/>
                </a:solidFill>
                <a:latin typeface="Arial"/>
                <a:cs typeface="Arial"/>
              </a:rPr>
              <a:t>new</a:t>
            </a:r>
            <a:r>
              <a:rPr dirty="0" sz="1700" spc="35">
                <a:solidFill>
                  <a:srgbClr val="801354"/>
                </a:solidFill>
                <a:latin typeface="Arial"/>
                <a:cs typeface="Arial"/>
              </a:rPr>
              <a:t> </a:t>
            </a:r>
            <a:r>
              <a:rPr dirty="0" sz="1700" spc="-15">
                <a:solidFill>
                  <a:srgbClr val="1F0800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4276" y="3478276"/>
            <a:ext cx="4917440" cy="519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6339" sz="2550" spc="22">
                <a:solidFill>
                  <a:srgbClr val="1F0800"/>
                </a:solidFill>
                <a:latin typeface="Arial"/>
                <a:cs typeface="Arial"/>
              </a:rPr>
              <a:t>d  </a:t>
            </a:r>
            <a:r>
              <a:rPr dirty="0" baseline="16339" sz="2550" spc="-37">
                <a:solidFill>
                  <a:srgbClr val="1F0800"/>
                </a:solidFill>
                <a:latin typeface="Arial"/>
                <a:cs typeface="Arial"/>
              </a:rPr>
              <a:t>lA  </a:t>
            </a:r>
            <a:r>
              <a:rPr dirty="0" baseline="16339" sz="2550" spc="-52">
                <a:solidFill>
                  <a:srgbClr val="1F0800"/>
                </a:solidFill>
                <a:latin typeface="Arial"/>
                <a:cs typeface="Arial"/>
              </a:rPr>
              <a:t>dV </a:t>
            </a:r>
            <a:r>
              <a:rPr dirty="0" sz="1700" spc="-40">
                <a:solidFill>
                  <a:srgbClr val="757982"/>
                </a:solidFill>
                <a:latin typeface="Arial"/>
                <a:cs typeface="Arial"/>
              </a:rPr>
              <a:t>PRequestMapping(“</a:t>
            </a:r>
            <a:r>
              <a:rPr dirty="0" sz="1700" spc="-10">
                <a:solidFill>
                  <a:srgbClr val="757982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757982"/>
                </a:solidFill>
                <a:latin typeface="Arial"/>
                <a:cs typeface="Arial"/>
              </a:rPr>
              <a:t>/handleLL•)</a:t>
            </a:r>
            <a:endParaRPr sz="1700">
              <a:latin typeface="Arial"/>
              <a:cs typeface="Arial"/>
            </a:endParaRPr>
          </a:p>
          <a:p>
            <a:pPr marL="878205">
              <a:lnSpc>
                <a:spcPct val="100000"/>
              </a:lnSpc>
              <a:spcBef>
                <a:spcPts val="100"/>
              </a:spcBef>
            </a:pPr>
            <a:r>
              <a:rPr dirty="0" sz="1550" spc="65">
                <a:solidFill>
                  <a:srgbClr val="640F48"/>
                </a:solidFill>
                <a:latin typeface="Arial"/>
                <a:cs typeface="Arial"/>
              </a:rPr>
              <a:t>public </a:t>
            </a:r>
            <a:r>
              <a:rPr dirty="0" sz="1550" spc="15">
                <a:latin typeface="Arial"/>
                <a:cs typeface="Arial"/>
              </a:rPr>
              <a:t>String </a:t>
            </a:r>
            <a:r>
              <a:rPr dirty="0" sz="1550" spc="-35">
                <a:solidFill>
                  <a:srgbClr val="260700"/>
                </a:solidFill>
                <a:latin typeface="Arial"/>
                <a:cs typeface="Arial"/>
              </a:rPr>
              <a:t>handIeLl(Hh)DSRBsion</a:t>
            </a:r>
            <a:r>
              <a:rPr dirty="0" sz="1550" spc="250">
                <a:solidFill>
                  <a:srgbClr val="260700"/>
                </a:solidFill>
                <a:latin typeface="Arial"/>
                <a:cs typeface="Arial"/>
              </a:rPr>
              <a:t> </a:t>
            </a:r>
            <a:r>
              <a:rPr dirty="0" sz="1550" spc="-35">
                <a:solidFill>
                  <a:srgbClr val="210000"/>
                </a:solidFill>
                <a:latin typeface="Arial"/>
                <a:cs typeface="Arial"/>
              </a:rPr>
              <a:t>session)(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9908" y="4258817"/>
            <a:ext cx="4907280" cy="207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>
              <a:lnSpc>
                <a:spcPct val="100000"/>
              </a:lnSpc>
            </a:pPr>
            <a:r>
              <a:rPr dirty="0" sz="1650" spc="155">
                <a:solidFill>
                  <a:srgbClr val="95467E"/>
                </a:solidFill>
                <a:latin typeface="Arial"/>
                <a:cs typeface="Arial"/>
              </a:rPr>
              <a:t>re&amp;m</a:t>
            </a:r>
            <a:r>
              <a:rPr dirty="0" sz="1650">
                <a:solidFill>
                  <a:srgbClr val="95467E"/>
                </a:solidFill>
                <a:latin typeface="Arial"/>
                <a:cs typeface="Arial"/>
              </a:rPr>
              <a:t> </a:t>
            </a:r>
            <a:r>
              <a:rPr dirty="0" sz="1650" spc="-85">
                <a:solidFill>
                  <a:srgbClr val="4926DB"/>
                </a:solidFill>
                <a:latin typeface="Arial"/>
                <a:cs typeface="Arial"/>
              </a:rPr>
              <a:t>•success";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000">
              <a:latin typeface="Times New Roman"/>
              <a:cs typeface="Times New Roman"/>
            </a:endParaRPr>
          </a:p>
          <a:p>
            <a:pPr marL="15240">
              <a:lnSpc>
                <a:spcPts val="1960"/>
              </a:lnSpc>
            </a:pPr>
            <a:r>
              <a:rPr dirty="0" baseline="3367" sz="2475" spc="-480">
                <a:solidFill>
                  <a:srgbClr val="666460"/>
                </a:solidFill>
                <a:latin typeface="Arial"/>
                <a:cs typeface="Arial"/>
              </a:rPr>
              <a:t>@  </a:t>
            </a:r>
            <a:r>
              <a:rPr dirty="0" baseline="3367" sz="2475" spc="-67">
                <a:solidFill>
                  <a:srgbClr val="666460"/>
                </a:solidFill>
                <a:latin typeface="Arial"/>
                <a:cs typeface="Arial"/>
              </a:rPr>
              <a:t>R</a:t>
            </a:r>
            <a:r>
              <a:rPr dirty="0" sz="1650" spc="-45">
                <a:solidFill>
                  <a:srgbClr val="666460"/>
                </a:solidFill>
                <a:latin typeface="Arial"/>
                <a:cs typeface="Arial"/>
              </a:rPr>
              <a:t>equestMapping(“</a:t>
            </a:r>
            <a:r>
              <a:rPr dirty="0" sz="1650" spc="-100">
                <a:solidFill>
                  <a:srgbClr val="666460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666460"/>
                </a:solidFill>
                <a:latin typeface="Arial"/>
                <a:cs typeface="Arial"/>
              </a:rPr>
              <a:t>/handleL2•)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2020"/>
              </a:lnSpc>
            </a:pPr>
            <a:r>
              <a:rPr dirty="0" sz="1700" spc="-5">
                <a:solidFill>
                  <a:srgbClr val="6B074D"/>
                </a:solidFill>
                <a:latin typeface="Arial"/>
                <a:cs typeface="Arial"/>
              </a:rPr>
              <a:t>public </a:t>
            </a:r>
            <a:r>
              <a:rPr dirty="0" sz="1700" spc="-45">
                <a:solidFill>
                  <a:srgbClr val="331C08"/>
                </a:solidFill>
                <a:latin typeface="Arial"/>
                <a:cs typeface="Arial"/>
              </a:rPr>
              <a:t>String </a:t>
            </a:r>
            <a:r>
              <a:rPr dirty="0" sz="1700" spc="-70">
                <a:solidFill>
                  <a:srgbClr val="6D6267"/>
                </a:solidFill>
                <a:latin typeface="Arial"/>
                <a:cs typeface="Arial"/>
              </a:rPr>
              <a:t>handIeL2(HttpSewletRequest </a:t>
            </a:r>
            <a:r>
              <a:rPr dirty="0" sz="1700" spc="280">
                <a:solidFill>
                  <a:srgbClr val="6D6267"/>
                </a:solidFill>
                <a:latin typeface="Arial"/>
                <a:cs typeface="Arial"/>
              </a:rPr>
              <a:t> </a:t>
            </a:r>
            <a:r>
              <a:rPr dirty="0" sz="1700" spc="-85">
                <a:solidFill>
                  <a:srgbClr val="2A2D3D"/>
                </a:solidFill>
                <a:latin typeface="Arial"/>
                <a:cs typeface="Arial"/>
              </a:rPr>
              <a:t>request,</a:t>
            </a:r>
            <a:endParaRPr sz="17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125"/>
              </a:spcBef>
            </a:pPr>
            <a:r>
              <a:rPr dirty="0" sz="1550" spc="-204">
                <a:solidFill>
                  <a:srgbClr val="9C9185"/>
                </a:solidFill>
                <a:latin typeface="Arial"/>
                <a:cs typeface="Arial"/>
              </a:rPr>
              <a:t>@ </a:t>
            </a:r>
            <a:r>
              <a:rPr dirty="0" sz="1550" spc="-50">
                <a:solidFill>
                  <a:srgbClr val="6B6762"/>
                </a:solidFill>
                <a:latin typeface="Arial"/>
                <a:cs typeface="Arial"/>
              </a:rPr>
              <a:t>R£łquestParam( </a:t>
            </a:r>
            <a:r>
              <a:rPr dirty="0" sz="1550" spc="5">
                <a:solidFill>
                  <a:srgbClr val="6B6762"/>
                </a:solidFill>
                <a:latin typeface="Arial"/>
                <a:cs typeface="Arial"/>
              </a:rPr>
              <a:t>•userName”)  </a:t>
            </a:r>
            <a:r>
              <a:rPr dirty="0" sz="1550" spc="35">
                <a:solidFill>
                  <a:srgbClr val="180A01"/>
                </a:solidFill>
                <a:latin typeface="Arial"/>
                <a:cs typeface="Arial"/>
              </a:rPr>
              <a:t>String</a:t>
            </a:r>
            <a:r>
              <a:rPr dirty="0" sz="1550" spc="-204">
                <a:solidFill>
                  <a:srgbClr val="180A01"/>
                </a:solidFill>
                <a:latin typeface="Arial"/>
                <a:cs typeface="Arial"/>
              </a:rPr>
              <a:t> </a:t>
            </a:r>
            <a:r>
              <a:rPr dirty="0" sz="1550" spc="-35">
                <a:solidFill>
                  <a:srgbClr val="180000"/>
                </a:solidFill>
                <a:latin typeface="Arial"/>
                <a:cs typeface="Arial"/>
              </a:rPr>
              <a:t>userÑamR){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175">
                <a:solidFill>
                  <a:srgbClr val="670546"/>
                </a:solidFill>
                <a:latin typeface="Arial"/>
                <a:cs typeface="Arial"/>
              </a:rPr>
              <a:t>in&amp;m</a:t>
            </a:r>
            <a:r>
              <a:rPr dirty="0" sz="1700" spc="-30">
                <a:solidFill>
                  <a:srgbClr val="670546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4D2FE2"/>
                </a:solidFill>
                <a:latin typeface="Arial"/>
                <a:cs typeface="Arial"/>
              </a:rPr>
              <a:t>"success”;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769" y="905509"/>
            <a:ext cx="6219825" cy="10731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225"/>
              </a:lnSpc>
            </a:pPr>
            <a:r>
              <a:rPr dirty="0" spc="-5"/>
              <a:t>MVC</a:t>
            </a:r>
            <a:r>
              <a:rPr dirty="0" spc="-20"/>
              <a:t>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810">
                <a:latin typeface="MS Gothic"/>
                <a:cs typeface="MS Gothic"/>
              </a:rPr>
              <a:t> </a:t>
            </a:r>
            <a:r>
              <a:rPr dirty="0" spc="-5"/>
              <a:t>Handler</a:t>
            </a:r>
            <a:r>
              <a:rPr dirty="0" spc="-30"/>
              <a:t> </a:t>
            </a:r>
            <a:r>
              <a:rPr dirty="0" spc="-5">
                <a:latin typeface="MS Gothic"/>
                <a:cs typeface="MS Gothic"/>
              </a:rPr>
              <a:t>方法可以接受</a:t>
            </a:r>
          </a:p>
          <a:p>
            <a:pPr algn="ctr">
              <a:lnSpc>
                <a:spcPts val="4225"/>
              </a:lnSpc>
            </a:pPr>
            <a:r>
              <a:rPr dirty="0">
                <a:latin typeface="宋体"/>
                <a:cs typeface="宋体"/>
              </a:rPr>
              <a:t>哪</a:t>
            </a:r>
            <a:r>
              <a:rPr dirty="0">
                <a:latin typeface="MS Gothic"/>
                <a:cs typeface="MS Gothic"/>
              </a:rPr>
              <a:t>些</a:t>
            </a:r>
            <a:r>
              <a:rPr dirty="0" spc="-855">
                <a:latin typeface="MS Gothic"/>
                <a:cs typeface="MS Gothic"/>
              </a:rPr>
              <a:t> </a:t>
            </a:r>
            <a:r>
              <a:rPr dirty="0"/>
              <a:t>ServletAPI</a:t>
            </a:r>
            <a:r>
              <a:rPr dirty="0" spc="-70"/>
              <a:t> </a:t>
            </a:r>
            <a:r>
              <a:rPr dirty="0">
                <a:latin typeface="宋体"/>
                <a:cs typeface="宋体"/>
              </a:rPr>
              <a:t>类</a:t>
            </a:r>
            <a:r>
              <a:rPr dirty="0">
                <a:latin typeface="MS Gothic"/>
                <a:cs typeface="MS Gothic"/>
              </a:rPr>
              <a:t>型的参数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241550"/>
            <a:ext cx="3587115" cy="371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HttpServletRequest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HttpServletResponse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HttpSession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java.security.Principal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Locale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InputStream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OutputStream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Reader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Writer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r>
              <a:rPr dirty="0" spc="-1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pc="-1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理模型数据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845945"/>
            <a:ext cx="8266430" cy="3712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88595">
              <a:lnSpc>
                <a:spcPts val="3295"/>
              </a:lnSpc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	Spring MVC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提供了以下几</a:t>
            </a:r>
            <a:r>
              <a:rPr dirty="0" sz="2800">
                <a:latin typeface="宋体"/>
                <a:cs typeface="宋体"/>
              </a:rPr>
              <a:t>种</a:t>
            </a:r>
            <a:r>
              <a:rPr dirty="0" sz="2800">
                <a:latin typeface="MS Gothic"/>
                <a:cs typeface="MS Gothic"/>
              </a:rPr>
              <a:t>途径</a:t>
            </a:r>
            <a:r>
              <a:rPr dirty="0" sz="2800">
                <a:latin typeface="宋体"/>
                <a:cs typeface="宋体"/>
              </a:rPr>
              <a:t>输</a:t>
            </a:r>
            <a:r>
              <a:rPr dirty="0" sz="2800">
                <a:latin typeface="MS Gothic"/>
                <a:cs typeface="MS Gothic"/>
              </a:rPr>
              <a:t>出模型数据：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ts val="261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5">
                <a:latin typeface="Arial"/>
                <a:cs typeface="Arial"/>
              </a:rPr>
              <a:t>: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理方法返回</a:t>
            </a:r>
            <a:r>
              <a:rPr dirty="0" sz="2400">
                <a:latin typeface="宋体"/>
                <a:cs typeface="宋体"/>
              </a:rPr>
              <a:t>值类</a:t>
            </a:r>
            <a:r>
              <a:rPr dirty="0" sz="2400">
                <a:latin typeface="MS Gothic"/>
                <a:cs typeface="MS Gothic"/>
              </a:rPr>
              <a:t>型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ModelAndView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615"/>
              </a:lnSpc>
            </a:pP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方法体即可通</a:t>
            </a:r>
            <a:r>
              <a:rPr dirty="0" sz="2400">
                <a:latin typeface="宋体"/>
                <a:cs typeface="宋体"/>
              </a:rPr>
              <a:t>过该对</a:t>
            </a:r>
            <a:r>
              <a:rPr dirty="0" sz="2400">
                <a:latin typeface="MS Gothic"/>
                <a:cs typeface="MS Gothic"/>
              </a:rPr>
              <a:t>象添加模型数据</a:t>
            </a:r>
            <a:endParaRPr sz="2400">
              <a:latin typeface="MS Gothic"/>
              <a:cs typeface="MS Gothic"/>
            </a:endParaRPr>
          </a:p>
          <a:p>
            <a:pPr marL="755015" marR="12065" indent="-285115">
              <a:lnSpc>
                <a:spcPts val="2480"/>
              </a:lnSpc>
              <a:spcBef>
                <a:spcPts val="35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Map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及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2400" spc="-5">
                <a:latin typeface="Arial"/>
                <a:cs typeface="Arial"/>
              </a:rPr>
              <a:t>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为 </a:t>
            </a:r>
            <a:r>
              <a:rPr dirty="0" sz="2400" spc="-118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org.springframework.ui.Model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org.springframework.ui. </a:t>
            </a:r>
            <a:r>
              <a:rPr dirty="0" sz="2400" spc="-5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ModelMap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java.uti.Map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理方法返回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Arial"/>
                <a:cs typeface="Arial"/>
              </a:rPr>
              <a:t>Map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中的数据会自</a:t>
            </a:r>
            <a:r>
              <a:rPr dirty="0" sz="2400">
                <a:latin typeface="宋体"/>
                <a:cs typeface="宋体"/>
              </a:rPr>
              <a:t>动</a:t>
            </a:r>
            <a:r>
              <a:rPr dirty="0" sz="2400">
                <a:latin typeface="MS Gothic"/>
                <a:cs typeface="MS Gothic"/>
              </a:rPr>
              <a:t>添加到模型中。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ts val="253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@SessionAttributes</a:t>
            </a:r>
            <a:r>
              <a:rPr dirty="0" sz="2400" spc="-5">
                <a:latin typeface="Arial"/>
                <a:cs typeface="Arial"/>
              </a:rPr>
              <a:t>: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将模型中的某个属性</a:t>
            </a:r>
            <a:r>
              <a:rPr dirty="0" sz="2400">
                <a:latin typeface="宋体"/>
                <a:cs typeface="宋体"/>
              </a:rPr>
              <a:t>暂</a:t>
            </a:r>
            <a:r>
              <a:rPr dirty="0" sz="2400">
                <a:latin typeface="MS Gothic"/>
                <a:cs typeface="MS Gothic"/>
              </a:rPr>
              <a:t>存到</a:t>
            </a:r>
            <a:endParaRPr sz="2400">
              <a:latin typeface="MS Gothic"/>
              <a:cs typeface="MS Gothic"/>
            </a:endParaRPr>
          </a:p>
          <a:p>
            <a:pPr marL="75501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HttpSession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中，以便多个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求之</a:t>
            </a:r>
            <a:r>
              <a:rPr dirty="0" sz="2400">
                <a:latin typeface="宋体"/>
                <a:cs typeface="宋体"/>
              </a:rPr>
              <a:t>间</a:t>
            </a:r>
            <a:r>
              <a:rPr dirty="0" sz="2400">
                <a:latin typeface="MS Gothic"/>
                <a:cs typeface="MS Gothic"/>
              </a:rPr>
              <a:t>可以共享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个属性</a:t>
            </a:r>
            <a:endParaRPr sz="2400">
              <a:latin typeface="MS Gothic"/>
              <a:cs typeface="MS Gothic"/>
            </a:endParaRPr>
          </a:p>
          <a:p>
            <a:pPr marL="755015" marR="151130" indent="-285115">
              <a:lnSpc>
                <a:spcPts val="2480"/>
              </a:lnSpc>
              <a:spcBef>
                <a:spcPts val="350"/>
              </a:spcBef>
            </a:pPr>
            <a:r>
              <a:rPr dirty="0" sz="2400" spc="-5">
                <a:latin typeface="Arial"/>
                <a:cs typeface="Arial"/>
              </a:rPr>
              <a:t>–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</a:t>
            </a:r>
            <a:r>
              <a:rPr dirty="0" sz="2400" spc="-5">
                <a:latin typeface="Arial"/>
                <a:cs typeface="Arial"/>
              </a:rPr>
              <a:t>: </a:t>
            </a:r>
            <a:r>
              <a:rPr dirty="0" sz="2400">
                <a:latin typeface="MS Gothic"/>
                <a:cs typeface="MS Gothic"/>
              </a:rPr>
              <a:t>方法入参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注解后</a:t>
            </a:r>
            <a:r>
              <a:rPr dirty="0" sz="2400">
                <a:latin typeface="Arial"/>
                <a:cs typeface="Arial"/>
              </a:rPr>
              <a:t>, </a:t>
            </a:r>
            <a:r>
              <a:rPr dirty="0" sz="2400">
                <a:latin typeface="MS Gothic"/>
                <a:cs typeface="MS Gothic"/>
              </a:rPr>
              <a:t>入参的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92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就会放到数据模型中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677670">
              <a:lnSpc>
                <a:spcPct val="100000"/>
              </a:lnSpc>
            </a:pPr>
            <a:r>
              <a:rPr dirty="0" spc="-5"/>
              <a:t>ModelAndView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9929"/>
            <a:ext cx="7966709" cy="3216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理方法的返回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如果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70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5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其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既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包含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信息，也包含模型数据信息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添加模型数据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5015" marR="1144905" indent="-285115">
              <a:lnSpc>
                <a:spcPts val="2290"/>
              </a:lnSpc>
              <a:spcBef>
                <a:spcPts val="52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MoelAndView addObject(String attributeName, </a:t>
            </a:r>
            <a:r>
              <a:rPr dirty="0" sz="2000">
                <a:latin typeface="Arial"/>
                <a:cs typeface="Arial"/>
              </a:rPr>
              <a:t>Object </a:t>
            </a:r>
            <a:r>
              <a:rPr dirty="0" sz="2000" spc="-4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attributeValue)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9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ModelAndView addAllObject(Map&lt;String, ?&gt;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modelMap)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设</a:t>
            </a:r>
            <a:r>
              <a:rPr dirty="0" sz="2400">
                <a:latin typeface="MS Gothic"/>
                <a:cs typeface="MS Gothic"/>
              </a:rPr>
              <a:t>置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void setView(View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view)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void setViewName(String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viewName)j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778635">
              <a:lnSpc>
                <a:spcPct val="100000"/>
              </a:lnSpc>
            </a:pPr>
            <a:r>
              <a:rPr dirty="0" spc="-5"/>
              <a:t>Map </a:t>
            </a:r>
            <a:r>
              <a:rPr dirty="0">
                <a:latin typeface="MS Gothic"/>
                <a:cs typeface="MS Gothic"/>
              </a:rPr>
              <a:t>及</a:t>
            </a:r>
            <a:r>
              <a:rPr dirty="0" spc="-869">
                <a:latin typeface="MS Gothic"/>
                <a:cs typeface="MS Gothic"/>
              </a:rPr>
              <a:t> </a:t>
            </a:r>
            <a:r>
              <a:rPr dirty="0" spc="-5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908809"/>
            <a:ext cx="5368290" cy="3622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在内部使用了一个 </a:t>
            </a:r>
            <a:r>
              <a:rPr dirty="0" sz="2400" spc="-118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org.springframework.ui.Model </a:t>
            </a:r>
            <a:r>
              <a:rPr dirty="0" sz="2400">
                <a:latin typeface="MS Gothic"/>
                <a:cs typeface="MS Gothic"/>
              </a:rPr>
              <a:t>接口存 </a:t>
            </a:r>
            <a:r>
              <a:rPr dirty="0" sz="2400" spc="-116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储</a:t>
            </a:r>
            <a:r>
              <a:rPr dirty="0" sz="2400">
                <a:latin typeface="MS Gothic"/>
                <a:cs typeface="MS Gothic"/>
              </a:rPr>
              <a:t>模型数据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具体</a:t>
            </a:r>
            <a:r>
              <a:rPr dirty="0" sz="2400">
                <a:latin typeface="宋体"/>
                <a:cs typeface="宋体"/>
              </a:rPr>
              <a:t>步</a:t>
            </a:r>
            <a:r>
              <a:rPr dirty="0" sz="2400">
                <a:latin typeface="宋体"/>
                <a:cs typeface="宋体"/>
              </a:rPr>
              <a:t>骤</a:t>
            </a:r>
            <a:endParaRPr sz="2400">
              <a:latin typeface="宋体"/>
              <a:cs typeface="宋体"/>
            </a:endParaRPr>
          </a:p>
          <a:p>
            <a:pPr marL="755015" marR="33655" indent="-285115">
              <a:lnSpc>
                <a:spcPts val="230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b="1">
                <a:latin typeface="Arial"/>
                <a:cs typeface="Arial"/>
              </a:rPr>
              <a:t>–	Spring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MVC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在</a:t>
            </a:r>
            <a:r>
              <a:rPr dirty="0" sz="2000" b="1">
                <a:latin typeface="Microsoft JhengHei"/>
                <a:cs typeface="Microsoft JhengHei"/>
              </a:rPr>
              <a:t>调</a:t>
            </a:r>
            <a:r>
              <a:rPr dirty="0" sz="2000" b="1">
                <a:latin typeface="等线"/>
                <a:cs typeface="等线"/>
              </a:rPr>
              <a:t>用方法前会</a:t>
            </a:r>
            <a:r>
              <a:rPr dirty="0" sz="2000" b="1">
                <a:latin typeface="Microsoft JhengHei"/>
                <a:cs typeface="Microsoft JhengHei"/>
              </a:rPr>
              <a:t>创</a:t>
            </a:r>
            <a:r>
              <a:rPr dirty="0" sz="2000" b="1">
                <a:latin typeface="等线"/>
                <a:cs typeface="等线"/>
              </a:rPr>
              <a:t>建一个</a:t>
            </a:r>
            <a:r>
              <a:rPr dirty="0" sz="2000" b="1">
                <a:latin typeface="Microsoft JhengHei"/>
                <a:cs typeface="Microsoft JhengHei"/>
              </a:rPr>
              <a:t>隐 </a:t>
            </a:r>
            <a:r>
              <a:rPr dirty="0" sz="2000" spc="-400" b="1">
                <a:latin typeface="Microsoft JhengHei"/>
                <a:cs typeface="Microsoft JhengHei"/>
              </a:rPr>
              <a:t> </a:t>
            </a:r>
            <a:r>
              <a:rPr dirty="0" sz="2000" b="1">
                <a:latin typeface="等线"/>
                <a:cs typeface="等线"/>
              </a:rPr>
              <a:t>含的模型</a:t>
            </a:r>
            <a:r>
              <a:rPr dirty="0" sz="2000" b="1">
                <a:latin typeface="Microsoft JhengHei"/>
                <a:cs typeface="Microsoft JhengHei"/>
              </a:rPr>
              <a:t>对</a:t>
            </a:r>
            <a:r>
              <a:rPr dirty="0" sz="2000" b="1">
                <a:latin typeface="等线"/>
                <a:cs typeface="等线"/>
              </a:rPr>
              <a:t>象作</a:t>
            </a:r>
            <a:r>
              <a:rPr dirty="0" sz="2000" b="1">
                <a:latin typeface="Microsoft JhengHei"/>
                <a:cs typeface="Microsoft JhengHei"/>
              </a:rPr>
              <a:t>为</a:t>
            </a:r>
            <a:r>
              <a:rPr dirty="0" sz="2000" b="1">
                <a:latin typeface="等线"/>
                <a:cs typeface="等线"/>
              </a:rPr>
              <a:t>模型数据的存</a:t>
            </a:r>
            <a:r>
              <a:rPr dirty="0" sz="2000" b="1">
                <a:latin typeface="Microsoft JhengHei"/>
                <a:cs typeface="Microsoft JhengHei"/>
              </a:rPr>
              <a:t>储</a:t>
            </a:r>
            <a:r>
              <a:rPr dirty="0" sz="2000" b="1">
                <a:latin typeface="等线"/>
                <a:cs typeface="等线"/>
              </a:rPr>
              <a:t>容器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755015" marR="34290" indent="-285115">
              <a:lnSpc>
                <a:spcPts val="2290"/>
              </a:lnSpc>
              <a:spcBef>
                <a:spcPts val="455"/>
              </a:spcBef>
              <a:tabLst>
                <a:tab pos="75438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如果方法的入参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为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Map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或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Model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 </a:t>
            </a:r>
            <a:r>
              <a:rPr dirty="0" sz="2000" spc="-459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会将</a:t>
            </a:r>
            <a:r>
              <a:rPr dirty="0" sz="2000">
                <a:latin typeface="宋体"/>
                <a:cs typeface="宋体"/>
              </a:rPr>
              <a:t>隐</a:t>
            </a:r>
            <a:r>
              <a:rPr dirty="0" sz="2000">
                <a:latin typeface="MS Gothic"/>
                <a:cs typeface="MS Gothic"/>
              </a:rPr>
              <a:t>含模型的引用</a:t>
            </a:r>
            <a:r>
              <a:rPr dirty="0" sz="2000">
                <a:latin typeface="宋体"/>
                <a:cs typeface="宋体"/>
              </a:rPr>
              <a:t>传  递给这</a:t>
            </a:r>
            <a:r>
              <a:rPr dirty="0" sz="2000">
                <a:latin typeface="MS Gothic"/>
                <a:cs typeface="MS Gothic"/>
              </a:rPr>
              <a:t>些入参。在方法体内，</a:t>
            </a:r>
            <a:r>
              <a:rPr dirty="0" sz="2000">
                <a:latin typeface="宋体"/>
                <a:cs typeface="宋体"/>
              </a:rPr>
              <a:t>开发</a:t>
            </a:r>
            <a:r>
              <a:rPr dirty="0" sz="2000">
                <a:latin typeface="MS Gothic"/>
                <a:cs typeface="MS Gothic"/>
              </a:rPr>
              <a:t>者可以  通</a:t>
            </a:r>
            <a:r>
              <a:rPr dirty="0" sz="2000">
                <a:latin typeface="宋体"/>
                <a:cs typeface="宋体"/>
              </a:rPr>
              <a:t>过这</a:t>
            </a:r>
            <a:r>
              <a:rPr dirty="0" sz="2000">
                <a:latin typeface="MS Gothic"/>
                <a:cs typeface="MS Gothic"/>
              </a:rPr>
              <a:t>个入参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访问</a:t>
            </a:r>
            <a:r>
              <a:rPr dirty="0" sz="2000">
                <a:latin typeface="MS Gothic"/>
                <a:cs typeface="MS Gothic"/>
              </a:rPr>
              <a:t>到模型中的所有数  据，也可以向模型中添加新的属性数据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0750" y="2809875"/>
            <a:ext cx="29337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99759" y="1120139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 h="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9144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69" rIns="0" bIns="0" rtlCol="0" vert="horz">
            <a:spAutoFit/>
          </a:bodyPr>
          <a:lstStyle/>
          <a:p>
            <a:pPr marL="1292225">
              <a:lnSpc>
                <a:spcPct val="100000"/>
              </a:lnSpc>
            </a:pPr>
            <a:r>
              <a:rPr dirty="0" sz="3750" spc="-150">
                <a:latin typeface="Arial"/>
                <a:cs typeface="Arial"/>
              </a:rPr>
              <a:t>Map</a:t>
            </a:r>
            <a:r>
              <a:rPr dirty="0" sz="3750" spc="5">
                <a:latin typeface="Arial"/>
                <a:cs typeface="Arial"/>
              </a:rPr>
              <a:t> </a:t>
            </a:r>
            <a:r>
              <a:rPr dirty="0" sz="3750" spc="1070">
                <a:latin typeface="Arial"/>
                <a:cs typeface="Arial"/>
              </a:rPr>
              <a:t>&amp;</a:t>
            </a:r>
            <a:r>
              <a:rPr dirty="0" sz="3750" spc="200">
                <a:latin typeface="Arial"/>
                <a:cs typeface="Arial"/>
              </a:rPr>
              <a:t> </a:t>
            </a:r>
            <a:r>
              <a:rPr dirty="0" sz="3750" spc="-125">
                <a:latin typeface="Arial"/>
                <a:cs typeface="Arial"/>
              </a:rPr>
              <a:t>Model</a:t>
            </a:r>
            <a:r>
              <a:rPr dirty="0" sz="3750" spc="70">
                <a:latin typeface="Arial"/>
                <a:cs typeface="Arial"/>
              </a:rPr>
              <a:t> </a:t>
            </a:r>
            <a:r>
              <a:rPr dirty="0" sz="3750" spc="-390">
                <a:latin typeface="Arial"/>
                <a:cs typeface="Arial"/>
              </a:rPr>
              <a:t>•»\</a:t>
            </a:r>
            <a:r>
              <a:rPr dirty="0" sz="3750" spc="-710">
                <a:latin typeface="Arial"/>
                <a:cs typeface="Arial"/>
              </a:rPr>
              <a:t> </a:t>
            </a:r>
            <a:r>
              <a:rPr dirty="0" sz="3750" spc="-730">
                <a:latin typeface="Arial"/>
                <a:cs typeface="Arial"/>
              </a:rPr>
              <a:t>fé!J</a:t>
            </a:r>
            <a:endParaRPr sz="3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163" y="1949196"/>
            <a:ext cx="2446020" cy="154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20">
                <a:solidFill>
                  <a:srgbClr val="8C8C8E"/>
                </a:solidFill>
                <a:latin typeface="Arial"/>
                <a:cs typeface="Arial"/>
              </a:rPr>
              <a:t>‹¿o   </a:t>
            </a:r>
            <a:r>
              <a:rPr dirty="0" sz="1500" spc="55">
                <a:solidFill>
                  <a:srgbClr val="776E64"/>
                </a:solidFill>
                <a:latin typeface="Arial"/>
                <a:cs typeface="Arial"/>
              </a:rPr>
              <a:t>MadelAhribLlt</a:t>
            </a:r>
            <a:r>
              <a:rPr dirty="0" sz="1500" spc="-265">
                <a:solidFill>
                  <a:srgbClr val="776E64"/>
                </a:solidFill>
                <a:latin typeface="Arial"/>
                <a:cs typeface="Arial"/>
              </a:rPr>
              <a:t> </a:t>
            </a:r>
            <a:r>
              <a:rPr dirty="0" sz="1500" spc="-55">
                <a:solidFill>
                  <a:srgbClr val="776E64"/>
                </a:solidFill>
                <a:latin typeface="Arial"/>
                <a:cs typeface="Arial"/>
              </a:rPr>
              <a:t>8f(°usRr°]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00" spc="-10">
                <a:solidFill>
                  <a:srgbClr val="5B0C46"/>
                </a:solidFill>
                <a:latin typeface="Arial"/>
                <a:cs typeface="Arial"/>
              </a:rPr>
              <a:t>public </a:t>
            </a:r>
            <a:r>
              <a:rPr dirty="0" sz="1700" spc="-120">
                <a:solidFill>
                  <a:srgbClr val="1D1611"/>
                </a:solidFill>
                <a:latin typeface="Arial"/>
                <a:cs typeface="Arial"/>
              </a:rPr>
              <a:t>User</a:t>
            </a:r>
            <a:r>
              <a:rPr dirty="0" sz="1700" spc="90">
                <a:solidFill>
                  <a:srgbClr val="1D1611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28150F"/>
                </a:solidFill>
                <a:latin typeface="Arial"/>
                <a:cs typeface="Arial"/>
              </a:rPr>
              <a:t>getUserg(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1650" spc="-100">
                <a:solidFill>
                  <a:srgbClr val="1F1301"/>
                </a:solidFill>
                <a:latin typeface="Arial"/>
                <a:cs typeface="Arial"/>
              </a:rPr>
              <a:t>User  </a:t>
            </a:r>
            <a:r>
              <a:rPr dirty="0" sz="1650" spc="-85">
                <a:solidFill>
                  <a:srgbClr val="0A1315"/>
                </a:solidFill>
                <a:latin typeface="Arial"/>
                <a:cs typeface="Arial"/>
              </a:rPr>
              <a:t>user  </a:t>
            </a:r>
            <a:r>
              <a:rPr dirty="0" sz="1650" spc="-5">
                <a:solidFill>
                  <a:srgbClr val="70706E"/>
                </a:solidFill>
                <a:latin typeface="Arial"/>
                <a:cs typeface="Arial"/>
              </a:rPr>
              <a:t>= </a:t>
            </a:r>
            <a:r>
              <a:rPr dirty="0" sz="1650" spc="-5">
                <a:solidFill>
                  <a:srgbClr val="591336"/>
                </a:solidFill>
                <a:latin typeface="Arial"/>
                <a:cs typeface="Arial"/>
              </a:rPr>
              <a:t>new</a:t>
            </a:r>
            <a:r>
              <a:rPr dirty="0" sz="1650" spc="-70">
                <a:solidFill>
                  <a:srgbClr val="591336"/>
                </a:solidFill>
                <a:latin typeface="Arial"/>
                <a:cs typeface="Arial"/>
              </a:rPr>
              <a:t> </a:t>
            </a:r>
            <a:r>
              <a:rPr dirty="0" sz="1650" spc="10">
                <a:solidFill>
                  <a:srgbClr val="161126"/>
                </a:solidFill>
                <a:latin typeface="Arial"/>
                <a:cs typeface="Arial"/>
              </a:rPr>
              <a:t>Userg;</a:t>
            </a:r>
            <a:endParaRPr sz="16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85"/>
              </a:spcBef>
            </a:pPr>
            <a:r>
              <a:rPr dirty="0" sz="1600" spc="-65">
                <a:solidFill>
                  <a:srgbClr val="414B4F"/>
                </a:solidFill>
                <a:latin typeface="Arial"/>
                <a:cs typeface="Arial"/>
              </a:rPr>
              <a:t>user.setA</a:t>
            </a:r>
            <a:r>
              <a:rPr dirty="0" sz="1600" spc="-280">
                <a:solidFill>
                  <a:srgbClr val="414B4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414B4F"/>
                </a:solidFill>
                <a:latin typeface="Arial"/>
                <a:cs typeface="Arial"/>
              </a:rPr>
              <a:t>/R(LO);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10">
                <a:solidFill>
                  <a:srgbClr val="AA6295"/>
                </a:solidFill>
                <a:latin typeface="Arial"/>
                <a:cs typeface="Arial"/>
              </a:rPr>
              <a:t>return</a:t>
            </a:r>
            <a:r>
              <a:rPr dirty="0" sz="1700" spc="55">
                <a:solidFill>
                  <a:srgbClr val="AA6295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0C0000"/>
                </a:solidFill>
                <a:latin typeface="Arial"/>
                <a:cs typeface="Arial"/>
              </a:rPr>
              <a:t>user;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163" y="4008882"/>
            <a:ext cx="4693285" cy="1274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50" spc="-455">
                <a:solidFill>
                  <a:srgbClr val="B5A897"/>
                </a:solidFill>
                <a:latin typeface="Arial"/>
                <a:cs typeface="Arial"/>
              </a:rPr>
              <a:t>C</a:t>
            </a:r>
            <a:r>
              <a:rPr dirty="0" baseline="6734" sz="2475" spc="-682">
                <a:solidFill>
                  <a:srgbClr val="B5A897"/>
                </a:solidFill>
                <a:latin typeface="Arial"/>
                <a:cs typeface="Arial"/>
              </a:rPr>
              <a:t>4                                                                                                                   </a:t>
            </a:r>
            <a:r>
              <a:rPr dirty="0" baseline="3367" sz="2475" spc="-30">
                <a:solidFill>
                  <a:srgbClr val="6E696E"/>
                </a:solidFill>
                <a:latin typeface="Arial"/>
                <a:cs typeface="Arial"/>
              </a:rPr>
              <a:t>RequestMapping('/handle20°)</a:t>
            </a:r>
            <a:endParaRPr baseline="3367" sz="2475">
              <a:latin typeface="Arial"/>
              <a:cs typeface="Arial"/>
            </a:endParaRPr>
          </a:p>
          <a:p>
            <a:pPr marL="12700">
              <a:lnSpc>
                <a:spcPts val="1970"/>
              </a:lnSpc>
            </a:pPr>
            <a:r>
              <a:rPr dirty="0" sz="1800" spc="-50">
                <a:solidFill>
                  <a:srgbClr val="6B073B"/>
                </a:solidFill>
                <a:latin typeface="Arial"/>
                <a:cs typeface="Arial"/>
              </a:rPr>
              <a:t>public </a:t>
            </a:r>
            <a:r>
              <a:rPr dirty="0" sz="1800" spc="-90">
                <a:solidFill>
                  <a:srgbClr val="2D0C24"/>
                </a:solidFill>
                <a:latin typeface="Arial"/>
                <a:cs typeface="Arial"/>
              </a:rPr>
              <a:t>String </a:t>
            </a:r>
            <a:r>
              <a:rPr dirty="0" sz="1800" spc="-110">
                <a:solidFill>
                  <a:srgbClr val="283446"/>
                </a:solidFill>
                <a:latin typeface="Arial"/>
                <a:cs typeface="Arial"/>
              </a:rPr>
              <a:t>handle20(Map </a:t>
            </a:r>
            <a:r>
              <a:rPr dirty="0" sz="1800" spc="-215">
                <a:solidFill>
                  <a:srgbClr val="283446"/>
                </a:solidFill>
                <a:latin typeface="Arial"/>
                <a:cs typeface="Arial"/>
              </a:rPr>
              <a:t>&lt; </a:t>
            </a:r>
            <a:r>
              <a:rPr dirty="0" sz="1800" spc="-100">
                <a:solidFill>
                  <a:srgbClr val="283446"/>
                </a:solidFill>
                <a:latin typeface="Arial"/>
                <a:cs typeface="Arial"/>
              </a:rPr>
              <a:t>String, </a:t>
            </a:r>
            <a:r>
              <a:rPr dirty="0" sz="1800" spc="-100">
                <a:solidFill>
                  <a:srgbClr val="1C1A42"/>
                </a:solidFill>
                <a:latin typeface="Arial"/>
                <a:cs typeface="Arial"/>
              </a:rPr>
              <a:t>Object» </a:t>
            </a:r>
            <a:r>
              <a:rPr dirty="0" sz="1800" spc="75">
                <a:solidFill>
                  <a:srgbClr val="1C1A42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3A2103"/>
                </a:solidFill>
                <a:latin typeface="Arial"/>
                <a:cs typeface="Arial"/>
              </a:rPr>
              <a:t>map)(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125"/>
              </a:lnSpc>
            </a:pPr>
            <a:r>
              <a:rPr dirty="0" sz="1850" spc="-85">
                <a:solidFill>
                  <a:srgbClr val="463833"/>
                </a:solidFill>
                <a:latin typeface="Arial"/>
                <a:cs typeface="Arial"/>
              </a:rPr>
              <a:t>map.put('time°, </a:t>
            </a:r>
            <a:r>
              <a:rPr dirty="0" sz="1850" spc="-95">
                <a:solidFill>
                  <a:srgbClr val="5D0021"/>
                </a:solidFill>
                <a:latin typeface="Arial"/>
                <a:cs typeface="Arial"/>
              </a:rPr>
              <a:t>new</a:t>
            </a:r>
            <a:r>
              <a:rPr dirty="0" sz="1850" spc="220">
                <a:solidFill>
                  <a:srgbClr val="5D0021"/>
                </a:solidFill>
                <a:latin typeface="Arial"/>
                <a:cs typeface="Arial"/>
              </a:rPr>
              <a:t> </a:t>
            </a:r>
            <a:r>
              <a:rPr dirty="0" sz="1850" spc="-100">
                <a:solidFill>
                  <a:srgbClr val="2A281C"/>
                </a:solidFill>
                <a:latin typeface="Arial"/>
                <a:cs typeface="Arial"/>
              </a:rPr>
              <a:t>Dategj;</a:t>
            </a:r>
            <a:endParaRPr sz="18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70"/>
              </a:spcBef>
            </a:pPr>
            <a:r>
              <a:rPr dirty="0" sz="1550" spc="-45">
                <a:solidFill>
                  <a:srgbClr val="0F0101"/>
                </a:solidFill>
                <a:latin typeface="Arial"/>
                <a:cs typeface="Arial"/>
              </a:rPr>
              <a:t>User </a:t>
            </a:r>
            <a:r>
              <a:rPr dirty="0" sz="1550" spc="-75">
                <a:solidFill>
                  <a:srgbClr val="282F38"/>
                </a:solidFill>
                <a:latin typeface="Arial"/>
                <a:cs typeface="Arial"/>
              </a:rPr>
              <a:t>usBr  </a:t>
            </a:r>
            <a:r>
              <a:rPr dirty="0" sz="1550" spc="50">
                <a:latin typeface="Arial"/>
                <a:cs typeface="Arial"/>
              </a:rPr>
              <a:t>= </a:t>
            </a:r>
            <a:r>
              <a:rPr dirty="0" sz="1550" spc="-195">
                <a:solidFill>
                  <a:srgbClr val="24211C"/>
                </a:solidFill>
                <a:latin typeface="Arial"/>
                <a:cs typeface="Arial"/>
              </a:rPr>
              <a:t>(USRF)  </a:t>
            </a:r>
            <a:r>
              <a:rPr dirty="0" sz="1550" spc="20">
                <a:latin typeface="Arial"/>
                <a:cs typeface="Arial"/>
              </a:rPr>
              <a:t>map.get(°</a:t>
            </a:r>
            <a:r>
              <a:rPr dirty="0" sz="1550" spc="110">
                <a:latin typeface="Arial"/>
                <a:cs typeface="Arial"/>
              </a:rPr>
              <a:t> </a:t>
            </a:r>
            <a:r>
              <a:rPr dirty="0" sz="1550" spc="-30">
                <a:solidFill>
                  <a:srgbClr val="2B08AF"/>
                </a:solidFill>
                <a:latin typeface="Arial"/>
                <a:cs typeface="Arial"/>
              </a:rPr>
              <a:t>user°);</a:t>
            </a:r>
            <a:endParaRPr sz="15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5"/>
              </a:spcBef>
            </a:pPr>
            <a:r>
              <a:rPr dirty="0" sz="1650" spc="-70">
                <a:solidFill>
                  <a:srgbClr val="3411B5"/>
                </a:solidFill>
                <a:latin typeface="Arial"/>
                <a:cs typeface="Arial"/>
              </a:rPr>
              <a:t>user.seIEmail(°TangGang@ </a:t>
            </a:r>
            <a:r>
              <a:rPr dirty="0" sz="1650" spc="-10">
                <a:solidFill>
                  <a:srgbClr val="3411B5"/>
                </a:solidFill>
                <a:latin typeface="Arial"/>
                <a:cs typeface="Arial"/>
              </a:rPr>
              <a:t>atguigu.com</a:t>
            </a:r>
            <a:r>
              <a:rPr dirty="0" sz="1650" spc="-200">
                <a:solidFill>
                  <a:srgbClr val="3411B5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3411B5"/>
                </a:solidFill>
                <a:latin typeface="Arial"/>
                <a:cs typeface="Arial"/>
              </a:rPr>
              <a:t>']j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0588" y="5036820"/>
            <a:ext cx="3116580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10">
                <a:solidFill>
                  <a:srgbClr val="596060"/>
                </a:solidFill>
                <a:latin typeface="Arial"/>
                <a:cs typeface="Arial"/>
              </a:rPr>
              <a:t>I2fTl£lil:  </a:t>
            </a:r>
            <a:r>
              <a:rPr dirty="0" sz="1500" spc="-5">
                <a:solidFill>
                  <a:srgbClr val="606270"/>
                </a:solidFill>
                <a:latin typeface="Arial"/>
                <a:cs typeface="Arial"/>
              </a:rPr>
              <a:t>${requestS </a:t>
            </a:r>
            <a:r>
              <a:rPr dirty="0" sz="1500" spc="-25">
                <a:solidFill>
                  <a:srgbClr val="606270"/>
                </a:solidFill>
                <a:latin typeface="Arial"/>
                <a:cs typeface="Arial"/>
              </a:rPr>
              <a:t>cOpI2.user.email</a:t>
            </a:r>
            <a:r>
              <a:rPr dirty="0" sz="1500" spc="-40">
                <a:solidFill>
                  <a:srgbClr val="606270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7C6249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90"/>
              </a:spcBef>
            </a:pPr>
            <a:r>
              <a:rPr dirty="0" sz="1600" spc="-125">
                <a:solidFill>
                  <a:srgbClr val="64857E"/>
                </a:solidFill>
                <a:latin typeface="Arial"/>
                <a:cs typeface="Arial"/>
              </a:rPr>
              <a:t>&lt; </a:t>
            </a:r>
            <a:r>
              <a:rPr dirty="0" sz="1600" spc="50">
                <a:solidFill>
                  <a:srgbClr val="547C7C"/>
                </a:solidFill>
                <a:latin typeface="Arial"/>
                <a:cs typeface="Arial"/>
              </a:rPr>
              <a:t>br»</a:t>
            </a:r>
            <a:r>
              <a:rPr dirty="0" sz="1600" spc="-180">
                <a:solidFill>
                  <a:srgbClr val="547C7C"/>
                </a:solidFill>
                <a:latin typeface="Arial"/>
                <a:cs typeface="Arial"/>
              </a:rPr>
              <a:t> </a:t>
            </a:r>
            <a:r>
              <a:rPr dirty="0" sz="1600" spc="240">
                <a:solidFill>
                  <a:srgbClr val="567C6D"/>
                </a:solidFill>
                <a:latin typeface="Arial"/>
                <a:cs typeface="Arial"/>
              </a:rPr>
              <a:t>‹</a:t>
            </a:r>
            <a:r>
              <a:rPr dirty="0" sz="1600" spc="240">
                <a:solidFill>
                  <a:srgbClr val="4B777B"/>
                </a:solidFill>
                <a:latin typeface="Arial"/>
                <a:cs typeface="Arial"/>
              </a:rPr>
              <a:t>br›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763" y="5542026"/>
            <a:ext cx="7207250" cy="7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5">
                <a:solidFill>
                  <a:srgbClr val="5B133D"/>
                </a:solidFill>
                <a:latin typeface="Arial"/>
                <a:cs typeface="Arial"/>
              </a:rPr>
              <a:t>mturn</a:t>
            </a:r>
            <a:r>
              <a:rPr dirty="0" sz="1650" spc="90">
                <a:solidFill>
                  <a:srgbClr val="5B133D"/>
                </a:solidFill>
                <a:latin typeface="Arial"/>
                <a:cs typeface="Arial"/>
              </a:rPr>
              <a:t> </a:t>
            </a:r>
            <a:r>
              <a:rPr dirty="0" sz="1650" spc="-80">
                <a:solidFill>
                  <a:srgbClr val="5B3FDD"/>
                </a:solidFill>
                <a:latin typeface="Arial"/>
                <a:cs typeface="Arial"/>
              </a:rPr>
              <a:t>"success";</a:t>
            </a:r>
            <a:endParaRPr sz="1650">
              <a:latin typeface="Arial"/>
              <a:cs typeface="Arial"/>
            </a:endParaRPr>
          </a:p>
          <a:p>
            <a:pPr marL="4688205">
              <a:lnSpc>
                <a:spcPct val="100000"/>
              </a:lnSpc>
              <a:spcBef>
                <a:spcPts val="10"/>
              </a:spcBef>
            </a:pPr>
            <a:r>
              <a:rPr dirty="0" sz="1650" spc="-25">
                <a:solidFill>
                  <a:srgbClr val="131C1D"/>
                </a:solidFill>
                <a:latin typeface="Arial"/>
                <a:cs typeface="Arial"/>
              </a:rPr>
              <a:t>time: </a:t>
            </a:r>
            <a:r>
              <a:rPr dirty="0" sz="1650" spc="-50">
                <a:solidFill>
                  <a:srgbClr val="180F15"/>
                </a:solidFill>
                <a:latin typeface="Arial"/>
                <a:cs typeface="Arial"/>
              </a:rPr>
              <a:t>$(requestScope.time </a:t>
            </a:r>
            <a:r>
              <a:rPr dirty="0" sz="1650" spc="75">
                <a:solidFill>
                  <a:srgbClr val="180F1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57524F"/>
                </a:solidFill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4724400">
              <a:lnSpc>
                <a:spcPct val="100000"/>
              </a:lnSpc>
              <a:spcBef>
                <a:spcPts val="110"/>
              </a:spcBef>
            </a:pPr>
            <a:r>
              <a:rPr dirty="0" sz="1550" spc="-210">
                <a:solidFill>
                  <a:srgbClr val="54918C"/>
                </a:solidFill>
                <a:latin typeface="Arial"/>
                <a:cs typeface="Arial"/>
              </a:rPr>
              <a:t>&lt; </a:t>
            </a:r>
            <a:r>
              <a:rPr dirty="0" sz="1550" spc="40">
                <a:solidFill>
                  <a:srgbClr val="468282"/>
                </a:solidFill>
                <a:latin typeface="Arial"/>
                <a:cs typeface="Arial"/>
              </a:rPr>
              <a:t>br&gt; </a:t>
            </a:r>
            <a:r>
              <a:rPr dirty="0" sz="1550" spc="-210">
                <a:solidFill>
                  <a:srgbClr val="529090"/>
                </a:solidFill>
                <a:latin typeface="Arial"/>
                <a:cs typeface="Arial"/>
              </a:rPr>
              <a:t>&lt; </a:t>
            </a:r>
            <a:r>
              <a:rPr dirty="0" sz="1550" spc="30">
                <a:solidFill>
                  <a:srgbClr val="6E7069"/>
                </a:solidFill>
                <a:latin typeface="Arial"/>
                <a:cs typeface="Arial"/>
              </a:rPr>
              <a:t>br</a:t>
            </a:r>
            <a:r>
              <a:rPr dirty="0" sz="1550" spc="-185">
                <a:solidFill>
                  <a:srgbClr val="6E7069"/>
                </a:solidFill>
                <a:latin typeface="Arial"/>
                <a:cs typeface="Arial"/>
              </a:rPr>
              <a:t> </a:t>
            </a:r>
            <a:r>
              <a:rPr dirty="0" sz="1550" spc="-210">
                <a:solidFill>
                  <a:srgbClr val="548582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91260">
              <a:lnSpc>
                <a:spcPct val="100000"/>
              </a:lnSpc>
            </a:pPr>
            <a:r>
              <a:rPr dirty="0" spc="-5"/>
              <a:t>@SessionAttributes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26284"/>
            <a:ext cx="8004175" cy="4147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2159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若希望在多个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共用某个模型属性数据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可以在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上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注一个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@SessionAttributes</a:t>
            </a:r>
            <a:r>
              <a:rPr dirty="0" sz="2400" spc="-5">
                <a:latin typeface="Arial"/>
                <a:cs typeface="Arial"/>
              </a:rPr>
              <a:t>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将在模型中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的属性</a:t>
            </a:r>
            <a:r>
              <a:rPr dirty="0" sz="2400">
                <a:latin typeface="宋体"/>
                <a:cs typeface="宋体"/>
              </a:rPr>
              <a:t>暂</a:t>
            </a:r>
            <a:r>
              <a:rPr dirty="0" sz="2400">
                <a:latin typeface="MS Gothic"/>
                <a:cs typeface="MS Gothic"/>
              </a:rPr>
              <a:t>存到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HttpSession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@SessionAttributes </a:t>
            </a:r>
            <a:r>
              <a:rPr dirty="0" sz="2400">
                <a:latin typeface="MS Gothic"/>
                <a:cs typeface="MS Gothic"/>
              </a:rPr>
              <a:t>除了可以通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属性名</a:t>
            </a:r>
            <a:r>
              <a:rPr dirty="0" sz="2400">
                <a:latin typeface="MS Gothic"/>
                <a:cs typeface="MS Gothic"/>
              </a:rPr>
              <a:t>指定需要放到会 </a:t>
            </a:r>
            <a:r>
              <a:rPr dirty="0" sz="2400" spc="-1165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中的属性外，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模型属性的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>
                <a:latin typeface="MS Gothic"/>
                <a:cs typeface="MS Gothic"/>
              </a:rPr>
              <a:t>指定</a:t>
            </a:r>
            <a:r>
              <a:rPr dirty="0" sz="2400">
                <a:latin typeface="宋体"/>
                <a:cs typeface="宋体"/>
              </a:rPr>
              <a:t>哪</a:t>
            </a:r>
            <a:r>
              <a:rPr dirty="0" sz="2400">
                <a:latin typeface="MS Gothic"/>
                <a:cs typeface="MS Gothic"/>
              </a:rPr>
              <a:t>些  模型属性需要放到会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350"/>
              </a:lnSpc>
              <a:spcBef>
                <a:spcPts val="284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@SessionAttributes(types=User.class)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会将</a:t>
            </a:r>
            <a:r>
              <a:rPr dirty="0" sz="2000">
                <a:latin typeface="宋体"/>
                <a:cs typeface="宋体"/>
              </a:rPr>
              <a:t>隐</a:t>
            </a:r>
            <a:r>
              <a:rPr dirty="0" sz="2000">
                <a:latin typeface="MS Gothic"/>
                <a:cs typeface="MS Gothic"/>
              </a:rPr>
              <a:t>含模型中所有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endParaRPr sz="2000">
              <a:latin typeface="MS Gothic"/>
              <a:cs typeface="MS Gothic"/>
            </a:endParaRPr>
          </a:p>
          <a:p>
            <a:pPr marL="755015">
              <a:lnSpc>
                <a:spcPts val="2350"/>
              </a:lnSpc>
            </a:pP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00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User.class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的属性添加到会</a:t>
            </a:r>
            <a:r>
              <a:rPr dirty="0" sz="2000">
                <a:latin typeface="宋体"/>
                <a:cs typeface="宋体"/>
              </a:rPr>
              <a:t>话</a:t>
            </a:r>
            <a:r>
              <a:rPr dirty="0" sz="2000">
                <a:latin typeface="MS Gothic"/>
                <a:cs typeface="MS Gothic"/>
              </a:rPr>
              <a:t>中。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@SessionAttributes(value={“user1”,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“user2”})</a:t>
            </a:r>
            <a:endParaRPr sz="2000">
              <a:latin typeface="Arial"/>
              <a:cs typeface="Arial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@SessionAttributes(types={User.class,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Dept.class})</a:t>
            </a:r>
            <a:endParaRPr sz="2000">
              <a:latin typeface="Arial"/>
              <a:cs typeface="Arial"/>
            </a:endParaRPr>
          </a:p>
          <a:p>
            <a:pPr lvl="1" marL="755015" marR="2180590" indent="-285115">
              <a:lnSpc>
                <a:spcPts val="2300"/>
              </a:lnSpc>
              <a:spcBef>
                <a:spcPts val="509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@SessionAttributes(value={“user1”, </a:t>
            </a:r>
            <a:r>
              <a:rPr dirty="0" sz="2000">
                <a:latin typeface="Arial"/>
                <a:cs typeface="Arial"/>
              </a:rPr>
              <a:t>“user2”}, </a:t>
            </a:r>
            <a:r>
              <a:rPr dirty="0" sz="2000" spc="-4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types={Dept.class})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84976" y="1120139"/>
            <a:ext cx="289560" cy="0"/>
          </a:xfrm>
          <a:custGeom>
            <a:avLst/>
            <a:gdLst/>
            <a:ahLst/>
            <a:cxnLst/>
            <a:rect l="l" t="t" r="r" b="b"/>
            <a:pathLst>
              <a:path w="289559" h="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9144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38471" y="2755392"/>
            <a:ext cx="10058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7071" y="2715767"/>
            <a:ext cx="48767" cy="176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56632" y="2715767"/>
            <a:ext cx="91439" cy="176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4655" y="2715767"/>
            <a:ext cx="1435608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5768" rIns="0" bIns="0" rtlCol="0" vert="horz">
            <a:spAutoFit/>
          </a:bodyPr>
          <a:lstStyle/>
          <a:p>
            <a:pPr marL="694690">
              <a:lnSpc>
                <a:spcPct val="100000"/>
              </a:lnSpc>
              <a:tabLst>
                <a:tab pos="4833620" algn="l"/>
              </a:tabLst>
            </a:pPr>
            <a:r>
              <a:rPr dirty="0" spc="-40">
                <a:latin typeface="Arial"/>
                <a:cs typeface="Arial"/>
              </a:rPr>
              <a:t>@SessionAttributes	</a:t>
            </a:r>
            <a:r>
              <a:rPr dirty="0" spc="-330">
                <a:latin typeface="Arial"/>
                <a:cs typeface="Arial"/>
              </a:rPr>
              <a:t>•»\</a:t>
            </a:r>
            <a:r>
              <a:rPr dirty="0" spc="-740">
                <a:latin typeface="Arial"/>
                <a:cs typeface="Arial"/>
              </a:rPr>
              <a:t> </a:t>
            </a:r>
            <a:r>
              <a:rPr dirty="0" spc="-395">
                <a:latin typeface="Arial"/>
                <a:cs typeface="Arial"/>
              </a:rPr>
              <a:t>f¢!]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9700" y="2220467"/>
            <a:ext cx="2762885" cy="1083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00">
                <a:solidFill>
                  <a:srgbClr val="898074"/>
                </a:solidFill>
                <a:latin typeface="Trebuchet MS"/>
                <a:cs typeface="Trebuchet MS"/>
              </a:rPr>
              <a:t>i”'.."   </a:t>
            </a:r>
            <a:r>
              <a:rPr dirty="0" sz="1500" spc="70">
                <a:solidFill>
                  <a:srgbClr val="898074"/>
                </a:solidFill>
                <a:latin typeface="Trebuchet MS"/>
                <a:cs typeface="Trebuchet MS"/>
              </a:rPr>
              <a:t>Sess</a:t>
            </a:r>
            <a:r>
              <a:rPr dirty="0" sz="1500" spc="-195">
                <a:solidFill>
                  <a:srgbClr val="898074"/>
                </a:solidFill>
                <a:latin typeface="Trebuchet MS"/>
                <a:cs typeface="Trebuchet MS"/>
              </a:rPr>
              <a:t> </a:t>
            </a:r>
            <a:r>
              <a:rPr dirty="0" sz="1500" spc="-40">
                <a:solidFill>
                  <a:srgbClr val="706D67"/>
                </a:solidFill>
                <a:latin typeface="Trebuchet MS"/>
                <a:cs typeface="Trebuchet MS"/>
              </a:rPr>
              <a:t>iot??‹tt</a:t>
            </a:r>
            <a:r>
              <a:rPr dirty="0" sz="1500" spc="-130">
                <a:solidFill>
                  <a:srgbClr val="706D67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8A7C74"/>
                </a:solidFill>
                <a:latin typeface="Trebuchet MS"/>
                <a:cs typeface="Trebuchet MS"/>
              </a:rPr>
              <a:t>ri</a:t>
            </a:r>
            <a:r>
              <a:rPr dirty="0" sz="1500" spc="-300">
                <a:solidFill>
                  <a:srgbClr val="8A7C74"/>
                </a:solidFill>
                <a:latin typeface="Trebuchet MS"/>
                <a:cs typeface="Trebuchet MS"/>
              </a:rPr>
              <a:t> </a:t>
            </a:r>
            <a:r>
              <a:rPr dirty="0" sz="1500" spc="75">
                <a:solidFill>
                  <a:srgbClr val="603F7E"/>
                </a:solidFill>
                <a:latin typeface="Trebuchet MS"/>
                <a:cs typeface="Trebuchet MS"/>
              </a:rPr>
              <a:t>hutes('</a:t>
            </a:r>
            <a:r>
              <a:rPr dirty="0" sz="1500" spc="-30">
                <a:solidFill>
                  <a:srgbClr val="603F7E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524FCA"/>
                </a:solidFill>
                <a:latin typeface="Trebuchet MS"/>
                <a:cs typeface="Trebuchet MS"/>
              </a:rPr>
              <a:t>u</a:t>
            </a:r>
            <a:r>
              <a:rPr dirty="0" sz="1500" spc="10">
                <a:solidFill>
                  <a:srgbClr val="2A08D1"/>
                </a:solidFill>
                <a:latin typeface="Trebuchet MS"/>
                <a:cs typeface="Trebuchet MS"/>
              </a:rPr>
              <a:t>fler")</a:t>
            </a:r>
            <a:endParaRPr sz="1500">
              <a:latin typeface="Trebuchet MS"/>
              <a:cs typeface="Trebuchet MS"/>
            </a:endParaRPr>
          </a:p>
          <a:p>
            <a:pPr marL="52069">
              <a:lnSpc>
                <a:spcPct val="100000"/>
              </a:lnSpc>
              <a:spcBef>
                <a:spcPts val="295"/>
              </a:spcBef>
            </a:pPr>
            <a:r>
              <a:rPr dirty="0" sz="1300" spc="-490">
                <a:solidFill>
                  <a:srgbClr val="877C80"/>
                </a:solidFill>
                <a:latin typeface="Trebuchet MS"/>
                <a:cs typeface="Trebuchet MS"/>
              </a:rPr>
              <a:t>”-</a:t>
            </a:r>
            <a:r>
              <a:rPr dirty="0" sz="1300" spc="-120">
                <a:solidFill>
                  <a:srgbClr val="877C80"/>
                </a:solidFill>
                <a:latin typeface="Trebuchet MS"/>
                <a:cs typeface="Trebuchet MS"/>
              </a:rPr>
              <a:t> </a:t>
            </a:r>
            <a:r>
              <a:rPr dirty="0" sz="1300" spc="-130">
                <a:solidFill>
                  <a:srgbClr val="837975"/>
                </a:solidFill>
                <a:latin typeface="Trebuchet MS"/>
                <a:cs typeface="Trebuchet MS"/>
              </a:rPr>
              <a:t>"”:.nn</a:t>
            </a:r>
            <a:r>
              <a:rPr dirty="0" sz="1300" spc="-145">
                <a:solidFill>
                  <a:srgbClr val="837975"/>
                </a:solidFill>
                <a:latin typeface="Trebuchet MS"/>
                <a:cs typeface="Trebuchet MS"/>
              </a:rPr>
              <a:t> </a:t>
            </a:r>
            <a:r>
              <a:rPr dirty="0" sz="1300" spc="160">
                <a:solidFill>
                  <a:srgbClr val="72706B"/>
                </a:solidFill>
                <a:latin typeface="Trebuchet MS"/>
                <a:cs typeface="Trebuchet MS"/>
              </a:rPr>
              <a:t>n</a:t>
            </a:r>
            <a:endParaRPr sz="1300">
              <a:latin typeface="Trebuchet MS"/>
              <a:cs typeface="Trebuchet MS"/>
            </a:endParaRPr>
          </a:p>
          <a:p>
            <a:pPr marL="12700" marR="5080" indent="713105">
              <a:lnSpc>
                <a:spcPct val="102899"/>
              </a:lnSpc>
              <a:spcBef>
                <a:spcPts val="470"/>
              </a:spcBef>
            </a:pPr>
            <a:r>
              <a:rPr dirty="0" sz="1750" spc="-120">
                <a:solidFill>
                  <a:srgbClr val="6E6D67"/>
                </a:solidFill>
                <a:latin typeface="Arial"/>
                <a:cs typeface="Arial"/>
              </a:rPr>
              <a:t>est</a:t>
            </a:r>
            <a:r>
              <a:rPr dirty="0" sz="1750" spc="-300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95">
                <a:solidFill>
                  <a:srgbClr val="6E6D67"/>
                </a:solidFill>
                <a:latin typeface="Arial"/>
                <a:cs typeface="Arial"/>
              </a:rPr>
              <a:t>f›\</a:t>
            </a:r>
            <a:r>
              <a:rPr dirty="0" sz="1750" spc="-17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325">
                <a:solidFill>
                  <a:srgbClr val="6E6D67"/>
                </a:solidFill>
                <a:latin typeface="Arial"/>
                <a:cs typeface="Arial"/>
              </a:rPr>
              <a:t>a</a:t>
            </a:r>
            <a:r>
              <a:rPr dirty="0" sz="1750" spc="-24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6E6D67"/>
                </a:solidFill>
                <a:latin typeface="Arial"/>
                <a:cs typeface="Arial"/>
              </a:rPr>
              <a:t>;</a:t>
            </a:r>
            <a:r>
              <a:rPr dirty="0" baseline="-12698" sz="2625" spc="-67">
                <a:solidFill>
                  <a:srgbClr val="6E6D67"/>
                </a:solidFill>
                <a:latin typeface="Arial"/>
                <a:cs typeface="Arial"/>
              </a:rPr>
              <a:t>•n</a:t>
            </a:r>
            <a:r>
              <a:rPr dirty="0" baseline="-12698" sz="2625" spc="1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 spc="-352">
                <a:solidFill>
                  <a:srgbClr val="6E6D67"/>
                </a:solidFill>
                <a:latin typeface="Arial"/>
                <a:cs typeface="Arial"/>
              </a:rPr>
              <a:t>••</a:t>
            </a:r>
            <a:r>
              <a:rPr dirty="0" baseline="-9523" sz="2625" spc="-55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 spc="15">
                <a:solidFill>
                  <a:srgbClr val="6E6D67"/>
                </a:solidFill>
                <a:latin typeface="Arial"/>
                <a:cs typeface="Arial"/>
              </a:rPr>
              <a:t>s(</a:t>
            </a:r>
            <a:r>
              <a:rPr dirty="0" baseline="-9523" sz="2625" spc="-427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>
                <a:solidFill>
                  <a:srgbClr val="6E6D67"/>
                </a:solidFill>
                <a:latin typeface="Arial"/>
                <a:cs typeface="Arial"/>
              </a:rPr>
              <a:t>"</a:t>
            </a:r>
            <a:r>
              <a:rPr dirty="0" baseline="3174" sz="2625">
                <a:solidFill>
                  <a:srgbClr val="6E6D67"/>
                </a:solidFill>
                <a:latin typeface="Arial"/>
                <a:cs typeface="Arial"/>
              </a:rPr>
              <a:t>]heIIo•) </a:t>
            </a:r>
            <a:r>
              <a:rPr dirty="0" baseline="3174" sz="2625" spc="-52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20">
                <a:solidFill>
                  <a:srgbClr val="690346"/>
                </a:solidFill>
                <a:latin typeface="Arial"/>
                <a:cs typeface="Arial"/>
              </a:rPr>
              <a:t>public </a:t>
            </a:r>
            <a:r>
              <a:rPr dirty="0" sz="1750" spc="-60">
                <a:solidFill>
                  <a:srgbClr val="660342"/>
                </a:solidFill>
                <a:latin typeface="Arial"/>
                <a:cs typeface="Arial"/>
              </a:rPr>
              <a:t>class  </a:t>
            </a:r>
            <a:r>
              <a:rPr dirty="0" sz="1750" spc="-10">
                <a:solidFill>
                  <a:srgbClr val="706966"/>
                </a:solidFill>
                <a:latin typeface="Arial"/>
                <a:cs typeface="Arial"/>
              </a:rPr>
              <a:t>HelloWorld</a:t>
            </a:r>
            <a:r>
              <a:rPr dirty="0" sz="1750" spc="25">
                <a:solidFill>
                  <a:srgbClr val="706966"/>
                </a:solidFill>
                <a:latin typeface="Arial"/>
                <a:cs typeface="Arial"/>
              </a:rPr>
              <a:t> </a:t>
            </a:r>
            <a:r>
              <a:rPr dirty="0" sz="1750" spc="-55">
                <a:solidFill>
                  <a:srgbClr val="314452"/>
                </a:solidFill>
                <a:latin typeface="Arial"/>
                <a:cs typeface="Arial"/>
              </a:rPr>
              <a:t>(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491" y="3591559"/>
            <a:ext cx="2566670" cy="108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05">
              <a:lnSpc>
                <a:spcPct val="100000"/>
              </a:lnSpc>
            </a:pPr>
            <a:r>
              <a:rPr dirty="0" sz="1600" spc="-170">
                <a:latin typeface="Arial"/>
                <a:cs typeface="Arial"/>
              </a:rPr>
              <a:t>:§ </a:t>
            </a:r>
            <a:r>
              <a:rPr dirty="0" sz="1600" spc="-145">
                <a:latin typeface="Arial"/>
                <a:cs typeface="Arial"/>
              </a:rPr>
              <a:t> </a:t>
            </a:r>
            <a:r>
              <a:rPr dirty="0" sz="1600" spc="-190">
                <a:solidFill>
                  <a:srgbClr val="757789"/>
                </a:solidFill>
                <a:latin typeface="Arial"/>
                <a:cs typeface="Arial"/>
              </a:rPr>
              <a:t>f'›”I</a:t>
            </a:r>
            <a:r>
              <a:rPr dirty="0" sz="1600" spc="-185">
                <a:solidFill>
                  <a:srgbClr val="757789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72646E"/>
                </a:solidFill>
                <a:latin typeface="Arial"/>
                <a:cs typeface="Arial"/>
              </a:rPr>
              <a:t>oJ</a:t>
            </a:r>
            <a:r>
              <a:rPr dirty="0" sz="1600" spc="65">
                <a:solidFill>
                  <a:srgbClr val="777275"/>
                </a:solidFill>
                <a:latin typeface="Arial"/>
                <a:cs typeface="Arial"/>
              </a:rPr>
              <a:t>el/‹tt</a:t>
            </a:r>
            <a:r>
              <a:rPr dirty="0" sz="1600" spc="-100">
                <a:solidFill>
                  <a:srgbClr val="777275"/>
                </a:solidFill>
                <a:latin typeface="Arial"/>
                <a:cs typeface="Arial"/>
              </a:rPr>
              <a:t> </a:t>
            </a:r>
            <a:r>
              <a:rPr dirty="0" sz="1600" spc="-240">
                <a:solidFill>
                  <a:srgbClr val="775E5E"/>
                </a:solidFill>
                <a:latin typeface="Arial"/>
                <a:cs typeface="Arial"/>
              </a:rPr>
              <a:t>i-</a:t>
            </a:r>
            <a:r>
              <a:rPr dirty="0" sz="1600" spc="-270">
                <a:solidFill>
                  <a:srgbClr val="775E5E"/>
                </a:solidFill>
                <a:latin typeface="Arial"/>
                <a:cs typeface="Arial"/>
              </a:rPr>
              <a:t> </a:t>
            </a:r>
            <a:r>
              <a:rPr dirty="0" sz="1600" spc="15">
                <a:solidFill>
                  <a:srgbClr val="775E5E"/>
                </a:solidFill>
                <a:latin typeface="Arial"/>
                <a:cs typeface="Arial"/>
              </a:rPr>
              <a:t>il›‹›te("</a:t>
            </a:r>
            <a:r>
              <a:rPr dirty="0" sz="1600" spc="-245">
                <a:solidFill>
                  <a:srgbClr val="775E5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775E5E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700" spc="50">
                <a:solidFill>
                  <a:srgbClr val="5D0842"/>
                </a:solidFill>
                <a:latin typeface="Arial"/>
                <a:cs typeface="Arial"/>
              </a:rPr>
              <a:t>public </a:t>
            </a:r>
            <a:r>
              <a:rPr dirty="0" sz="1700" spc="-75">
                <a:latin typeface="Arial"/>
                <a:cs typeface="Arial"/>
              </a:rPr>
              <a:t>User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212442"/>
                </a:solidFill>
                <a:latin typeface="Arial"/>
                <a:cs typeface="Arial"/>
              </a:rPr>
              <a:t>getUser()(</a:t>
            </a:r>
            <a:endParaRPr sz="170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215"/>
              </a:spcBef>
            </a:pPr>
            <a:r>
              <a:rPr dirty="0" sz="1650" spc="-20">
                <a:latin typeface="Arial"/>
                <a:cs typeface="Arial"/>
              </a:rPr>
              <a:t>User </a:t>
            </a:r>
            <a:r>
              <a:rPr dirty="0" sz="1650" spc="-60">
                <a:latin typeface="Arial"/>
                <a:cs typeface="Arial"/>
              </a:rPr>
              <a:t>user  </a:t>
            </a:r>
            <a:r>
              <a:rPr dirty="0" sz="1650" spc="-1010">
                <a:solidFill>
                  <a:srgbClr val="676764"/>
                </a:solidFill>
                <a:latin typeface="Arial"/>
                <a:cs typeface="Arial"/>
              </a:rPr>
              <a:t>—</a:t>
            </a:r>
            <a:r>
              <a:rPr dirty="0" sz="1650" spc="360">
                <a:solidFill>
                  <a:srgbClr val="676764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670844"/>
                </a:solidFill>
                <a:latin typeface="Arial"/>
                <a:cs typeface="Arial"/>
              </a:rPr>
              <a:t>new </a:t>
            </a:r>
            <a:r>
              <a:rPr dirty="0" sz="1650" spc="-180">
                <a:latin typeface="Arial"/>
                <a:cs typeface="Arial"/>
              </a:rPr>
              <a:t>U5</a:t>
            </a:r>
            <a:r>
              <a:rPr dirty="0" sz="1650" spc="-215">
                <a:latin typeface="Arial"/>
                <a:cs typeface="Arial"/>
              </a:rPr>
              <a:t> </a:t>
            </a:r>
            <a:r>
              <a:rPr dirty="0" sz="1650" spc="-100">
                <a:latin typeface="Arial"/>
                <a:cs typeface="Arial"/>
              </a:rPr>
              <a:t>éF();</a:t>
            </a:r>
            <a:endParaRPr sz="165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155"/>
              </a:spcBef>
            </a:pPr>
            <a:r>
              <a:rPr dirty="0" sz="1600" spc="10">
                <a:solidFill>
                  <a:srgbClr val="4F3423"/>
                </a:solidFill>
                <a:latin typeface="Arial"/>
                <a:cs typeface="Arial"/>
              </a:rPr>
              <a:t>user.setAge(L0);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31" y="4965700"/>
            <a:ext cx="117475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80">
                <a:solidFill>
                  <a:srgbClr val="6E054D"/>
                </a:solidFill>
                <a:latin typeface="Arial"/>
                <a:cs typeface="Arial"/>
              </a:rPr>
              <a:t>return</a:t>
            </a:r>
            <a:r>
              <a:rPr dirty="0" sz="1700" spc="20">
                <a:solidFill>
                  <a:srgbClr val="6E054D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2A2B31"/>
                </a:solidFill>
                <a:latin typeface="Arial"/>
                <a:cs typeface="Arial"/>
              </a:rPr>
              <a:t>user;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3355" y="2134615"/>
            <a:ext cx="548195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6535">
              <a:lnSpc>
                <a:spcPct val="100000"/>
              </a:lnSpc>
              <a:tabLst>
                <a:tab pos="1536065" algn="l"/>
              </a:tabLst>
            </a:pPr>
            <a:r>
              <a:rPr dirty="0" sz="1600" spc="-215">
                <a:solidFill>
                  <a:srgbClr val="7C7C79"/>
                </a:solidFill>
                <a:latin typeface="Courier New"/>
                <a:cs typeface="Courier New"/>
              </a:rPr>
              <a:t>R*@uefl*J</a:t>
            </a:r>
            <a:r>
              <a:rPr dirty="0" sz="1600" spc="-470">
                <a:solidFill>
                  <a:srgbClr val="7C7C79"/>
                </a:solidFill>
                <a:latin typeface="Courier New"/>
                <a:cs typeface="Courier New"/>
              </a:rPr>
              <a:t> </a:t>
            </a:r>
            <a:r>
              <a:rPr dirty="0" sz="1600" spc="-290">
                <a:solidFill>
                  <a:srgbClr val="7C7C79"/>
                </a:solidFill>
                <a:latin typeface="Courier New"/>
                <a:cs typeface="Courier New"/>
              </a:rPr>
              <a:t>2	</a:t>
            </a:r>
            <a:r>
              <a:rPr dirty="0" baseline="3472" sz="2400" spc="44">
                <a:solidFill>
                  <a:srgbClr val="7C7C79"/>
                </a:solidFill>
                <a:latin typeface="Courier New"/>
                <a:cs typeface="Courier New"/>
              </a:rPr>
              <a:t>ng(/hande</a:t>
            </a:r>
            <a:r>
              <a:rPr dirty="0" sz="1600" spc="30">
                <a:solidFill>
                  <a:srgbClr val="7C7C79"/>
                </a:solidFill>
                <a:latin typeface="Courier New"/>
                <a:cs typeface="Courier New"/>
              </a:rPr>
              <a:t>Il)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  <a:tabLst>
                <a:tab pos="2298065" algn="l"/>
              </a:tabLst>
            </a:pPr>
            <a:r>
              <a:rPr dirty="0" sz="1500" spc="50">
                <a:solidFill>
                  <a:srgbClr val="6E0550"/>
                </a:solidFill>
                <a:latin typeface="Trebuchet MS"/>
                <a:cs typeface="Trebuchet MS"/>
              </a:rPr>
              <a:t>public </a:t>
            </a:r>
            <a:r>
              <a:rPr dirty="0" sz="1500" spc="35">
                <a:solidFill>
                  <a:srgbClr val="211101"/>
                </a:solidFill>
                <a:latin typeface="Trebuchet MS"/>
                <a:cs typeface="Trebuchet MS"/>
              </a:rPr>
              <a:t>String </a:t>
            </a:r>
            <a:r>
              <a:rPr dirty="0" sz="1500" spc="35">
                <a:solidFill>
                  <a:srgbClr val="666469"/>
                </a:solidFill>
                <a:latin typeface="Trebuchet MS"/>
                <a:cs typeface="Trebuchet MS"/>
              </a:rPr>
              <a:t>handle2</a:t>
            </a:r>
            <a:r>
              <a:rPr dirty="0" sz="1500" spc="-25">
                <a:solidFill>
                  <a:srgbClr val="666469"/>
                </a:solidFill>
                <a:latin typeface="Trebuchet MS"/>
                <a:cs typeface="Trebuchet MS"/>
              </a:rPr>
              <a:t> </a:t>
            </a:r>
            <a:r>
              <a:rPr dirty="0" sz="1500" spc="200">
                <a:solidFill>
                  <a:srgbClr val="666469"/>
                </a:solidFill>
                <a:latin typeface="Trebuchet MS"/>
                <a:cs typeface="Trebuchet MS"/>
              </a:rPr>
              <a:t>l</a:t>
            </a:r>
            <a:r>
              <a:rPr dirty="0" sz="1500" spc="200">
                <a:solidFill>
                  <a:srgbClr val="958982"/>
                </a:solidFill>
                <a:latin typeface="Trebuchet MS"/>
                <a:cs typeface="Trebuchet MS"/>
              </a:rPr>
              <a:t>(	</a:t>
            </a:r>
            <a:r>
              <a:rPr dirty="0" sz="1500" spc="50">
                <a:solidFill>
                  <a:srgbClr val="827583"/>
                </a:solidFill>
                <a:latin typeface="Trebuchet MS"/>
                <a:cs typeface="Trebuchet MS"/>
              </a:rPr>
              <a:t>'</a:t>
            </a:r>
            <a:r>
              <a:rPr dirty="0" sz="1500" spc="-240">
                <a:solidFill>
                  <a:srgbClr val="827583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757979"/>
                </a:solidFill>
                <a:latin typeface="Trebuchet MS"/>
                <a:cs typeface="Trebuchet MS"/>
              </a:rPr>
              <a:t>I›</a:t>
            </a:r>
            <a:r>
              <a:rPr dirty="0" sz="1500" spc="20">
                <a:solidFill>
                  <a:srgbClr val="757979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676766"/>
                </a:solidFill>
                <a:latin typeface="Trebuchet MS"/>
                <a:cs typeface="Trebuchet MS"/>
              </a:rPr>
              <a:t>od</a:t>
            </a:r>
            <a:r>
              <a:rPr dirty="0" sz="1500" spc="-260">
                <a:solidFill>
                  <a:srgbClr val="676766"/>
                </a:solidFill>
                <a:latin typeface="Trebuchet MS"/>
                <a:cs typeface="Trebuchet MS"/>
              </a:rPr>
              <a:t> </a:t>
            </a:r>
            <a:r>
              <a:rPr dirty="0" sz="1500" spc="-254">
                <a:solidFill>
                  <a:srgbClr val="776D64"/>
                </a:solidFill>
                <a:latin typeface="Trebuchet MS"/>
                <a:cs typeface="Trebuchet MS"/>
              </a:rPr>
              <a:t>C </a:t>
            </a:r>
            <a:r>
              <a:rPr dirty="0" sz="1500" spc="-100">
                <a:solidFill>
                  <a:srgbClr val="776D64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75706B"/>
                </a:solidFill>
                <a:latin typeface="Trebuchet MS"/>
                <a:cs typeface="Trebuchet MS"/>
              </a:rPr>
              <a:t>Atti</a:t>
            </a:r>
            <a:r>
              <a:rPr dirty="0" sz="1500" spc="-65">
                <a:solidFill>
                  <a:srgbClr val="75706B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75706B"/>
                </a:solidFill>
                <a:latin typeface="Trebuchet MS"/>
                <a:cs typeface="Trebuchet MS"/>
              </a:rPr>
              <a:t>il›</a:t>
            </a:r>
            <a:r>
              <a:rPr dirty="0" sz="1500" spc="-285">
                <a:solidFill>
                  <a:srgbClr val="75706B"/>
                </a:solidFill>
                <a:latin typeface="Trebuchet MS"/>
                <a:cs typeface="Trebuchet MS"/>
              </a:rPr>
              <a:t> </a:t>
            </a:r>
            <a:r>
              <a:rPr dirty="0" sz="1500" spc="-125">
                <a:solidFill>
                  <a:srgbClr val="747472"/>
                </a:solidFill>
                <a:latin typeface="Trebuchet MS"/>
                <a:cs typeface="Trebuchet MS"/>
              </a:rPr>
              <a:t>‹NIE'("</a:t>
            </a:r>
            <a:r>
              <a:rPr dirty="0" sz="1500" spc="-210">
                <a:solidFill>
                  <a:srgbClr val="747472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3616B6"/>
                </a:solidFill>
                <a:latin typeface="Trebuchet MS"/>
                <a:cs typeface="Trebuchet MS"/>
              </a:rPr>
              <a:t>user")</a:t>
            </a:r>
            <a:r>
              <a:rPr dirty="0" sz="1500" spc="155">
                <a:solidFill>
                  <a:srgbClr val="3616B6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77777C"/>
                </a:solidFill>
                <a:latin typeface="Trebuchet MS"/>
                <a:cs typeface="Trebuchet MS"/>
              </a:rPr>
              <a:t>User</a:t>
            </a:r>
            <a:r>
              <a:rPr dirty="0" sz="1500" spc="110">
                <a:solidFill>
                  <a:srgbClr val="77777C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212B44"/>
                </a:solidFill>
                <a:latin typeface="Trebuchet MS"/>
                <a:cs typeface="Trebuchet MS"/>
              </a:rPr>
              <a:t>user)</a:t>
            </a:r>
            <a:r>
              <a:rPr dirty="0" sz="1500" spc="-265">
                <a:solidFill>
                  <a:srgbClr val="212B44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4B6480"/>
                </a:solidFill>
                <a:latin typeface="Trebuchet MS"/>
                <a:cs typeface="Trebuchet MS"/>
              </a:rPr>
              <a:t>[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1955" y="2921761"/>
            <a:ext cx="3689350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25">
                <a:solidFill>
                  <a:srgbClr val="60134B"/>
                </a:solidFill>
                <a:latin typeface="Arial"/>
                <a:cs typeface="Arial"/>
              </a:rPr>
              <a:t>return </a:t>
            </a:r>
            <a:r>
              <a:rPr dirty="0" sz="1450" spc="-175">
                <a:solidFill>
                  <a:srgbClr val="797CD8"/>
                </a:solidFill>
                <a:latin typeface="Arial"/>
                <a:cs typeface="Arial"/>
              </a:rPr>
              <a:t>" </a:t>
            </a:r>
            <a:r>
              <a:rPr dirty="0" sz="1450" spc="30">
                <a:solidFill>
                  <a:srgbClr val="2B0CC6"/>
                </a:solidFill>
                <a:latin typeface="Arial"/>
                <a:cs typeface="Arial"/>
              </a:rPr>
              <a:t>red</a:t>
            </a:r>
            <a:r>
              <a:rPr dirty="0" sz="1450" spc="30">
                <a:solidFill>
                  <a:srgbClr val="4634BA"/>
                </a:solidFill>
                <a:latin typeface="Arial"/>
                <a:cs typeface="Arial"/>
              </a:rPr>
              <a:t>i </a:t>
            </a:r>
            <a:r>
              <a:rPr dirty="0" sz="1450" spc="5">
                <a:solidFill>
                  <a:srgbClr val="2B16B1"/>
                </a:solidFill>
                <a:latin typeface="Arial"/>
                <a:cs typeface="Arial"/>
              </a:rPr>
              <a:t>rect!/hRIlo/handIR22.BCtlO </a:t>
            </a:r>
            <a:r>
              <a:rPr dirty="0" sz="1450" spc="-65">
                <a:solidFill>
                  <a:srgbClr val="3D1882"/>
                </a:solidFill>
                <a:latin typeface="Arial"/>
                <a:cs typeface="Arial"/>
              </a:rPr>
              <a:t>n </a:t>
            </a:r>
            <a:r>
              <a:rPr dirty="0" sz="1450" spc="-175">
                <a:solidFill>
                  <a:srgbClr val="856DC8"/>
                </a:solidFill>
                <a:latin typeface="Arial"/>
                <a:cs typeface="Arial"/>
              </a:rPr>
              <a:t>"</a:t>
            </a:r>
            <a:r>
              <a:rPr dirty="0" sz="1450" spc="-240">
                <a:solidFill>
                  <a:srgbClr val="856DC8"/>
                </a:solidFill>
                <a:latin typeface="Arial"/>
                <a:cs typeface="Arial"/>
              </a:rPr>
              <a:t> </a:t>
            </a:r>
            <a:r>
              <a:rPr dirty="0" sz="1450" spc="25">
                <a:solidFill>
                  <a:srgbClr val="67604F"/>
                </a:solidFill>
                <a:latin typeface="Arial"/>
                <a:cs typeface="Arial"/>
              </a:rPr>
              <a:t>;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3355" y="3667252"/>
            <a:ext cx="4615180" cy="155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6535" algn="l"/>
              </a:tabLst>
            </a:pPr>
            <a:r>
              <a:rPr dirty="0" sz="1700" spc="-415">
                <a:solidFill>
                  <a:srgbClr val="797574"/>
                </a:solidFill>
                <a:latin typeface="Trebuchet MS"/>
                <a:cs typeface="Trebuchet MS"/>
              </a:rPr>
              <a:t>'..:	</a:t>
            </a:r>
            <a:r>
              <a:rPr dirty="0" sz="1700" spc="-60">
                <a:solidFill>
                  <a:srgbClr val="797574"/>
                </a:solidFill>
                <a:latin typeface="Trebuchet MS"/>
                <a:cs typeface="Trebuchet MS"/>
              </a:rPr>
              <a:t>Reg</a:t>
            </a:r>
            <a:r>
              <a:rPr dirty="0" sz="1700" spc="-330">
                <a:solidFill>
                  <a:srgbClr val="797574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797574"/>
                </a:solidFill>
                <a:latin typeface="Trebuchet MS"/>
                <a:cs typeface="Trebuchet MS"/>
              </a:rPr>
              <a:t>Jrstlv1.«/›</a:t>
            </a:r>
            <a:r>
              <a:rPr dirty="0" sz="1700" spc="-275">
                <a:solidFill>
                  <a:srgbClr val="797574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797574"/>
                </a:solidFill>
                <a:latin typeface="Trebuchet MS"/>
                <a:cs typeface="Trebuchet MS"/>
              </a:rPr>
              <a:t>;›i'»g("/handle22")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ts val="1970"/>
              </a:lnSpc>
            </a:pPr>
            <a:r>
              <a:rPr dirty="0" sz="1650" spc="20">
                <a:solidFill>
                  <a:srgbClr val="5B0A3F"/>
                </a:solidFill>
                <a:latin typeface="Arial"/>
                <a:cs typeface="Arial"/>
              </a:rPr>
              <a:t>publ</a:t>
            </a:r>
            <a:r>
              <a:rPr dirty="0" sz="1650" spc="20">
                <a:solidFill>
                  <a:srgbClr val="640846"/>
                </a:solidFill>
                <a:latin typeface="Arial"/>
                <a:cs typeface="Arial"/>
              </a:rPr>
              <a:t>ic </a:t>
            </a:r>
            <a:r>
              <a:rPr dirty="0" sz="1650" spc="-25">
                <a:solidFill>
                  <a:srgbClr val="080C0C"/>
                </a:solidFill>
                <a:latin typeface="Arial"/>
                <a:cs typeface="Arial"/>
              </a:rPr>
              <a:t>String </a:t>
            </a:r>
            <a:r>
              <a:rPr dirty="0" sz="1650" spc="-40">
                <a:solidFill>
                  <a:srgbClr val="130F03"/>
                </a:solidFill>
                <a:latin typeface="Arial"/>
                <a:cs typeface="Arial"/>
              </a:rPr>
              <a:t>handIe22{Map </a:t>
            </a:r>
            <a:r>
              <a:rPr dirty="0" sz="1650" spc="-160">
                <a:solidFill>
                  <a:srgbClr val="484138"/>
                </a:solidFill>
                <a:latin typeface="Arial"/>
                <a:cs typeface="Arial"/>
              </a:rPr>
              <a:t>&lt; </a:t>
            </a:r>
            <a:r>
              <a:rPr dirty="0" sz="1650" spc="-45">
                <a:solidFill>
                  <a:srgbClr val="4D331C"/>
                </a:solidFill>
                <a:latin typeface="Arial"/>
                <a:cs typeface="Arial"/>
              </a:rPr>
              <a:t>String, </a:t>
            </a:r>
            <a:r>
              <a:rPr dirty="0" sz="1650" spc="-20">
                <a:solidFill>
                  <a:srgbClr val="1F0A00"/>
                </a:solidFill>
                <a:latin typeface="Arial"/>
                <a:cs typeface="Arial"/>
              </a:rPr>
              <a:t>Objects </a:t>
            </a:r>
            <a:r>
              <a:rPr dirty="0" sz="1650" spc="105">
                <a:solidFill>
                  <a:srgbClr val="1F0A00"/>
                </a:solidFill>
                <a:latin typeface="Arial"/>
                <a:cs typeface="Arial"/>
              </a:rPr>
              <a:t> </a:t>
            </a:r>
            <a:r>
              <a:rPr dirty="0" sz="1650" spc="-40">
                <a:solidFill>
                  <a:srgbClr val="111600"/>
                </a:solidFill>
                <a:latin typeface="Arial"/>
                <a:cs typeface="Arial"/>
              </a:rPr>
              <a:t>map,</a:t>
            </a:r>
            <a:endParaRPr sz="1650">
              <a:latin typeface="Arial"/>
              <a:cs typeface="Arial"/>
            </a:endParaRPr>
          </a:p>
          <a:p>
            <a:pPr marL="241300" marR="1205865" indent="228600">
              <a:lnSpc>
                <a:spcPts val="1989"/>
              </a:lnSpc>
              <a:spcBef>
                <a:spcPts val="200"/>
              </a:spcBef>
            </a:pPr>
            <a:r>
              <a:rPr dirty="0" sz="1800" spc="-160">
                <a:solidFill>
                  <a:srgbClr val="131311"/>
                </a:solidFill>
                <a:latin typeface="Arial"/>
                <a:cs typeface="Arial"/>
              </a:rPr>
              <a:t>SessionStatus</a:t>
            </a:r>
            <a:r>
              <a:rPr dirty="0" sz="1800" spc="155">
                <a:solidFill>
                  <a:srgbClr val="131311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16110F"/>
                </a:solidFill>
                <a:latin typeface="Arial"/>
                <a:cs typeface="Arial"/>
              </a:rPr>
              <a:t>sessionstatus)( </a:t>
            </a:r>
            <a:r>
              <a:rPr dirty="0" sz="1800" spc="-80">
                <a:solidFill>
                  <a:srgbClr val="16110F"/>
                </a:solidFill>
                <a:latin typeface="Arial"/>
                <a:cs typeface="Arial"/>
              </a:rPr>
              <a:t> </a:t>
            </a:r>
            <a:r>
              <a:rPr dirty="0" sz="1650" spc="-100">
                <a:solidFill>
                  <a:srgbClr val="494444"/>
                </a:solidFill>
                <a:latin typeface="Arial"/>
                <a:cs typeface="Arial"/>
              </a:rPr>
              <a:t>User</a:t>
            </a:r>
            <a:r>
              <a:rPr dirty="0" sz="1650" spc="140">
                <a:solidFill>
                  <a:srgbClr val="494444"/>
                </a:solidFill>
                <a:latin typeface="Arial"/>
                <a:cs typeface="Arial"/>
              </a:rPr>
              <a:t> </a:t>
            </a:r>
            <a:r>
              <a:rPr dirty="0" sz="1650" spc="-85">
                <a:solidFill>
                  <a:srgbClr val="0C0F00"/>
                </a:solidFill>
                <a:latin typeface="Arial"/>
                <a:cs typeface="Arial"/>
              </a:rPr>
              <a:t>user</a:t>
            </a:r>
            <a:r>
              <a:rPr dirty="0" sz="1650" spc="160">
                <a:solidFill>
                  <a:srgbClr val="0C0F00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676766"/>
                </a:solidFill>
                <a:latin typeface="Arial"/>
                <a:cs typeface="Arial"/>
              </a:rPr>
              <a:t>=</a:t>
            </a:r>
            <a:r>
              <a:rPr dirty="0" sz="1650" spc="-75">
                <a:solidFill>
                  <a:srgbClr val="676766"/>
                </a:solidFill>
                <a:latin typeface="Arial"/>
                <a:cs typeface="Arial"/>
              </a:rPr>
              <a:t> </a:t>
            </a:r>
            <a:r>
              <a:rPr dirty="0" sz="1650" spc="-95">
                <a:solidFill>
                  <a:srgbClr val="3A566E"/>
                </a:solidFill>
                <a:latin typeface="Arial"/>
                <a:cs typeface="Arial"/>
              </a:rPr>
              <a:t>(User)</a:t>
            </a:r>
            <a:r>
              <a:rPr dirty="0" sz="1650" spc="215">
                <a:solidFill>
                  <a:srgbClr val="3A566E"/>
                </a:solidFill>
                <a:latin typeface="Arial"/>
                <a:cs typeface="Arial"/>
              </a:rPr>
              <a:t> </a:t>
            </a:r>
            <a:r>
              <a:rPr dirty="0" sz="1650" spc="-35">
                <a:solidFill>
                  <a:srgbClr val="160F00"/>
                </a:solidFill>
                <a:latin typeface="Arial"/>
                <a:cs typeface="Arial"/>
              </a:rPr>
              <a:t>map.get(°user"); </a:t>
            </a:r>
            <a:r>
              <a:rPr dirty="0" sz="1650" spc="-360">
                <a:solidFill>
                  <a:srgbClr val="160F00"/>
                </a:solidFill>
                <a:latin typeface="Arial"/>
                <a:cs typeface="Arial"/>
              </a:rPr>
              <a:t> </a:t>
            </a:r>
            <a:r>
              <a:rPr dirty="0" sz="1650" spc="-55">
                <a:solidFill>
                  <a:srgbClr val="28343A"/>
                </a:solidFill>
                <a:latin typeface="Arial"/>
                <a:cs typeface="Arial"/>
              </a:rPr>
              <a:t>user.setId(200),</a:t>
            </a:r>
            <a:endParaRPr sz="16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5"/>
              </a:spcBef>
            </a:pPr>
            <a:r>
              <a:rPr dirty="0" sz="1600" spc="55">
                <a:solidFill>
                  <a:srgbClr val="641344"/>
                </a:solidFill>
                <a:latin typeface="Arial"/>
                <a:cs typeface="Arial"/>
              </a:rPr>
              <a:t>return </a:t>
            </a:r>
            <a:r>
              <a:rPr dirty="0" sz="1600" spc="-65">
                <a:solidFill>
                  <a:srgbClr val="3615C1"/>
                </a:solidFill>
                <a:latin typeface="Arial"/>
                <a:cs typeface="Arial"/>
              </a:rPr>
              <a:t>'success </a:t>
            </a:r>
            <a:r>
              <a:rPr dirty="0" sz="1600" spc="-190">
                <a:solidFill>
                  <a:srgbClr val="3615C1"/>
                </a:solidFill>
                <a:latin typeface="Arial"/>
                <a:cs typeface="Arial"/>
              </a:rPr>
              <a:t>"</a:t>
            </a:r>
            <a:r>
              <a:rPr dirty="0" sz="1600" spc="-290">
                <a:solidFill>
                  <a:srgbClr val="3615C1"/>
                </a:solidFill>
                <a:latin typeface="Arial"/>
                <a:cs typeface="Arial"/>
              </a:rPr>
              <a:t> </a:t>
            </a:r>
            <a:r>
              <a:rPr dirty="0" sz="1600" spc="-45">
                <a:solidFill>
                  <a:srgbClr val="3615C1"/>
                </a:solidFill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240220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750" y="23837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750" y="23634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750" y="234442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232410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750" y="23056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750" y="228536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9750" y="22669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50" y="22466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750" y="222758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750" y="220789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750" y="21888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750" y="21685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750" y="21501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750" y="21310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750" y="21113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9750" y="20923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750" y="207200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750" y="20535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750" y="20332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9750" y="201485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50" y="199453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9750" y="19754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9750" y="19558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750" y="19367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50" y="19164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750" y="18923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750" y="1867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750" y="18434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50" y="18186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750" y="17938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750" y="17697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9750" y="17449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50" y="1720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50" y="1696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9750" y="1670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9750" y="1645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50" y="16211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50" y="15970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9750" y="15722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50" y="15474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750" y="1523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50" y="1498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50" y="147446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750" y="14484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50" y="14236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50" y="1399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50" y="1374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750" y="135064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50" y="13258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50" y="1301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750" y="1276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750" y="125221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50" y="12280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9750" y="120205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50" y="1177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50" y="1153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50" y="11283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750" y="11042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750" y="10795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750" y="1054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50" y="10306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750" y="10058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9750" y="97980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9750" y="98044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47494" y="170053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62220" y="1643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253990" y="1546225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23924" y="14106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5829" y="14112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9004" y="14119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35354" y="141255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16304" y="140716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18209" y="1408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19479" y="14087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20749" y="140938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2654" y="141001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11224" y="140461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07414" y="140081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06144" y="139636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06779" y="139763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07414" y="13989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03604" y="139255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04239" y="13938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04874" y="13950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02334" y="138874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2334" y="139001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2969" y="139065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1064" y="138556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01699" y="13874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00429" y="13817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01064" y="13836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99794" y="1376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00429" y="1378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94" y="1374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99794" y="13703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9794" y="1366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99794" y="13627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99794" y="13589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99794" y="13550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99794" y="13512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99794" y="134746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99794" y="13436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99794" y="1339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99794" y="13354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99794" y="1330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99794" y="13252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99794" y="132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99794" y="1315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99794" y="1310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99794" y="130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99794" y="1300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9794" y="129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99794" y="1290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99794" y="1284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99794" y="128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9794" y="12750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99794" y="1270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99794" y="12649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99794" y="1259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99794" y="1254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99794" y="1249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99794" y="124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99794" y="1239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00429" y="12322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99794" y="12347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00429" y="12293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01064" y="122364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01064" y="12255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03604" y="121729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02969" y="121856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02334" y="121983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02334" y="122110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01699" y="12223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906779" y="121221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06144" y="121348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04874" y="121475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04239" y="12160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06780" y="120935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911225" y="1204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35354" y="11972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29004" y="11979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25829" y="119856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23924" y="11991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22019" y="119983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20749" y="12004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19479" y="12011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18210" y="12017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9647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99794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99647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35355" y="14128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52525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88085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52525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35355" y="11969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23924" y="18062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25829" y="18068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29004" y="18075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35354" y="180816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16304" y="180276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18209" y="180371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919479" y="180435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20749" y="18049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22654" y="180562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11224" y="18002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07414" y="179641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05509" y="179133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06144" y="1792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07414" y="179387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03604" y="17875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04239" y="17887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04874" y="179006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01699" y="17837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02334" y="178498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02969" y="17862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1064" y="17805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01699" y="1782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00429" y="17773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99794" y="177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0429" y="17741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99794" y="176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99794" y="1765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99794" y="1762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99794" y="1758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99794" y="1754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9794" y="1750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99794" y="1746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99794" y="1743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99794" y="17392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99794" y="17354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99794" y="1731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99794" y="17259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9794" y="1720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99794" y="1715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99794" y="17106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99794" y="1705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99794" y="1700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794" y="1695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9794" y="1691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9794" y="1685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99794" y="1680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99794" y="1675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99794" y="1670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99794" y="16656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99794" y="1660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99794" y="1655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99794" y="1650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99794" y="1645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99794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99794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00429" y="162782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99794" y="16303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00429" y="16249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01699" y="16186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01064" y="162051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00430" y="162242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02969" y="161353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02969" y="161480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02334" y="16160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01699" y="161734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06144" y="160845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05510" y="160972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5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04874" y="16109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04239" y="161226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06780" y="160496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11225" y="1600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35354" y="159289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29004" y="159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25829" y="1594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23924" y="15948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22019" y="159543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20749" y="15960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19479" y="15967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18209" y="15973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99647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99794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99647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35355" y="18084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152525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188085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152525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35355" y="15925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547494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47494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547494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547494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547494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547494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547494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547494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547494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547494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547494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47494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160905" y="39789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547494" y="3978910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196464" y="395033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547494" y="395033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4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196464" y="3931285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547494" y="3931285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4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196464" y="3911600"/>
            <a:ext cx="359410" cy="19685"/>
          </a:xfrm>
          <a:custGeom>
            <a:avLst/>
            <a:gdLst/>
            <a:ahLst/>
            <a:cxnLst/>
            <a:rect l="l" t="t" r="r" b="b"/>
            <a:pathLst>
              <a:path w="359410" h="19685">
                <a:moveTo>
                  <a:pt x="0" y="19685"/>
                </a:moveTo>
                <a:lnTo>
                  <a:pt x="359410" y="19685"/>
                </a:lnTo>
                <a:lnTo>
                  <a:pt x="35941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547494" y="3911600"/>
            <a:ext cx="360045" cy="19685"/>
          </a:xfrm>
          <a:custGeom>
            <a:avLst/>
            <a:gdLst/>
            <a:ahLst/>
            <a:cxnLst/>
            <a:rect l="l" t="t" r="r" b="b"/>
            <a:pathLst>
              <a:path w="360044" h="19685">
                <a:moveTo>
                  <a:pt x="0" y="19685"/>
                </a:moveTo>
                <a:lnTo>
                  <a:pt x="360045" y="19685"/>
                </a:lnTo>
                <a:lnTo>
                  <a:pt x="360045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196464" y="3892550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547494" y="3892550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4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196464" y="3872229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547494" y="3872229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4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196464" y="385381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47494" y="385381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4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196464" y="3833495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547494" y="3833495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4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2160905" y="3815079"/>
            <a:ext cx="394970" cy="18415"/>
          </a:xfrm>
          <a:custGeom>
            <a:avLst/>
            <a:gdLst/>
            <a:ahLst/>
            <a:cxnLst/>
            <a:rect l="l" t="t" r="r" b="b"/>
            <a:pathLst>
              <a:path w="394969" h="18414">
                <a:moveTo>
                  <a:pt x="0" y="18415"/>
                </a:moveTo>
                <a:lnTo>
                  <a:pt x="394970" y="18415"/>
                </a:lnTo>
                <a:lnTo>
                  <a:pt x="39497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547494" y="3815079"/>
            <a:ext cx="395605" cy="18415"/>
          </a:xfrm>
          <a:custGeom>
            <a:avLst/>
            <a:gdLst/>
            <a:ahLst/>
            <a:cxnLst/>
            <a:rect l="l" t="t" r="r" b="b"/>
            <a:pathLst>
              <a:path w="395605" h="18414">
                <a:moveTo>
                  <a:pt x="0" y="18415"/>
                </a:moveTo>
                <a:lnTo>
                  <a:pt x="395605" y="18415"/>
                </a:lnTo>
                <a:lnTo>
                  <a:pt x="39560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2160905" y="3794760"/>
            <a:ext cx="394970" cy="20320"/>
          </a:xfrm>
          <a:custGeom>
            <a:avLst/>
            <a:gdLst/>
            <a:ahLst/>
            <a:cxnLst/>
            <a:rect l="l" t="t" r="r" b="b"/>
            <a:pathLst>
              <a:path w="394969" h="20320">
                <a:moveTo>
                  <a:pt x="0" y="20320"/>
                </a:moveTo>
                <a:lnTo>
                  <a:pt x="394970" y="20320"/>
                </a:lnTo>
                <a:lnTo>
                  <a:pt x="39497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547494" y="3794760"/>
            <a:ext cx="395605" cy="20320"/>
          </a:xfrm>
          <a:custGeom>
            <a:avLst/>
            <a:gdLst/>
            <a:ahLst/>
            <a:cxnLst/>
            <a:rect l="l" t="t" r="r" b="b"/>
            <a:pathLst>
              <a:path w="395605" h="20320">
                <a:moveTo>
                  <a:pt x="0" y="20320"/>
                </a:moveTo>
                <a:lnTo>
                  <a:pt x="395605" y="20320"/>
                </a:lnTo>
                <a:lnTo>
                  <a:pt x="39560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547494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547494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547494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547494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547494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547494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547494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547494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547494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160905" y="358203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413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547494" y="3582035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413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196464" y="3545204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547494" y="3545204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196464" y="3521075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29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547494" y="3521075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29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196464" y="3496310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547494" y="3496310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2196464" y="3470275"/>
            <a:ext cx="359410" cy="26034"/>
          </a:xfrm>
          <a:custGeom>
            <a:avLst/>
            <a:gdLst/>
            <a:ahLst/>
            <a:cxnLst/>
            <a:rect l="l" t="t" r="r" b="b"/>
            <a:pathLst>
              <a:path w="359410" h="26035">
                <a:moveTo>
                  <a:pt x="0" y="26035"/>
                </a:moveTo>
                <a:lnTo>
                  <a:pt x="359410" y="26035"/>
                </a:lnTo>
                <a:lnTo>
                  <a:pt x="35941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547494" y="3470275"/>
            <a:ext cx="360045" cy="26034"/>
          </a:xfrm>
          <a:custGeom>
            <a:avLst/>
            <a:gdLst/>
            <a:ahLst/>
            <a:cxnLst/>
            <a:rect l="l" t="t" r="r" b="b"/>
            <a:pathLst>
              <a:path w="360044" h="26035">
                <a:moveTo>
                  <a:pt x="0" y="26035"/>
                </a:moveTo>
                <a:lnTo>
                  <a:pt x="360045" y="26035"/>
                </a:lnTo>
                <a:lnTo>
                  <a:pt x="360045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2196464" y="3446145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29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547494" y="3446145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29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2160905" y="3421379"/>
            <a:ext cx="394970" cy="24765"/>
          </a:xfrm>
          <a:custGeom>
            <a:avLst/>
            <a:gdLst/>
            <a:ahLst/>
            <a:cxnLst/>
            <a:rect l="l" t="t" r="r" b="b"/>
            <a:pathLst>
              <a:path w="394969" h="24764">
                <a:moveTo>
                  <a:pt x="0" y="24765"/>
                </a:moveTo>
                <a:lnTo>
                  <a:pt x="394970" y="24765"/>
                </a:lnTo>
                <a:lnTo>
                  <a:pt x="39497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547494" y="3421379"/>
            <a:ext cx="395605" cy="24765"/>
          </a:xfrm>
          <a:custGeom>
            <a:avLst/>
            <a:gdLst/>
            <a:ahLst/>
            <a:cxnLst/>
            <a:rect l="l" t="t" r="r" b="b"/>
            <a:pathLst>
              <a:path w="395605" h="24764">
                <a:moveTo>
                  <a:pt x="0" y="24765"/>
                </a:moveTo>
                <a:lnTo>
                  <a:pt x="395605" y="24765"/>
                </a:lnTo>
                <a:lnTo>
                  <a:pt x="39560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2160905" y="3397250"/>
            <a:ext cx="394970" cy="24130"/>
          </a:xfrm>
          <a:custGeom>
            <a:avLst/>
            <a:gdLst/>
            <a:ahLst/>
            <a:cxnLst/>
            <a:rect l="l" t="t" r="r" b="b"/>
            <a:pathLst>
              <a:path w="394969" h="24129">
                <a:moveTo>
                  <a:pt x="0" y="24130"/>
                </a:moveTo>
                <a:lnTo>
                  <a:pt x="394970" y="24130"/>
                </a:lnTo>
                <a:lnTo>
                  <a:pt x="39497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547494" y="3397250"/>
            <a:ext cx="395605" cy="24130"/>
          </a:xfrm>
          <a:custGeom>
            <a:avLst/>
            <a:gdLst/>
            <a:ahLst/>
            <a:cxnLst/>
            <a:rect l="l" t="t" r="r" b="b"/>
            <a:pathLst>
              <a:path w="395605" h="24129">
                <a:moveTo>
                  <a:pt x="0" y="24130"/>
                </a:moveTo>
                <a:lnTo>
                  <a:pt x="395605" y="24130"/>
                </a:lnTo>
                <a:lnTo>
                  <a:pt x="39560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547494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547494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547494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547494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547494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547494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547494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547494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160905" y="3187382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476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547494" y="3187382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476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2196464" y="3150870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30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547494" y="3150870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30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96464" y="3126105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547494" y="3126105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196464" y="3101339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547494" y="3101339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2196464" y="3077210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30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547494" y="3077210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30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2196464" y="3052445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547494" y="3052445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160905" y="3028314"/>
            <a:ext cx="394970" cy="24130"/>
          </a:xfrm>
          <a:custGeom>
            <a:avLst/>
            <a:gdLst/>
            <a:ahLst/>
            <a:cxnLst/>
            <a:rect l="l" t="t" r="r" b="b"/>
            <a:pathLst>
              <a:path w="394969" h="24130">
                <a:moveTo>
                  <a:pt x="0" y="24130"/>
                </a:moveTo>
                <a:lnTo>
                  <a:pt x="394970" y="24130"/>
                </a:lnTo>
                <a:lnTo>
                  <a:pt x="39497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547494" y="3028314"/>
            <a:ext cx="395605" cy="24130"/>
          </a:xfrm>
          <a:custGeom>
            <a:avLst/>
            <a:gdLst/>
            <a:ahLst/>
            <a:cxnLst/>
            <a:rect l="l" t="t" r="r" b="b"/>
            <a:pathLst>
              <a:path w="395605" h="24130">
                <a:moveTo>
                  <a:pt x="0" y="24130"/>
                </a:moveTo>
                <a:lnTo>
                  <a:pt x="395605" y="24130"/>
                </a:lnTo>
                <a:lnTo>
                  <a:pt x="39560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160905" y="3002280"/>
            <a:ext cx="394970" cy="26034"/>
          </a:xfrm>
          <a:custGeom>
            <a:avLst/>
            <a:gdLst/>
            <a:ahLst/>
            <a:cxnLst/>
            <a:rect l="l" t="t" r="r" b="b"/>
            <a:pathLst>
              <a:path w="394969" h="26035">
                <a:moveTo>
                  <a:pt x="0" y="26035"/>
                </a:moveTo>
                <a:lnTo>
                  <a:pt x="394970" y="26035"/>
                </a:lnTo>
                <a:lnTo>
                  <a:pt x="39497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547494" y="3002280"/>
            <a:ext cx="395605" cy="26034"/>
          </a:xfrm>
          <a:custGeom>
            <a:avLst/>
            <a:gdLst/>
            <a:ahLst/>
            <a:cxnLst/>
            <a:rect l="l" t="t" r="r" b="b"/>
            <a:pathLst>
              <a:path w="395605" h="26035">
                <a:moveTo>
                  <a:pt x="0" y="26035"/>
                </a:moveTo>
                <a:lnTo>
                  <a:pt x="395605" y="26035"/>
                </a:lnTo>
                <a:lnTo>
                  <a:pt x="395605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547494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547494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547494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547494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547494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547494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547494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547494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547494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547494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943100" y="299719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943100" y="317817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907539" y="3032760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907392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907392" y="31781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2160904" y="31781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2160904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907392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907539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907392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943100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160270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195830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160270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943100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943100" y="339280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943100" y="357377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907539" y="3428365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907392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907392" y="35737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160904" y="35737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160904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907392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907539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907392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943100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2160270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195830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160270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943100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943100" y="378904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943100" y="397001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907539" y="3824604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907392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907392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160904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160904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907392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907539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907392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943100" y="40049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2160270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2195830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2160270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943100" y="37890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4356100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4356100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4356100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4356100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4356100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4356100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4356100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4356100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4356100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4356100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4356100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4356100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4969510" y="39789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4356100" y="3978910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005070" y="395033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4356100" y="395033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5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005070" y="3931285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4356100" y="3931285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5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5005070" y="3911600"/>
            <a:ext cx="359410" cy="19685"/>
          </a:xfrm>
          <a:custGeom>
            <a:avLst/>
            <a:gdLst/>
            <a:ahLst/>
            <a:cxnLst/>
            <a:rect l="l" t="t" r="r" b="b"/>
            <a:pathLst>
              <a:path w="359410" h="19685">
                <a:moveTo>
                  <a:pt x="0" y="19685"/>
                </a:moveTo>
                <a:lnTo>
                  <a:pt x="359410" y="19685"/>
                </a:lnTo>
                <a:lnTo>
                  <a:pt x="35941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4356100" y="3911600"/>
            <a:ext cx="360045" cy="19685"/>
          </a:xfrm>
          <a:custGeom>
            <a:avLst/>
            <a:gdLst/>
            <a:ahLst/>
            <a:cxnLst/>
            <a:rect l="l" t="t" r="r" b="b"/>
            <a:pathLst>
              <a:path w="360045" h="19685">
                <a:moveTo>
                  <a:pt x="0" y="19685"/>
                </a:moveTo>
                <a:lnTo>
                  <a:pt x="360045" y="19685"/>
                </a:lnTo>
                <a:lnTo>
                  <a:pt x="360045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005070" y="3892550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4356100" y="3892550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5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05070" y="3872229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4356100" y="3872229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5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005070" y="385381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4356100" y="385381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5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005070" y="3833495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4356100" y="3833495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5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4969510" y="3815079"/>
            <a:ext cx="394970" cy="18415"/>
          </a:xfrm>
          <a:custGeom>
            <a:avLst/>
            <a:gdLst/>
            <a:ahLst/>
            <a:cxnLst/>
            <a:rect l="l" t="t" r="r" b="b"/>
            <a:pathLst>
              <a:path w="394970" h="18414">
                <a:moveTo>
                  <a:pt x="0" y="18415"/>
                </a:moveTo>
                <a:lnTo>
                  <a:pt x="394970" y="18415"/>
                </a:lnTo>
                <a:lnTo>
                  <a:pt x="39497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4356100" y="3815079"/>
            <a:ext cx="395605" cy="18415"/>
          </a:xfrm>
          <a:custGeom>
            <a:avLst/>
            <a:gdLst/>
            <a:ahLst/>
            <a:cxnLst/>
            <a:rect l="l" t="t" r="r" b="b"/>
            <a:pathLst>
              <a:path w="395604" h="18414">
                <a:moveTo>
                  <a:pt x="0" y="18415"/>
                </a:moveTo>
                <a:lnTo>
                  <a:pt x="395605" y="18415"/>
                </a:lnTo>
                <a:lnTo>
                  <a:pt x="39560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4969510" y="3794760"/>
            <a:ext cx="394970" cy="20320"/>
          </a:xfrm>
          <a:custGeom>
            <a:avLst/>
            <a:gdLst/>
            <a:ahLst/>
            <a:cxnLst/>
            <a:rect l="l" t="t" r="r" b="b"/>
            <a:pathLst>
              <a:path w="394970" h="20320">
                <a:moveTo>
                  <a:pt x="0" y="20320"/>
                </a:moveTo>
                <a:lnTo>
                  <a:pt x="394970" y="20320"/>
                </a:lnTo>
                <a:lnTo>
                  <a:pt x="39497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4356100" y="3794760"/>
            <a:ext cx="395605" cy="20320"/>
          </a:xfrm>
          <a:custGeom>
            <a:avLst/>
            <a:gdLst/>
            <a:ahLst/>
            <a:cxnLst/>
            <a:rect l="l" t="t" r="r" b="b"/>
            <a:pathLst>
              <a:path w="395604" h="20320">
                <a:moveTo>
                  <a:pt x="0" y="20320"/>
                </a:moveTo>
                <a:lnTo>
                  <a:pt x="395605" y="20320"/>
                </a:lnTo>
                <a:lnTo>
                  <a:pt x="39560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4356100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4356100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4356100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4356100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4356100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4356100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4356100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4356100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4356100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4356100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4356100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4356100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4356100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4356100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4356100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4356100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4356100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4356100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4356100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4356100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4356100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4356100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4356100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4356100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4356100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4356100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4356100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4356100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4356100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4356100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4356100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4356100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4356100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4356100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4356100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4356100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4356100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4356100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4356100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4356100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4356100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4356100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4356100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4740274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4742179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4745354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4751704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4732654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4734559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4735829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4737099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4739004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4727574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4729479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4730749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4723764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4721224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4719954" y="31921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4720589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4721224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4718049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4718684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4719319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4717414" y="318516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4718049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16779" y="31813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16779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16145" y="3176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16779" y="31788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16145" y="3174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16145" y="31705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16145" y="3166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16145" y="3162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16145" y="3159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16145" y="3155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16145" y="3151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16145" y="3147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16145" y="314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16145" y="3140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16145" y="3135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16145" y="313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6145" y="31254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6145" y="31203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6145" y="3115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6145" y="31102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6145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6145" y="31003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6145" y="3095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6145" y="3090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6145" y="30851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145" y="3080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145" y="30753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145" y="3070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145" y="3065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30600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3054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3044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303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779" y="30324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30349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779" y="3029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8049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7414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9319" y="3018154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9319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8684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8049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22494" y="301307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21859" y="301434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21224" y="30156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20589" y="30168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23129" y="300958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27574" y="30048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51704" y="29975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45354" y="29981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42179" y="29987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40274" y="29994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38369" y="300005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37099" y="30006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35829" y="30013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34559" y="3001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5997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5997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51704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968875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500443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968875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51704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40275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42179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45354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51704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32654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34559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35829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37099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39004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27575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29479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30749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23764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21225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9954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20589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21224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8684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19319" y="358647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17414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17414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18049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16779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16145" y="357250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16779" y="35744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16145" y="3569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6145" y="3566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16145" y="3562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4716145" y="3558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4716145" y="3554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4716145" y="3550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4716145" y="3547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4716145" y="3543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4716145" y="3539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4716145" y="35356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4716145" y="353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4716145" y="3526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4716145" y="3521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4716145" y="351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4716145" y="3510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4716145" y="35058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4716145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4716145" y="3495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716145" y="3491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716145" y="34858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716145" y="3480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716145" y="3475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16145" y="3470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16145" y="3465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16145" y="3460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716145" y="3455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71614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716145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16145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1614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716779" y="342804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716145" y="3430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716779" y="34251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717414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717414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719954" y="34131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719319" y="34143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718684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718684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718049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723129" y="340804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722494" y="340931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721224" y="34105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720589" y="34118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723129" y="340518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727574" y="34004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751704" y="339312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745354" y="339375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742179" y="33943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740274" y="339502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738369" y="339566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737099" y="339629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735829" y="33969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734559" y="33975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715997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71614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715997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751704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968875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500443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968875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751704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751704" y="378904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4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751704" y="397001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4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716145" y="3824604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715997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715997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969509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969509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715997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716145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715997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751704" y="40049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968875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5004435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968875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751704" y="37890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 txBox="1"/>
          <p:nvPr/>
        </p:nvSpPr>
        <p:spPr>
          <a:xfrm>
            <a:off x="1662429" y="3929379"/>
            <a:ext cx="532638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① </a:t>
            </a:r>
            <a:r>
              <a:rPr dirty="0" sz="1400" spc="-5" b="1">
                <a:latin typeface="Calibri"/>
                <a:cs typeface="Calibri"/>
              </a:rPr>
              <a:t>new</a:t>
            </a:r>
            <a:r>
              <a:rPr dirty="0" sz="1400" spc="-17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一个新的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46" name="object 646"/>
          <p:cNvSpPr/>
          <p:nvPr/>
        </p:nvSpPr>
        <p:spPr>
          <a:xfrm>
            <a:off x="1187450" y="1304925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13275" y="301498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187450" y="170053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13275" y="341058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5147945" y="188023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5585460" y="188023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 txBox="1"/>
          <p:nvPr/>
        </p:nvSpPr>
        <p:spPr>
          <a:xfrm>
            <a:off x="5687059" y="2241550"/>
            <a:ext cx="30276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方法，</a:t>
            </a:r>
            <a:r>
              <a:rPr dirty="0" sz="1400" b="1">
                <a:latin typeface="Microsoft JhengHei"/>
                <a:cs typeface="Microsoft JhengHei"/>
              </a:rPr>
              <a:t>执</a:t>
            </a:r>
            <a:r>
              <a:rPr dirty="0" sz="1400" b="1">
                <a:latin typeface="等线"/>
                <a:cs typeface="等线"/>
              </a:rPr>
              <a:t>行 </a:t>
            </a:r>
            <a:r>
              <a:rPr dirty="0" sz="1400" b="1">
                <a:latin typeface="Calibri"/>
                <a:cs typeface="Calibri"/>
              </a:rPr>
              <a:t>update</a:t>
            </a:r>
            <a:r>
              <a:rPr dirty="0" sz="1400" spc="-19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操作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53" name="object 653"/>
          <p:cNvSpPr/>
          <p:nvPr/>
        </p:nvSpPr>
        <p:spPr>
          <a:xfrm>
            <a:off x="2555875" y="350075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270375" y="3443604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812166" y="611727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6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728346" y="610012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90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676275" y="608298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642620" y="606583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40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620818" y="6039485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5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612774" y="602234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30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612133" y="6005829"/>
            <a:ext cx="863600" cy="11430"/>
          </a:xfrm>
          <a:custGeom>
            <a:avLst/>
            <a:gdLst/>
            <a:ahLst/>
            <a:cxnLst/>
            <a:rect l="l" t="t" r="r" b="b"/>
            <a:pathLst>
              <a:path w="863600" h="11429">
                <a:moveTo>
                  <a:pt x="0" y="11430"/>
                </a:moveTo>
                <a:lnTo>
                  <a:pt x="863599" y="11430"/>
                </a:lnTo>
                <a:lnTo>
                  <a:pt x="863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5F4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612139" y="601789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612774" y="60204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612110" y="5988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612093" y="597027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612076" y="595312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612059" y="59359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612042" y="5918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612025" y="590105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612008" y="588391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611991" y="58667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611975" y="5849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611957" y="5831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611940" y="5814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611923" y="5797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611907" y="5780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611889" y="5762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611872" y="5745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611856" y="5728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611839" y="5711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611821" y="5693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611805" y="5676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611788" y="5659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611771" y="5641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611754" y="56248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611737" y="560705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611720" y="5589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611703" y="5572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611686" y="55556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611669" y="553783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611652" y="5520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611635" y="5503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611618" y="5486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611601" y="5468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611584" y="5451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611567" y="5434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611511" y="5377179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611505" y="531939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799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799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662304" y="526224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939166" y="54743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6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961389" y="547560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991234" y="547687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879398" y="547147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7813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840741" y="546703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30" h="0">
                <a:moveTo>
                  <a:pt x="0" y="0"/>
                </a:moveTo>
                <a:lnTo>
                  <a:pt x="405126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811531" y="546258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783591" y="545814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765811" y="545401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90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746443" y="544988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730250" y="544385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735648" y="544512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5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741045" y="544639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746443" y="54476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711835" y="544099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40" h="0">
                <a:moveTo>
                  <a:pt x="0" y="0"/>
                </a:moveTo>
                <a:lnTo>
                  <a:pt x="662938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698501" y="543655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7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684689" y="543210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675640" y="542797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664845" y="542385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19" h="0">
                <a:moveTo>
                  <a:pt x="0" y="0"/>
                </a:moveTo>
                <a:lnTo>
                  <a:pt x="756918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656272" y="541940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647700" y="541496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641350" y="541051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635317" y="540639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629285" y="540226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40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624205" y="539781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620183" y="539337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5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617220" y="538892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69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615315" y="538448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613283" y="5380354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612139" y="537622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611822" y="53701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5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612139" y="53727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612139" y="536702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611822" y="536892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5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612139" y="536289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614679" y="5358129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613806" y="536003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5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615314" y="535463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618066" y="535019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621029" y="534574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625792" y="534130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630554" y="533685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635888" y="533272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641984" y="532860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40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648969" y="532415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657224" y="531971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667384" y="531526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676592" y="531114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687704" y="530701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698499" y="529748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751838" y="528288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834388" y="52685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 txBox="1"/>
          <p:nvPr/>
        </p:nvSpPr>
        <p:spPr>
          <a:xfrm>
            <a:off x="611567" y="5542915"/>
            <a:ext cx="86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2" name="object 752"/>
          <p:cNvSpPr/>
          <p:nvPr/>
        </p:nvSpPr>
        <p:spPr>
          <a:xfrm>
            <a:off x="2339975" y="63944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2339975" y="63760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2339975" y="63557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2339975" y="63366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2339975" y="63163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2339975" y="62979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2339975" y="62776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2339975" y="62591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2339975" y="62388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2339975" y="62198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2339975" y="620014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2339975" y="618109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2339975" y="61607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2339975" y="614235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2339975" y="61233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2339975" y="61036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2339975" y="60845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2339975" y="60642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2339975" y="60458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2339975" y="60255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2339975" y="60071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2339975" y="59867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2339975" y="59677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2339975" y="594804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2339975" y="59289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2339975" y="59086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2339975" y="58845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2339975" y="58597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2339975" y="58356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2339975" y="58108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2339975" y="57861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2339975" y="57619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2339975" y="57372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2339975" y="57130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2339975" y="56883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2339975" y="566229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2339975" y="56381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2339975" y="56134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2339975" y="55892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2339975" y="55645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2339975" y="55397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2339975" y="55156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2339975" y="54908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2339975" y="54667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2339975" y="544067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2339975" y="54159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2339975" y="53917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2339975" y="53670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2339975" y="53428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2339975" y="53181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2339975" y="52933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2339975" y="52692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2339975" y="52444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2339975" y="52203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2339975" y="519430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2339975" y="5169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2339975" y="51454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2339975" y="51206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2339975" y="50965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2339975" y="50717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2339975" y="50469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2339975" y="5022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2339975" y="4998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2339975" y="4972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2339975" y="497268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2724150" y="540226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2726054" y="540289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2729229" y="540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2735579" y="540416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2716530" y="539877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2718434" y="53997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719704" y="54003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2720974" y="54009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2722879" y="540162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2711450" y="539495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2713354" y="539559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2714624" y="539750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2707640" y="53924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2705100" y="538861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2703829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2704464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2705099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2702559" y="53803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2703194" y="53816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2703194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2701289" y="537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2701289" y="5377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2701924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2700654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2701289" y="5375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2700020" y="5368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2700654" y="53705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2700020" y="53667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2700020" y="5363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2700020" y="5359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2700020" y="5355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2700020" y="5351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2700020" y="5347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2700020" y="53444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2700020" y="5340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2700020" y="5337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2700020" y="53333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2700020" y="5329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2700020" y="5326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2700020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2700020" y="5318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2700020" y="53149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2700020" y="5311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2700020" y="5307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2700020" y="5304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2700020" y="53003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2700020" y="5296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2700020" y="52927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2700020" y="5288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2700020" y="52854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2700020" y="5281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2700020" y="5278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2700020" y="5274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2700020" y="5270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2700020" y="5267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2700020" y="5263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2700020" y="5259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2700020" y="5255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2700020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2700020" y="5248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2700020" y="5244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2700020" y="5241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2700020" y="5237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2700020" y="523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2700654" y="522255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2700020" y="5227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2702559" y="521144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2702559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2701924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2701289" y="521589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2701289" y="5217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2700654" y="521970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2703194" y="520477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2710814" y="519398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2724150" y="57985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2726054" y="579913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2729229" y="57997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2735579" y="580040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2716530" y="579500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2718434" y="5795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2719704" y="57965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2720974" y="579723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2722879" y="5797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2711450" y="5791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2713354" y="579183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2714624" y="579373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2707640" y="578866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2705100" y="578485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2703829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2704464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2705099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2702559" y="57765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2703194" y="57778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2703194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2701289" y="5772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2701289" y="5774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2701924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2700654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2701289" y="57715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2700020" y="5764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2700654" y="57667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2700020" y="57629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2700020" y="5759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2700020" y="5755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2700020" y="5751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2700020" y="5748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2700020" y="5744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2700020" y="57407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2700020" y="5737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2700020" y="5733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2700020" y="57296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2700020" y="5725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2700020" y="5722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2700020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2700020" y="5715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2700020" y="5711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2700020" y="57073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2700020" y="57038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2700020" y="570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2700020" y="569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2700020" y="5692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2700020" y="56889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2700020" y="5685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2700020" y="56816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2700020" y="567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2700020" y="5674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2700020" y="567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2700020" y="5666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2700020" y="5663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2700020" y="5659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2700020" y="5655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2700020" y="5652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2700020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2700020" y="5644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2700020" y="5641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2700020" y="5637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2700020" y="5633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2700020" y="5629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2700654" y="56187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2700020" y="5624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2702559" y="560768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2702559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2701924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2701289" y="561212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2701289" y="5614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2700654" y="56159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2703194" y="560101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2710814" y="559022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2724150" y="61947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2726054" y="619537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2729229" y="61960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2735579" y="61966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2716530" y="619125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2718434" y="61922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2719704" y="619283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2720974" y="61934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2722879" y="619410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2711450" y="618743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2713354" y="618807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2714624" y="618997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2707640" y="618490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2705100" y="618109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2703829" y="61766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2704464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2705099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2702559" y="61728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2703194" y="61741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2703194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2701289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2701289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2701924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2700654" y="61658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2701289" y="61677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2700020" y="6161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2700654" y="616299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2700020" y="61591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2700020" y="6155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2700020" y="6151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2700020" y="6148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2700020" y="6144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2700020" y="6140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2700020" y="61369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2700020" y="61334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2700020" y="6129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2700020" y="6125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2700020" y="61220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2700020" y="6118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2700020" y="6115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2700020" y="6111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2700020" y="610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2700020" y="610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2700020" y="61001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2700020" y="6096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2700020" y="6092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2700020" y="6089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2700020" y="608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2700020" y="608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2700020" y="60779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2700020" y="6074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2700020" y="6070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2700020" y="606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2700020" y="606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2700020" y="6059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2700020" y="605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2700020" y="6052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2700020" y="604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2700020" y="604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2700020" y="604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2700020" y="6037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2700020" y="6033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2700020" y="6029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2700020" y="602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2700654" y="60150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2700020" y="602043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2702559" y="600392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2702559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2701924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2701289" y="600837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2701289" y="6010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2700654" y="60121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2703194" y="599725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2710814" y="598646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1475740" y="5692140"/>
            <a:ext cx="864235" cy="635"/>
          </a:xfrm>
          <a:custGeom>
            <a:avLst/>
            <a:gdLst/>
            <a:ahLst/>
            <a:cxnLst/>
            <a:rect l="l" t="t" r="r" b="b"/>
            <a:pathLst>
              <a:path w="864235" h="635">
                <a:moveTo>
                  <a:pt x="0" y="635"/>
                </a:moveTo>
                <a:lnTo>
                  <a:pt x="86423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2253614" y="563499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150"/>
                </a:moveTo>
                <a:lnTo>
                  <a:pt x="0" y="0"/>
                </a:lnTo>
                <a:lnTo>
                  <a:pt x="86360" y="57150"/>
                </a:lnTo>
                <a:lnTo>
                  <a:pt x="635" y="114300"/>
                </a:lnTo>
                <a:lnTo>
                  <a:pt x="86360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909185" y="63950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909185" y="63766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909185" y="63563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909185" y="63373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4909185" y="63169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4909185" y="62985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4909185" y="62782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4909185" y="62598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4909185" y="62395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4909185" y="62204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4909185" y="62007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4909185" y="61817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4909185" y="616140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4909185" y="614299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4909185" y="61239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4909185" y="610425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4909185" y="60852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4909185" y="60648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4909185" y="60464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4909185" y="60261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4909185" y="60077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4909185" y="59874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4909185" y="59683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4909185" y="594867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4909185" y="59296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4909185" y="59093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4909185" y="58851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4909185" y="58604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4909185" y="58362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4909185" y="58115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4909185" y="57867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4909185" y="57626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4909185" y="57378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4909185" y="57137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4909185" y="56889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4909185" y="566292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4909185" y="56388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4909185" y="56140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4909185" y="55899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909185" y="55651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909185" y="5540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4909185" y="55162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4909185" y="54914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4909185" y="54673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4909185" y="544131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4909185" y="5416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4909185" y="53924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4909185" y="53676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4909185" y="5343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4909185" y="5318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4909185" y="52939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4909185" y="52698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4909185" y="5245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4909185" y="5220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4909185" y="51949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4909185" y="51701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4909185" y="51460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4909185" y="51212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4909185" y="5097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4909185" y="5072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4909185" y="50476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4909185" y="50234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4909185" y="4998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4909185" y="497268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4909185" y="497332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5293359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5295264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5298439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5304789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5285739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5287644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5288914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5290184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5292089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5280659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5282564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5283834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5276850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5274309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5273039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5273674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5274309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5271134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5271769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5272404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5270499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5271134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5269864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5269864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5269229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5269864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5269229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5269229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5269229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5269229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5269229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5269229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5269229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5269229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5269229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5269229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5269229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5269229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5269229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5269229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5269229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5269229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5269229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5269229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5269229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5269229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5269229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5269229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5269229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5269229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5269229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5269229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5269229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5269229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5269229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5269229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5269864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5269229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5269864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5271134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5270499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5272404" y="5210175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5272404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5271769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5271134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5275579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5274944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5274309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5273674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5276214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5280659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5304789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5298439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5295264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5293359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5291454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5290184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5288914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5287644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5269082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5269229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5269082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5304790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5521959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5557520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5521959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5304790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5293359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5295264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5298439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5304789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5285739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5287644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5288914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5290184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5292089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5280659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5282564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5283834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5276850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5274309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5273039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5273674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5274309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5271134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5271769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5272404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5270499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5271134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5269864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5269864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5269229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5269864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5269229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5269229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5269229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5269229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5269229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5269229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5269229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5269229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5269229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5269229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5269229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5269229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5269229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5269229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5269229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5269229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5269229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5269229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5269229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5269229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5269229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5269229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5269229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5269229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5269229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5269229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5269229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5269229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5269229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5269229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5269864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5269229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5269864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5271134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5270499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5272404" y="5606415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5272404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5271769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5271134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5275579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5274944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5274309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5273674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5276214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5280659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5304789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5298439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5295264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5293359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5291454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5290184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5288914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5287644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5269082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5269229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5269082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5304790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5521959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5557520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5521959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5304790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5293359" y="61953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5295264" y="61960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5298439" y="61966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5304789" y="61972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5285740" y="619188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5287644" y="6192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5288914" y="61934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5290184" y="61941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5292089" y="61947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5280659" y="61880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5282564" y="6189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5283834" y="61906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5276850" y="61855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5274309" y="61817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5273674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5274309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5271769" y="6174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5272404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5270499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5271134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5271134" y="6172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5269864" y="616648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5269864" y="61677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5270499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5269229" y="61617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5269864" y="61636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5269229" y="61598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5269229" y="6156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5269229" y="6152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5269229" y="6148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5269229" y="6144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5269229" y="6141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5269229" y="61375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5269229" y="61341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5269229" y="6130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5269229" y="6126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5269229" y="6122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5269229" y="61191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5269229" y="6115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5269229" y="6111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5269229" y="61080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5269229" y="61042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5269229" y="61007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5269229" y="6097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5269229" y="6093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5269229" y="6089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5269229" y="6085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5269229" y="6082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5269229" y="6078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5269229" y="6075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5269229" y="607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5269229" y="6067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5269229" y="6063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269229" y="60601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269229" y="60566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5269229" y="6052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5269229" y="6049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269229" y="6045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269229" y="6041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269229" y="60378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5269229" y="6034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5269229" y="60305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5269229" y="6026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5269864" y="60156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5269229" y="6021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5272404" y="6003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5271769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5271134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5271134" y="6007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5270499" y="6009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5269864" y="60128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5272404" y="59978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5280024" y="59870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3347720" y="5692775"/>
            <a:ext cx="1561465" cy="635"/>
          </a:xfrm>
          <a:custGeom>
            <a:avLst/>
            <a:gdLst/>
            <a:ahLst/>
            <a:cxnLst/>
            <a:rect l="l" t="t" r="r" b="b"/>
            <a:pathLst>
              <a:path w="1561464" h="635">
                <a:moveTo>
                  <a:pt x="0" y="0"/>
                </a:moveTo>
                <a:lnTo>
                  <a:pt x="1561465" y="63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4822825" y="5635625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7089775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7091679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7094854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7101204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7082154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7084059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7085329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7086599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7088504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7077075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7078979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7080249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7073265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7070725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706945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07008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707072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067549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7068184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706881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7066914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06754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06627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7066279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7065645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7066279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7065645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7065645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7065645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7065645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7065645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7065645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7065645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7065645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7065645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7065645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7065645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706564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7065645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7065645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7065645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7065645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7065645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7065645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7065645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7065645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7065645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7065645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7065645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7065645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7065645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706564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7065645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7065645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7065645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7065645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7066279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7065645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7066279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7067549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7066914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7068819" y="521017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7068819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706818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706754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7071994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7071359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7070724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7070089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7072629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7077074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7101204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7094854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7091679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7089774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7087869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7086599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7085329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7084059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7065497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7065645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7065497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7101205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7318375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7353934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7318375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7101205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7089775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7091679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7094854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7101204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7082154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7084059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7085329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7086599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7088504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7077075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7078979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7080249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7073265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7070725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706945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707008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707072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7067549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7068184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706881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7066914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706754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706627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7066279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7065645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7066279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7065645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7065645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7065645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7065645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7065645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7065645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7065645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7065645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7065645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7065645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7065645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706564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7065645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7065645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7065645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7065645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7065645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7065645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7065645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7065645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7065645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7065645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7065645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7065645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7065645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706564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7065645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7065645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7065645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7065645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7066279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7065645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7066279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7067549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7066914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7068819" y="560641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7068819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706818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706754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7071994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7071359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7070724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7070089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7072629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7077074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7101204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7094854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7091679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7089774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7087869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7086599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7085329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7084059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7065497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7065645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7065497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7101205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7318375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7353934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7318375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7101205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7065645" y="6017260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7065497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7319009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7065497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7318375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7101205" y="59817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33" name="object 1533"/>
          <p:cNvGraphicFramePr>
            <a:graphicFrameLocks noGrp="1"/>
          </p:cNvGraphicFramePr>
          <p:nvPr/>
        </p:nvGraphicFramePr>
        <p:xfrm>
          <a:off x="6700837" y="4960302"/>
          <a:ext cx="1022985" cy="1408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288290"/>
                <a:gridCol w="360045"/>
              </a:tblGrid>
              <a:tr h="1014095">
                <a:tc gridSpan="3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6035">
                      <a:solidFill>
                        <a:srgbClr val="E5F6FF"/>
                      </a:solidFill>
                      <a:prstDash val="solid"/>
                    </a:lnT>
                    <a:lnB w="35559">
                      <a:solidFill>
                        <a:srgbClr val="FFFFFF"/>
                      </a:solidFill>
                      <a:prstDash val="solid"/>
                    </a:lnB>
                    <a:solidFill>
                      <a:srgbClr val="D1EE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7787"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B8E7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B8E7FF"/>
                      </a:solidFill>
                      <a:prstDash val="solid"/>
                    </a:lnB>
                  </a:tcPr>
                </a:tc>
              </a:tr>
              <a:tr h="174942"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8E7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0320">
                      <a:solidFill>
                        <a:srgbClr val="B8E7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</a:tcPr>
                </a:tc>
              </a:tr>
              <a:tr h="118268">
                <a:tc gridSpan="3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35559">
                      <a:solidFill>
                        <a:srgbClr val="FFFFFF"/>
                      </a:solidFill>
                      <a:prstDash val="solid"/>
                    </a:lnT>
                    <a:lnB w="20320">
                      <a:solidFill>
                        <a:srgbClr val="A9E5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240220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750" y="23837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750" y="23634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750" y="234442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232410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750" y="23056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750" y="228536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9750" y="22669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50" y="22466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750" y="222758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750" y="220789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750" y="21888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750" y="21685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750" y="21501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750" y="21310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750" y="21113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9750" y="20923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750" y="207200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750" y="20535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750" y="20332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9750" y="201485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50" y="199453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9750" y="19754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9750" y="19558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750" y="19367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50" y="19164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750" y="18923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750" y="1867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750" y="18434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50" y="18186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750" y="17938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750" y="17697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9750" y="17449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50" y="1720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50" y="1696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9750" y="1670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9750" y="1645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50" y="16211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50" y="15970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9750" y="15722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50" y="15474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750" y="1523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50" y="1498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50" y="147446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750" y="14484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50" y="14236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50" y="1399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50" y="1374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750" y="135064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50" y="13258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50" y="1301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750" y="1276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750" y="125221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50" y="12280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9750" y="120205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50" y="1177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50" y="1153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50" y="11283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750" y="11042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750" y="10795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750" y="1054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50" y="10306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750" y="10058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9750" y="97980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9750" y="98044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47494" y="170053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62220" y="1643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253990" y="1546225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820546" y="572484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36725" y="570769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84655" y="569055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51000" y="567340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29198" y="5647054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5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21154" y="562991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30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620513" y="561911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11429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20519" y="562546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21154" y="562800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20490" y="5595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20473" y="5577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20456" y="5560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20439" y="5543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20422" y="5526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20405" y="5508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20388" y="5491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20371" y="5474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20354" y="5457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20337" y="5439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20320" y="5422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20303" y="5405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20287" y="5387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20269" y="537019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20252" y="5353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20235" y="5335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20219" y="5318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20201" y="5300979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20184" y="5283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20168" y="5266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20151" y="5249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20134" y="5232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20117" y="5214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20100" y="5197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620083" y="5180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20066" y="516318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20049" y="514540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620032" y="51282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20015" y="51111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19998" y="509397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19981" y="507619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19964" y="50590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19947" y="50419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19891" y="4984750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19885" y="492696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800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800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70684" y="486981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947546" y="5081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7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969769" y="508317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999614" y="508444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87777" y="507904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7814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849121" y="507460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30" h="0">
                <a:moveTo>
                  <a:pt x="0" y="0"/>
                </a:moveTo>
                <a:lnTo>
                  <a:pt x="405127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19911" y="507015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91971" y="506571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74191" y="506158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89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54823" y="505745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38630" y="5051425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44028" y="505269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49425" y="505396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54823" y="5055234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0215" y="504856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39" h="0">
                <a:moveTo>
                  <a:pt x="0" y="0"/>
                </a:moveTo>
                <a:lnTo>
                  <a:pt x="66293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06880" y="504412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8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93069" y="503967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84020" y="5035550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73225" y="503142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19" h="0">
                <a:moveTo>
                  <a:pt x="0" y="0"/>
                </a:moveTo>
                <a:lnTo>
                  <a:pt x="75691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64652" y="502697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56080" y="502253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49730" y="501808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43697" y="501396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37665" y="500983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39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32585" y="500538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28563" y="500094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5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5600" y="499649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69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23694" y="499205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21662" y="4987925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20519" y="498379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20202" y="497776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20519" y="498030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20519" y="497459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20202" y="49764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20519" y="497046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23059" y="4965700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22186" y="496760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5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23694" y="496220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26446" y="495776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29409" y="495331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34171" y="494887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38934" y="494442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44268" y="4940300"/>
            <a:ext cx="815340" cy="0"/>
          </a:xfrm>
          <a:custGeom>
            <a:avLst/>
            <a:gdLst/>
            <a:ahLst/>
            <a:cxnLst/>
            <a:rect l="l" t="t" r="r" b="b"/>
            <a:pathLst>
              <a:path w="815339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50364" y="493617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657349" y="493172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65604" y="492728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675764" y="492283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684971" y="491871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696084" y="491458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706879" y="490505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760218" y="489045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842768" y="487616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1619947" y="5150484"/>
            <a:ext cx="864235" cy="51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923924" y="14106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25829" y="14112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29004" y="14119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35354" y="141255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6304" y="140716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18209" y="1408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19479" y="14087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20749" y="140938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22654" y="141001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11224" y="140461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07414" y="140081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6144" y="139636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06779" y="139763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07414" y="13989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3604" y="139255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4239" y="13938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04874" y="13950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02334" y="138874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02334" y="139001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02969" y="139065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01064" y="138556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01699" y="13874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0429" y="13817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01064" y="13836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99794" y="1376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00429" y="1378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99794" y="1374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99794" y="13703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9794" y="1366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99794" y="13627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99794" y="13589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99794" y="13550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99794" y="13512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794" y="134746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9794" y="13436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9794" y="1339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99794" y="13354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99794" y="1330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99794" y="13252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99794" y="132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99794" y="1315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99794" y="1310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99794" y="130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99794" y="1300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99794" y="129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99794" y="1290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99794" y="1284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99794" y="128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99794" y="12750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99794" y="1270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99794" y="12649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99794" y="1259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99794" y="1254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99794" y="1249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99794" y="124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99794" y="1239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00429" y="12322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99794" y="12347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00429" y="12293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01064" y="122364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01064" y="12255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03604" y="121729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02969" y="121856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02334" y="121983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02334" y="122110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01699" y="12223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06779" y="121221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06144" y="121348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04874" y="121475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04239" y="12160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06780" y="120935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11225" y="1204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35354" y="11972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29004" y="11979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25829" y="119856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23924" y="11991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22019" y="119983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20749" y="12004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19479" y="12011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18210" y="12017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99647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99794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99647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935355" y="14128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152525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88085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52525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35355" y="11969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23924" y="18062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25829" y="18068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29004" y="18075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35354" y="180816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16304" y="180276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18209" y="180371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19479" y="180435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20749" y="18049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22654" y="180562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11224" y="18002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07414" y="179641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05509" y="179133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06144" y="1792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07414" y="179387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03604" y="17875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04239" y="17887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04874" y="179006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01699" y="17837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02334" y="178498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902969" y="17862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01064" y="17805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1699" y="1782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00429" y="17773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99794" y="177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0429" y="17741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99794" y="176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99794" y="1765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99794" y="1762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99794" y="1758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99794" y="1754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99794" y="1750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99794" y="1746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99794" y="1743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99794" y="17392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99794" y="17354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99794" y="1731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99794" y="17259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99794" y="1720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99794" y="1715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99794" y="17106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99794" y="1705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899794" y="1700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899794" y="1695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99794" y="1691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99794" y="1685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99794" y="1680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9794" y="1675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99794" y="1670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99794" y="16656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99794" y="1660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99794" y="1655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99794" y="1650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99794" y="1645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899794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899794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900429" y="162782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899794" y="16303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00429" y="16249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901699" y="16186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901064" y="162051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900430" y="162242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902969" y="161480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02334" y="16160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01699" y="161734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06144" y="160845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905510" y="160972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5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904874" y="16109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904239" y="161226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906780" y="160496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911225" y="1600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935354" y="159289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929004" y="159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25829" y="1594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923924" y="15948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922019" y="159543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920749" y="15960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919479" y="15967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918209" y="15973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99647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99794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99647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35355" y="18084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152525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188085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152525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935355" y="15925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547494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547494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547494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547494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547494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547494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547494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547494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547494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547494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547494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547494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547494" y="39687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547494" y="39503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547494" y="39312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547494" y="39116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547494" y="38925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547494" y="387222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547494" y="38538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547494" y="38334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547494" y="381507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547494" y="3794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547494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547494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547494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547494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547494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547494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547494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547494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547494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547494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547494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547494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547494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547494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1547494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1547494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1547494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547494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547494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547494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1547494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1547494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1547494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547494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1547494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547494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547494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547494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547494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547494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547494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547494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547494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547494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547494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547494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547494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547494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547494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547494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547494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547494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547494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931669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933574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936749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943099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924050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925954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927224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928494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930399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1918969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1920874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1922144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915160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912619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1911984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1912619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910079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910714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1908809" y="3185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1909444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1909444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1908174" y="31819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1908174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1908809" y="31845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907539" y="31772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908174" y="31791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907539" y="3175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907539" y="3171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907539" y="31680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1907539" y="3164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1907539" y="316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907539" y="315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907539" y="31530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907539" y="3149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907539" y="31457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907539" y="31419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907539" y="313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907539" y="31346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1907539" y="3131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1907539" y="3127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1907539" y="31235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1907539" y="31197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1907539" y="3116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907539" y="3112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1907539" y="3108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907539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907539" y="310133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907539" y="3097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907539" y="3094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907539" y="3090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907539" y="3086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907539" y="3082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907539" y="30791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907539" y="30756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907539" y="30721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907539" y="3068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907539" y="3064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907539" y="3060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1907539" y="30568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907539" y="30533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907539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907539" y="3046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907539" y="304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908174" y="30311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907539" y="3036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910714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910079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909444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909444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1908809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1908174" y="302831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1910714" y="30133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1918334" y="30025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1931670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933574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936749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1943099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1924050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925954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927224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1928494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930399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918970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920874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922144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915160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912620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911349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911984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912619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910079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910714" y="35858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910714" y="358711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908809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908809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909444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908174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908809" y="35794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907539" y="35728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908174" y="357473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907539" y="3570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907539" y="356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907539" y="356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907539" y="3559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907539" y="3556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907539" y="3552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907539" y="35486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907539" y="354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907539" y="354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907539" y="3537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907539" y="3533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907539" y="35302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907539" y="352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907539" y="352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907539" y="3519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907539" y="3515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907539" y="35118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907539" y="350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907539" y="350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907539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907539" y="3496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907539" y="3493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907539" y="34896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907539" y="348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907539" y="34823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907539" y="3478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907539" y="3474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907539" y="3471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907539" y="3467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907539" y="3463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907539" y="34601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907539" y="34563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907539" y="34524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907539" y="3449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907539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907539" y="3441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1907539" y="3437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1908174" y="342677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907539" y="3432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910079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910079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909444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908809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908809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908174" y="34239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1910714" y="340899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1918334" y="339820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931670" y="40027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1933574" y="400335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936749" y="40039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943099" y="400462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924050" y="399922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925954" y="40001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927224" y="400081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928494" y="40014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930399" y="400208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918970" y="39954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920874" y="399605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922144" y="399795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915160" y="399287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912620" y="398907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911349" y="39846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911984" y="39858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912619" y="398716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910079" y="39808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910714" y="39820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910714" y="398335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908809" y="39770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908809" y="3978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909444" y="39795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908174" y="3973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908809" y="39757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907539" y="3969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908174" y="39709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907539" y="3967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907539" y="396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907539" y="39598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907539" y="3956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907539" y="3952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907539" y="3948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907539" y="39449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907539" y="3941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907539" y="3937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907539" y="3933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907539" y="3930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907539" y="39265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907539" y="3923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907539" y="39192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907539" y="3915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907539" y="3911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907539" y="39081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907539" y="3904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907539" y="3900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907539" y="3896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907539" y="3893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907539" y="3889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907539" y="38858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907539" y="3882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907539" y="38785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907539" y="3874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907539" y="3870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907539" y="38674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907539" y="38639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907539" y="386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907539" y="38563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907539" y="3852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907539" y="3848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907539" y="3845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907539" y="3841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907539" y="3837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907539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908174" y="38230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907539" y="3828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910079" y="381190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910079" y="38131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909444" y="3814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908809" y="38163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1908809" y="38182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908174" y="382015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910714" y="380523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1918334" y="379444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2051685" y="4220210"/>
            <a:ext cx="0" cy="648335"/>
          </a:xfrm>
          <a:custGeom>
            <a:avLst/>
            <a:gdLst/>
            <a:ahLst/>
            <a:cxnLst/>
            <a:rect l="l" t="t" r="r" b="b"/>
            <a:pathLst>
              <a:path w="0" h="648335">
                <a:moveTo>
                  <a:pt x="0" y="648335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994535" y="42202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 txBox="1"/>
          <p:nvPr/>
        </p:nvSpPr>
        <p:spPr>
          <a:xfrm>
            <a:off x="2732404" y="5124424"/>
            <a:ext cx="1132205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dirty="0" sz="1400" b="1">
                <a:latin typeface="等线"/>
                <a:cs typeface="等线"/>
              </a:rPr>
              <a:t>①</a:t>
            </a:r>
            <a:r>
              <a:rPr dirty="0" sz="1400" spc="-17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从数据</a:t>
            </a:r>
            <a:r>
              <a:rPr dirty="0" sz="1400" b="1">
                <a:latin typeface="Microsoft JhengHei"/>
                <a:cs typeface="Microsoft JhengHei"/>
              </a:rPr>
              <a:t>库</a:t>
            </a:r>
            <a:r>
              <a:rPr dirty="0" sz="1400" b="1">
                <a:latin typeface="等线"/>
                <a:cs typeface="等线"/>
              </a:rPr>
              <a:t>中 </a:t>
            </a:r>
            <a:r>
              <a:rPr dirty="0" sz="1400" spc="-29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取出数据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4356100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356100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356100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356100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356100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356100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356100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356100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356100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356100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356100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356100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356100" y="39687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356100" y="39503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356100" y="39312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356100" y="39116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356100" y="38925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356100" y="387222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356100" y="38538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356100" y="38334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356100" y="381507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356100" y="3794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356100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356100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356100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356100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356100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356100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356100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356100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356100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356100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356100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356100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356100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4356100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356100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356100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4356100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4356100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4356100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4356100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356100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4356100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4356100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356100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4356100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4356100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4356100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4356100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4356100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4356100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4356100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4356100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4356100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4356100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4356100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4356100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4356100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4356100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4356100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4356100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4356100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4356100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4356100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4740274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4742179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4745354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4751704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4732654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4734559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4735829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4737099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4739004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4727574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4729479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4730749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4723764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4721224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4719954" y="31921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4720589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4721224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4718049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4718684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4719319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4717414" y="318516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4718049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4716779" y="31813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4716779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4716145" y="3176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4716779" y="31788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4716145" y="3174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4716145" y="31705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4716145" y="3166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4716145" y="3162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4716145" y="3159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4716145" y="3155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4716145" y="3151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4716145" y="3147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4716145" y="314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4716145" y="3140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4716145" y="3135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4716145" y="313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4716145" y="31254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4716145" y="31203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4716145" y="3115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4716145" y="31102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4716145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4716145" y="31003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4716145" y="3095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4716145" y="3090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4716145" y="30851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4716145" y="3080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4716145" y="30753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4716145" y="3070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4716145" y="3065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4716145" y="30600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4716145" y="3054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4716145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4716145" y="3044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4716145" y="303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4716779" y="30324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4716145" y="30349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4716779" y="3029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718049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4717414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4719319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718684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4718049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4722494" y="301307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4721859" y="301434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4721224" y="30156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4720589" y="30168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4723129" y="300958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4727574" y="30048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751704" y="29975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745354" y="29981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4742179" y="29987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4740274" y="29994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4738369" y="300005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4737099" y="30006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4735829" y="30013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4734559" y="3001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4715997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471614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4715997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4751704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4968875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00443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4968875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4751704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4740275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4742179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4745354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4751704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4732654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4734559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4735829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4737099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4739004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4727575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4729479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4730749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4723764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4721225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4719954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4720589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4721224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4718684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4719319" y="358647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4717414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4717414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4718049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4716779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4716145" y="357250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4716779" y="35744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4716145" y="3569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4716145" y="3566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4716145" y="3562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4716145" y="3558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4716145" y="3554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4716145" y="3550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4716145" y="3547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4716145" y="3543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4716145" y="3539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4716145" y="35356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4716145" y="353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4716145" y="3526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4716145" y="3521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4716145" y="351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4716145" y="3510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4716145" y="35058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4716145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4716145" y="3495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4716145" y="3491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4716145" y="34858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4716145" y="3480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4716145" y="3475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4716145" y="3470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4716145" y="3465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4716145" y="3460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4716145" y="3455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471614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4716145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4716145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471614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4716779" y="342804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4716145" y="3430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4716779" y="34251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4717414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4717414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4719954" y="34131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4719319" y="34143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4718684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4718684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4718049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4723129" y="340804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4722494" y="340931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4721224" y="34105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4720589" y="34118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4723129" y="340518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4727574" y="34004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4751704" y="339312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4745354" y="339375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4742179" y="33943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4740274" y="339502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4738369" y="339566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4737099" y="339629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735829" y="33969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734559" y="33975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4715997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471614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4715997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4751704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4968875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500443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4968875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4751704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4732654" y="399922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4734559" y="40001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4735829" y="400081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4737099" y="40014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4739004" y="400208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4727575" y="39954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4729479" y="399605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4730749" y="399795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4723764" y="399287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4721225" y="398907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4719954" y="39846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4720589" y="39858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4721224" y="398716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4718684" y="39808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4719319" y="39820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4719319" y="398335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4717414" y="39770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4717414" y="3978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718049" y="39795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4716779" y="3973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4717414" y="39757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4716145" y="3969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4716779" y="39709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4716145" y="3967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4716145" y="396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4716145" y="39598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4716145" y="3956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4716145" y="3952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4716145" y="3948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4716145" y="39449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4716145" y="3941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4716145" y="3937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4716145" y="3933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4716145" y="3930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4716145" y="39265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4716145" y="3923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4716145" y="39192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4716145" y="3915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4716145" y="3911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4716145" y="39081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4716145" y="3904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4716145" y="3900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4716145" y="3896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4716145" y="3893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4716145" y="3889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4716145" y="38858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4716145" y="3882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4716145" y="38785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4716145" y="3874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4716145" y="3870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4716145" y="38674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4716145" y="38639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4716145" y="386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4716145" y="38563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4716145" y="3852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4716145" y="3848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4716145" y="3845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4716145" y="3841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4716145" y="3837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4716145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4716779" y="38230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4716145" y="3828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4718684" y="381190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4718684" y="38131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4718049" y="3814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4717414" y="38163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717414" y="38182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716779" y="382015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719319" y="380523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726939" y="379444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 txBox="1"/>
          <p:nvPr/>
        </p:nvSpPr>
        <p:spPr>
          <a:xfrm>
            <a:off x="4727575" y="3825875"/>
            <a:ext cx="26543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2095" algn="l"/>
              </a:tabLst>
            </a:pPr>
            <a:r>
              <a:rPr dirty="0" sz="1400" spc="1015" b="1" u="sng">
                <a:latin typeface="等线"/>
                <a:cs typeface="等线"/>
              </a:rPr>
              <a:t> </a:t>
            </a:r>
            <a:r>
              <a:rPr dirty="0" sz="1400" spc="1015" b="1" u="sng">
                <a:latin typeface="等线"/>
                <a:cs typeface="等线"/>
              </a:rPr>
              <a:t>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39" name="object 939"/>
          <p:cNvSpPr txBox="1"/>
          <p:nvPr/>
        </p:nvSpPr>
        <p:spPr>
          <a:xfrm>
            <a:off x="5659120" y="3825875"/>
            <a:ext cx="13569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940" name="object 940"/>
          <p:cNvSpPr/>
          <p:nvPr/>
        </p:nvSpPr>
        <p:spPr>
          <a:xfrm>
            <a:off x="1187450" y="1304925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4613275" y="301498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187450" y="170053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4613275" y="341058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5147945" y="188023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5585460" y="188023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2555875" y="350075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4270375" y="3443604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 txBox="1"/>
          <p:nvPr/>
        </p:nvSpPr>
        <p:spPr>
          <a:xfrm>
            <a:off x="5687059" y="2241550"/>
            <a:ext cx="30276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方法，</a:t>
            </a:r>
            <a:r>
              <a:rPr dirty="0" sz="1400" b="1">
                <a:latin typeface="Microsoft JhengHei"/>
                <a:cs typeface="Microsoft JhengHei"/>
              </a:rPr>
              <a:t>执</a:t>
            </a:r>
            <a:r>
              <a:rPr dirty="0" sz="1400" b="1">
                <a:latin typeface="等线"/>
                <a:cs typeface="等线"/>
              </a:rPr>
              <a:t>行 </a:t>
            </a:r>
            <a:r>
              <a:rPr dirty="0" sz="1400" b="1">
                <a:latin typeface="Calibri"/>
                <a:cs typeface="Calibri"/>
              </a:rPr>
              <a:t>update</a:t>
            </a:r>
            <a:r>
              <a:rPr dirty="0" sz="1400" spc="-19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操作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49" name="object 949"/>
          <p:cNvSpPr/>
          <p:nvPr/>
        </p:nvSpPr>
        <p:spPr>
          <a:xfrm>
            <a:off x="4484371" y="611727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6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4400551" y="610012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4348480" y="608298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4314825" y="606583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4293023" y="6039485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4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4284979" y="602234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29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4284338" y="6005829"/>
            <a:ext cx="863600" cy="11430"/>
          </a:xfrm>
          <a:custGeom>
            <a:avLst/>
            <a:gdLst/>
            <a:ahLst/>
            <a:cxnLst/>
            <a:rect l="l" t="t" r="r" b="b"/>
            <a:pathLst>
              <a:path w="863600" h="11429">
                <a:moveTo>
                  <a:pt x="0" y="11430"/>
                </a:moveTo>
                <a:lnTo>
                  <a:pt x="863599" y="11430"/>
                </a:lnTo>
                <a:lnTo>
                  <a:pt x="863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5F4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4284344" y="601789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4284979" y="60204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4284315" y="5988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4284298" y="597027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4284281" y="595312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4284264" y="59359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4284247" y="5918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4284230" y="590105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4284213" y="588391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4284196" y="58667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4284179" y="5849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4284162" y="5831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4284145" y="5814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4284128" y="5797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4284111" y="5780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4284094" y="5762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4284077" y="5745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4284060" y="5728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4284043" y="5711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4284026" y="5693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4284009" y="5676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4283993" y="5659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4283976" y="5641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4283959" y="56248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4283942" y="560705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4283924" y="5589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4283908" y="5572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4283891" y="55556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4283874" y="553783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4283857" y="5520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4283840" y="5503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4283823" y="5486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4283806" y="5468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4283789" y="5451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4283772" y="5434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4283716" y="5377179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4283710" y="531939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800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800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4334509" y="526224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4611371" y="54743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6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4633594" y="547560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4663439" y="547687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4551602" y="547147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813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4512946" y="546703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5126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4483736" y="546258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4455796" y="545814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4438015" y="545401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89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4418648" y="544988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4402455" y="544385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4407853" y="544512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4413250" y="544639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4418648" y="54476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4384040" y="544099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39" h="0">
                <a:moveTo>
                  <a:pt x="0" y="0"/>
                </a:moveTo>
                <a:lnTo>
                  <a:pt x="662938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4370705" y="543655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7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4356893" y="543210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4347845" y="542797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4337050" y="542385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20" h="0">
                <a:moveTo>
                  <a:pt x="0" y="0"/>
                </a:moveTo>
                <a:lnTo>
                  <a:pt x="756918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4328477" y="541940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4319904" y="541496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4313554" y="541051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4307522" y="540639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4301490" y="540226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39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4296409" y="539781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4292388" y="539337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4289425" y="538892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4287519" y="538448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4285487" y="5380354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4284344" y="537622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4284027" y="53701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4284344" y="53727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4284344" y="536702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4284027" y="536892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4284344" y="536289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4286884" y="5358129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4286011" y="536003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4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4287519" y="535463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4290271" y="535019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4293234" y="534574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4297996" y="534130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4302759" y="533685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4308093" y="533272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39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4314189" y="532860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4321174" y="532415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70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4329428" y="531971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4339589" y="531526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4348796" y="531114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359909" y="530701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370704" y="529748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424043" y="528288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29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506593" y="52685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 txBox="1"/>
          <p:nvPr/>
        </p:nvSpPr>
        <p:spPr>
          <a:xfrm>
            <a:off x="4283772" y="5542915"/>
            <a:ext cx="86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6" name="object 1046"/>
          <p:cNvSpPr/>
          <p:nvPr/>
        </p:nvSpPr>
        <p:spPr>
          <a:xfrm>
            <a:off x="6012179" y="63944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6012179" y="63760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6012179" y="63557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6012179" y="63366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6012179" y="63163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6012179" y="62979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6012179" y="62776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6012179" y="62591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6012179" y="62388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6012179" y="62198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6012179" y="620014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6012179" y="618109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6012179" y="61607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6012179" y="614235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6012179" y="61233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6012179" y="61036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6012179" y="60845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6012179" y="60642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6012179" y="60458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6012179" y="60255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6012179" y="60071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6012179" y="59867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6012179" y="59677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6012179" y="594804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6012179" y="59289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6012179" y="59086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6012179" y="58845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6012179" y="58597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6012179" y="58356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6012179" y="58108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6012179" y="57861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6012179" y="57619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6012179" y="57372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6012179" y="57130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6012179" y="56883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6012179" y="566229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6012179" y="56381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6012179" y="56134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6012179" y="55892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6012179" y="55645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6012179" y="55397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6012179" y="55156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6012179" y="54908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6012179" y="54667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6012179" y="544067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6012179" y="54159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6012179" y="53917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6012179" y="53670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6012179" y="53428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6012179" y="53181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6012179" y="52933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6012179" y="52692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6012179" y="52444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6012179" y="52203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6012179" y="519430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6012179" y="5169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6012179" y="51454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6012179" y="51206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6012179" y="50965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6012179" y="50717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6012179" y="50469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6012179" y="5022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6012179" y="4998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6012179" y="4972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6012179" y="497268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6396354" y="540226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6398259" y="540289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6401434" y="540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6407784" y="540416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6388734" y="539877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6390639" y="53997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6391909" y="54003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6393179" y="54009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6395084" y="540162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6383654" y="539495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6385559" y="539559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6386829" y="539750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6379844" y="53924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6377304" y="538861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637603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637666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637730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6374764" y="53803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6375399" y="53816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637539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6373494" y="537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6373494" y="5377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637412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637285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6373494" y="5375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6372225" y="5368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6372859" y="53705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6372225" y="53667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6372225" y="5363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6372225" y="5359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6372225" y="5355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6372225" y="5351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6372225" y="5347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6372225" y="53444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6372225" y="5340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6372225" y="5337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6372225" y="53333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6372225" y="5329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6372225" y="5326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637222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6372225" y="5318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6372225" y="53149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6372225" y="5311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6372225" y="5307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6372225" y="5304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6372225" y="53003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6372225" y="5296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6372225" y="52927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6372225" y="5288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6372225" y="52854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6372225" y="5281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6372225" y="5278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6372225" y="5274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6372225" y="5270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6372225" y="5267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6372225" y="5263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6372225" y="5259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6372225" y="5255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637222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6372225" y="5248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6372225" y="5244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6372225" y="5241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6372225" y="5237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6372225" y="523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6372859" y="522255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6372225" y="5227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6374764" y="521144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637476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637412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6373494" y="521589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6373494" y="5217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6372859" y="521970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6375399" y="520477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6383019" y="519398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6396354" y="57985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6398259" y="579913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401434" y="57997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6407784" y="580040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388734" y="579500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6390639" y="5795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6391909" y="57965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393179" y="579723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395084" y="5797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383654" y="5791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385559" y="579183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6386829" y="579373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6379844" y="578866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6377304" y="578485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637603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637666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637730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6374764" y="57765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6375399" y="57778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637539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373494" y="5772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373494" y="5774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637412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37285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373494" y="57715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372225" y="5764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372859" y="57667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6372225" y="57629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372225" y="5759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6372225" y="5755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6372225" y="5751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6372225" y="5748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6372225" y="5744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6372225" y="57407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6372225" y="5737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6372225" y="5733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6372225" y="57296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6372225" y="5725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6372225" y="5722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637222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6372225" y="5715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6372225" y="5711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6372225" y="57073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6372225" y="57038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6372225" y="570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6372225" y="569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6372225" y="5692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6372225" y="56889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6372225" y="5685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6372225" y="56816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6372225" y="567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6372225" y="5674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6372225" y="567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6372225" y="5666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6372225" y="5663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6372225" y="5659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6372225" y="5655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6372225" y="5652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637222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6372225" y="5644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6372225" y="5641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6372225" y="5637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6372225" y="5633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6372225" y="5629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6372859" y="56187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6372225" y="5624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6374764" y="560768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637476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637412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6373494" y="561212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6373494" y="5614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6372859" y="56159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6375399" y="560101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6383019" y="559022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6396354" y="61947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6398259" y="619537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6401434" y="61960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6407784" y="61966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6388734" y="619125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6390639" y="61922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6391909" y="619283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6393179" y="61934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6395084" y="619410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6383654" y="618743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6385559" y="618807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6386829" y="618997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6379845" y="618490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6377304" y="618109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6376034" y="61766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6376669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6377304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6374764" y="61728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6375399" y="61741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6375399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6373494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6373494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6374129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6372859" y="61658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6373494" y="61677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6372225" y="6161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6372859" y="616299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6372225" y="61591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6372225" y="6155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6372225" y="6151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6372225" y="6148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6372225" y="6144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6372225" y="6140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6372225" y="61369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6372225" y="61334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6372225" y="6129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6372225" y="6125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6372225" y="61220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6372225" y="6118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6372225" y="6115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6372225" y="6111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6372225" y="610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6372225" y="610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6372225" y="61001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6372225" y="6096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6372225" y="6092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6372225" y="6089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6372225" y="608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6372225" y="608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6372225" y="60779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6372225" y="6074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6372225" y="6070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6372225" y="606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6372225" y="606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6372225" y="6059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6372225" y="605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6372225" y="6052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6372225" y="604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6372225" y="604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6372225" y="604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6372225" y="6037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6372225" y="6033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6372225" y="6029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6372225" y="602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6372859" y="60150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6372225" y="602043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6374764" y="600392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6374764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6374129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6373494" y="600837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6373494" y="6010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6372859" y="60121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6375399" y="599725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6383019" y="598646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147945" y="5692140"/>
            <a:ext cx="864235" cy="635"/>
          </a:xfrm>
          <a:custGeom>
            <a:avLst/>
            <a:gdLst/>
            <a:ahLst/>
            <a:cxnLst/>
            <a:rect l="l" t="t" r="r" b="b"/>
            <a:pathLst>
              <a:path w="864235" h="635">
                <a:moveTo>
                  <a:pt x="0" y="635"/>
                </a:moveTo>
                <a:lnTo>
                  <a:pt x="86423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925820" y="563499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150"/>
                </a:moveTo>
                <a:lnTo>
                  <a:pt x="0" y="0"/>
                </a:lnTo>
                <a:lnTo>
                  <a:pt x="86360" y="57150"/>
                </a:lnTo>
                <a:lnTo>
                  <a:pt x="635" y="114300"/>
                </a:lnTo>
                <a:lnTo>
                  <a:pt x="86360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7740650" y="63950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7740650" y="63766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7740650" y="63563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7740650" y="63373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7740650" y="63169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7740650" y="62985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7740650" y="62782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7740650" y="62598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7740650" y="62395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7740650" y="62204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7740650" y="62007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7740650" y="61817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7740650" y="616140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7740650" y="614299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7740650" y="61239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7740650" y="610425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7740650" y="60852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7740650" y="60648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7740650" y="60464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7740650" y="60261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7740650" y="60077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7740650" y="59874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7740650" y="59683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7740650" y="594867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7740650" y="59296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7740650" y="59093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7740650" y="58851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7740650" y="58604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7740650" y="58362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7740650" y="58115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7740650" y="57867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7740650" y="57626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7740650" y="57378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7740650" y="57137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7740650" y="56889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740650" y="566292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7740650" y="56388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740650" y="56140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7740650" y="55899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7740650" y="55651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7740650" y="5540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740650" y="55162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740650" y="54914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7740650" y="54673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7740650" y="544131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7740650" y="5416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7740650" y="53924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7740650" y="53676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7740650" y="5343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7740650" y="5318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7740650" y="52939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7740650" y="52698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7740650" y="5245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7740650" y="5220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7740650" y="51949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7740650" y="51701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7740650" y="51460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7740650" y="51212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7740650" y="5097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7740650" y="5072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7740650" y="50476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7740650" y="50234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7740650" y="4998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7740650" y="497268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7740650" y="497332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8124825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8126729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8129904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8136254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8117204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8119109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8120379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8121649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8123554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8112125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8114029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8115299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8108314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8105775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810450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810513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810577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8102599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8103234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810386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8101964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810259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810132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8101329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8100695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8101329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8100695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8100695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8100695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8100695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8100695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8100695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8100695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8100695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8100695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8100695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8100695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810069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8100695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8100695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8100695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8100695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8100695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8100695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8100695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8100695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8100695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8100695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8100695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8100695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8100695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810069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8100695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8100695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8100695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8100695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8101329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8100695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8101329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8102599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8101964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8103869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810323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810259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8107044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8106409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8105774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8105139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8107679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8112124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8136254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8129904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8126729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8124824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8122919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8121649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8120379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8119109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8100547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8100695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8100547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8136255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8353425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8388984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8353425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8136255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8124825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8126729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8129904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8136254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8117204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8119109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8120379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8121649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8123554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8112125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8114029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8115299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8108314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8105775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810450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810513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810577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8102599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8103234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810386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8101964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810259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810132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8101329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8100695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8101329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8100695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8100695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100695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8100695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100695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8100695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8100695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8100695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8100695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8100695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100695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10069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8100695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8100695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8100695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8100695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8100695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8100695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8100695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8100695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8100695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8100695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8100695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8100695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8100695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810069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8100695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8100695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8100695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8100695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8101329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8100695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8101329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8102599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8101964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8103869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810323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810259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8107044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8106409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8105774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8105139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8107679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8112124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8136254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8129904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8126729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8124824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8122919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8121649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8120379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8119109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8100547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8100695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8100547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8136255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8353425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8388984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8353425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8136255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8124825" y="61953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8126729" y="61960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8129904" y="61966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8136254" y="61972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8117204" y="619188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8119109" y="6192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8120379" y="61934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8121649" y="61941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8123554" y="61947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8112125" y="61880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8114029" y="6189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8115299" y="61906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8108315" y="61855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8105775" y="61817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8105139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8105774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8103234" y="6174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8103869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8101964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8102599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8102599" y="6172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8101329" y="616648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8101329" y="61677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8101964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8100695" y="61617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8101329" y="61636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8100695" y="61598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8100695" y="6156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8100695" y="6152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8100695" y="6148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8100695" y="6144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8100695" y="6141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8100695" y="61375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8100695" y="61341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8100695" y="6130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8100695" y="6126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8100695" y="6122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8100695" y="61191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8100695" y="6115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8100695" y="6111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8100695" y="61080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8100695" y="61042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8100695" y="61007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8100695" y="6097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8100695" y="6093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8100695" y="6089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8100695" y="6085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8100695" y="6082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8100695" y="6078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8100695" y="6075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8100695" y="607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8100695" y="6067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8100695" y="6063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8100695" y="60601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8100695" y="60566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8100695" y="6052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8100695" y="6049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8100695" y="6045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8100695" y="6041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8100695" y="60378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8100695" y="6034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8100695" y="60305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8100695" y="6026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8101329" y="60156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8100695" y="6021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8103869" y="6003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8103234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8102599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8102599" y="6007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8101964" y="6009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8101329" y="60128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8103869" y="59978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8111489" y="59870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7020559" y="5692775"/>
            <a:ext cx="720090" cy="635"/>
          </a:xfrm>
          <a:custGeom>
            <a:avLst/>
            <a:gdLst/>
            <a:ahLst/>
            <a:cxnLst/>
            <a:rect l="l" t="t" r="r" b="b"/>
            <a:pathLst>
              <a:path w="720090" h="635">
                <a:moveTo>
                  <a:pt x="0" y="0"/>
                </a:moveTo>
                <a:lnTo>
                  <a:pt x="720090" y="63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7654290" y="5635625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59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496695">
              <a:lnSpc>
                <a:spcPct val="100000"/>
              </a:lnSpc>
            </a:pPr>
            <a:r>
              <a:rPr dirty="0" spc="-5"/>
              <a:t>@ModelAttribute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740534"/>
            <a:ext cx="8133715" cy="2473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0000FF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在方法定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上使用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latin typeface="等线"/>
                <a:cs typeface="等线"/>
              </a:rPr>
              <a:t>：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dirty="0" sz="24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MVC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750"/>
              </a:lnSpc>
            </a:pP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在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用目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标处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理方法前，会先逐个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用在方法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级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上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注了</a:t>
            </a:r>
            <a:endParaRPr sz="2400">
              <a:latin typeface="等线"/>
              <a:cs typeface="等线"/>
            </a:endParaRPr>
          </a:p>
          <a:p>
            <a:pPr algn="ctr" marR="3670935">
              <a:lnSpc>
                <a:spcPts val="2815"/>
              </a:lnSpc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@ModelAttribute</a:t>
            </a:r>
            <a:r>
              <a:rPr dirty="0" sz="24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的方法。</a:t>
            </a:r>
            <a:endParaRPr sz="24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在方法的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入参前使用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</a:t>
            </a:r>
            <a:r>
              <a:rPr dirty="0" sz="24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：</a:t>
            </a:r>
            <a:endParaRPr sz="2400">
              <a:latin typeface="等线"/>
              <a:cs typeface="等线"/>
            </a:endParaRPr>
          </a:p>
          <a:p>
            <a:pPr marL="469900">
              <a:lnSpc>
                <a:spcPts val="235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可以从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隐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象中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取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隐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含的模型数据中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取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象，再将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求参数</a:t>
            </a:r>
            <a:endParaRPr sz="2000">
              <a:latin typeface="等线"/>
              <a:cs typeface="等线"/>
            </a:endParaRPr>
          </a:p>
          <a:p>
            <a:pPr algn="ctr" marR="3568065">
              <a:lnSpc>
                <a:spcPts val="2350"/>
              </a:lnSpc>
            </a:pP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绑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定到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象中，再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传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入入参</a:t>
            </a:r>
            <a:endParaRPr sz="2000">
              <a:latin typeface="等线"/>
              <a:cs typeface="等线"/>
            </a:endParaRPr>
          </a:p>
          <a:p>
            <a:pPr algn="ctr" marR="3599815">
              <a:lnSpc>
                <a:spcPct val="100000"/>
              </a:lnSpc>
              <a:spcBef>
                <a:spcPts val="350"/>
              </a:spcBef>
              <a:tabLst>
                <a:tab pos="2844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将方法入参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象添加到模型中</a:t>
            </a:r>
            <a:endParaRPr sz="20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831" rIns="0" bIns="0" rtlCol="0" vert="horz">
            <a:spAutoFit/>
          </a:bodyPr>
          <a:lstStyle/>
          <a:p>
            <a:pPr marL="1449070">
              <a:lnSpc>
                <a:spcPct val="100000"/>
              </a:lnSpc>
            </a:pP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54834"/>
            <a:ext cx="7982584" cy="2700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7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Spring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现层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提供的基于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设计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理念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优</a:t>
            </a:r>
            <a:r>
              <a:rPr dirty="0" sz="2400">
                <a:latin typeface="MS Gothic"/>
                <a:cs typeface="MS Gothic"/>
              </a:rPr>
              <a:t>秀的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Web </a:t>
            </a:r>
            <a:r>
              <a:rPr dirty="0" sz="2400">
                <a:latin typeface="MS Gothic"/>
                <a:cs typeface="MS Gothic"/>
              </a:rPr>
              <a:t>框架，是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目前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最主流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框架之一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Spring3.0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后全面超越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Struts2</a:t>
            </a:r>
            <a:r>
              <a:rPr dirty="0" sz="2400" spc="-5">
                <a:latin typeface="MS Gothic"/>
                <a:cs typeface="MS Gothic"/>
              </a:rPr>
              <a:t>，成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最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秀的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框架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480"/>
              </a:lnSpc>
              <a:spcBef>
                <a:spcPts val="35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一套</a:t>
            </a:r>
            <a:r>
              <a:rPr dirty="0" sz="2400" spc="-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55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POJO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成</a:t>
            </a:r>
            <a:r>
              <a:rPr dirty="0" sz="2400">
                <a:latin typeface="宋体"/>
                <a:cs typeface="宋体"/>
              </a:rPr>
              <a:t>为处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求的控制器，而无</a:t>
            </a:r>
            <a:r>
              <a:rPr dirty="0" sz="2400">
                <a:latin typeface="宋体"/>
                <a:cs typeface="宋体"/>
              </a:rPr>
              <a:t>须实现</a:t>
            </a:r>
            <a:r>
              <a:rPr dirty="0" sz="2400">
                <a:latin typeface="MS Gothic"/>
                <a:cs typeface="MS Gothic"/>
              </a:rPr>
              <a:t>任何接口。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67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REST 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格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ts val="26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采用了松散</a:t>
            </a:r>
            <a:r>
              <a:rPr dirty="0" sz="2400">
                <a:latin typeface="宋体"/>
                <a:cs typeface="宋体"/>
              </a:rPr>
              <a:t>耦</a:t>
            </a:r>
            <a:r>
              <a:rPr dirty="0" sz="2400">
                <a:latin typeface="MS Gothic"/>
                <a:cs typeface="MS Gothic"/>
              </a:rPr>
              <a:t>合可插拔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结构</a:t>
            </a:r>
            <a:r>
              <a:rPr dirty="0" sz="2400">
                <a:latin typeface="MS Gothic"/>
                <a:cs typeface="MS Gothic"/>
              </a:rPr>
              <a:t>，比其他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框架更具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35"/>
              </a:lnSpc>
            </a:pP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展性和</a:t>
            </a:r>
            <a:r>
              <a:rPr dirty="0" sz="2400">
                <a:latin typeface="宋体"/>
                <a:cs typeface="宋体"/>
              </a:rPr>
              <a:t>灵</a:t>
            </a:r>
            <a:r>
              <a:rPr dirty="0" sz="2400">
                <a:latin typeface="MS Gothic"/>
                <a:cs typeface="MS Gothic"/>
              </a:rPr>
              <a:t>活性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560" y="994409"/>
            <a:ext cx="6786245" cy="556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MS Gothic"/>
                <a:cs typeface="MS Gothic"/>
              </a:rPr>
              <a:t>由</a:t>
            </a:r>
            <a:r>
              <a:rPr dirty="0" spc="-5"/>
              <a:t>@SessionAttributes</a:t>
            </a:r>
            <a:r>
              <a:rPr dirty="0" spc="-5">
                <a:latin typeface="MS Gothic"/>
                <a:cs typeface="MS Gothic"/>
              </a:rPr>
              <a:t>引</a:t>
            </a:r>
            <a:r>
              <a:rPr dirty="0" spc="-5">
                <a:latin typeface="宋体"/>
                <a:cs typeface="宋体"/>
              </a:rPr>
              <a:t>发</a:t>
            </a:r>
            <a:r>
              <a:rPr dirty="0" spc="-5">
                <a:latin typeface="MS Gothic"/>
                <a:cs typeface="MS Gothic"/>
              </a:rPr>
              <a:t>的</a:t>
            </a:r>
            <a:r>
              <a:rPr dirty="0" spc="-5">
                <a:latin typeface="宋体"/>
                <a:cs typeface="宋体"/>
              </a:rPr>
              <a:t>异</a:t>
            </a:r>
            <a:r>
              <a:rPr dirty="0" spc="-5">
                <a:latin typeface="MS Gothic"/>
                <a:cs typeface="MS Gothic"/>
              </a:rPr>
              <a:t>常</a:t>
            </a:r>
          </a:p>
        </p:txBody>
      </p:sp>
      <p:sp>
        <p:nvSpPr>
          <p:cNvPr id="3" name="object 3"/>
          <p:cNvSpPr/>
          <p:nvPr/>
        </p:nvSpPr>
        <p:spPr>
          <a:xfrm>
            <a:off x="467359" y="267049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59" y="265969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359" y="264858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359" y="263747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359" y="262636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359" y="261524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359" y="260381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359" y="259238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7359" y="258127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359" y="257016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59" y="255905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7359" y="254793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359" y="253650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359" y="252507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7359" y="251428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359" y="250317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359" y="249205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359" y="248062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359" y="246919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359" y="245808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7359" y="244697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359" y="243586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359" y="242474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7359" y="241331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7359" y="240188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359" y="2385060"/>
            <a:ext cx="7992745" cy="11430"/>
          </a:xfrm>
          <a:custGeom>
            <a:avLst/>
            <a:gdLst/>
            <a:ahLst/>
            <a:cxnLst/>
            <a:rect l="l" t="t" r="r" b="b"/>
            <a:pathLst>
              <a:path w="7992745" h="11430">
                <a:moveTo>
                  <a:pt x="0" y="11430"/>
                </a:moveTo>
                <a:lnTo>
                  <a:pt x="7992745" y="11430"/>
                </a:lnTo>
                <a:lnTo>
                  <a:pt x="7992745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359" y="237108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7359" y="235648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7359" y="2342514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7359" y="232854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7359" y="231457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7359" y="229997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7359" y="228600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359" y="227203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7359" y="225806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7359" y="224282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7359" y="222885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7359" y="221424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7359" y="220027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7359" y="218630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7359" y="217233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359" y="215773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7359" y="214376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7359" y="212978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7359" y="211455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7359" y="210058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359" y="208661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7359" y="207200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7359" y="205803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7359" y="2044064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7359" y="203009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7359" y="2015489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7359" y="200152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7359" y="198755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7359" y="197231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359" y="195833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359" y="194437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359" y="1929764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359" y="191579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7359" y="190182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359" y="188785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359" y="187325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7359" y="185928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7359" y="1844039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67359" y="1844675"/>
            <a:ext cx="7992745" cy="831215"/>
          </a:xfrm>
          <a:custGeom>
            <a:avLst/>
            <a:gdLst/>
            <a:ahLst/>
            <a:cxnLst/>
            <a:rect l="l" t="t" r="r" b="b"/>
            <a:pathLst>
              <a:path w="7992745" h="831214">
                <a:moveTo>
                  <a:pt x="0" y="0"/>
                </a:moveTo>
                <a:lnTo>
                  <a:pt x="7992745" y="0"/>
                </a:lnTo>
                <a:lnTo>
                  <a:pt x="7992745" y="831215"/>
                </a:lnTo>
                <a:lnTo>
                  <a:pt x="0" y="8312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02590" y="1869937"/>
            <a:ext cx="8171180" cy="269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 marR="653415">
              <a:lnSpc>
                <a:spcPct val="101600"/>
              </a:lnSpc>
            </a:pP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rg.</a:t>
            </a:r>
            <a:r>
              <a:rPr dirty="0" sz="2400" b="1">
                <a:latin typeface="Calibri"/>
                <a:cs typeface="Calibri"/>
              </a:rPr>
              <a:t>sp</a:t>
            </a: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 spc="-5" b="1">
                <a:latin typeface="Calibri"/>
                <a:cs typeface="Calibri"/>
              </a:rPr>
              <a:t>gfr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mew</a:t>
            </a: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k</a:t>
            </a:r>
            <a:r>
              <a:rPr dirty="0" sz="2400" spc="-5" b="1">
                <a:latin typeface="Calibri"/>
                <a:cs typeface="Calibri"/>
              </a:rPr>
              <a:t>.we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65" b="1">
                <a:latin typeface="Calibri"/>
                <a:cs typeface="Calibri"/>
              </a:rPr>
              <a:t>.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HttpS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ssionR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qui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re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xce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ptio</a:t>
            </a:r>
            <a:r>
              <a:rPr dirty="0" sz="2400" spc="-90" b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: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Session attribute 'user' required </a:t>
            </a:r>
            <a:r>
              <a:rPr dirty="0" sz="2400" b="1">
                <a:latin typeface="Calibri"/>
                <a:cs typeface="Calibri"/>
              </a:rPr>
              <a:t>- not </a:t>
            </a:r>
            <a:r>
              <a:rPr dirty="0" sz="2400" spc="-5" b="1">
                <a:latin typeface="Calibri"/>
                <a:cs typeface="Calibri"/>
              </a:rPr>
              <a:t>found 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 spc="6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session</a:t>
            </a:r>
            <a:endParaRPr sz="2400">
              <a:latin typeface="Calibri"/>
              <a:cs typeface="Calibri"/>
            </a:endParaRPr>
          </a:p>
          <a:p>
            <a:pPr marL="354965" marR="5080" indent="-342265">
              <a:lnSpc>
                <a:spcPct val="114599"/>
              </a:lnSpc>
              <a:spcBef>
                <a:spcPts val="21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latin typeface="MS Gothic"/>
                <a:cs typeface="MS Gothic"/>
              </a:rPr>
              <a:t>如果在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定</a:t>
            </a:r>
            <a:r>
              <a:rPr dirty="0" sz="2400" spc="-5">
                <a:latin typeface="宋体"/>
                <a:cs typeface="宋体"/>
              </a:rPr>
              <a:t>义处标</a:t>
            </a:r>
            <a:r>
              <a:rPr dirty="0" sz="2400" spc="-5">
                <a:latin typeface="MS Gothic"/>
                <a:cs typeface="MS Gothic"/>
              </a:rPr>
              <a:t>注了</a:t>
            </a:r>
            <a:r>
              <a:rPr dirty="0" sz="2400" spc="-5">
                <a:latin typeface="Arial"/>
                <a:cs typeface="Arial"/>
              </a:rPr>
              <a:t>@SessionAttributes(“xxx”)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则 </a:t>
            </a:r>
            <a:r>
              <a:rPr dirty="0" sz="2400" spc="-108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尝试</a:t>
            </a:r>
            <a:r>
              <a:rPr dirty="0" sz="2400">
                <a:latin typeface="MS Gothic"/>
                <a:cs typeface="MS Gothic"/>
              </a:rPr>
              <a:t>从会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取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属性，并将其</a:t>
            </a:r>
            <a:r>
              <a:rPr dirty="0" sz="2400">
                <a:latin typeface="宋体"/>
                <a:cs typeface="宋体"/>
              </a:rPr>
              <a:t>赋给该</a:t>
            </a:r>
            <a:r>
              <a:rPr dirty="0" sz="2400">
                <a:latin typeface="MS Gothic"/>
                <a:cs typeface="MS Gothic"/>
              </a:rPr>
              <a:t>入参，然后再用 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求消息填充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如果在会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话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中找不到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的属  性，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则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抛出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HttpSessionRequiredException</a:t>
            </a:r>
            <a:r>
              <a:rPr dirty="0" sz="24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常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3655" y="4901565"/>
            <a:ext cx="90297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59" y="994409"/>
            <a:ext cx="8157845" cy="556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MS Gothic"/>
                <a:cs typeface="MS Gothic"/>
              </a:rPr>
              <a:t>如何避免</a:t>
            </a:r>
            <a:r>
              <a:rPr dirty="0" spc="-5"/>
              <a:t>@SessionAttributes</a:t>
            </a:r>
            <a:r>
              <a:rPr dirty="0" spc="-5">
                <a:latin typeface="MS Gothic"/>
                <a:cs typeface="MS Gothic"/>
              </a:rPr>
              <a:t>引</a:t>
            </a:r>
            <a:r>
              <a:rPr dirty="0" spc="-5">
                <a:latin typeface="宋体"/>
                <a:cs typeface="宋体"/>
              </a:rPr>
              <a:t>发</a:t>
            </a:r>
            <a:r>
              <a:rPr dirty="0" spc="-5">
                <a:latin typeface="MS Gothic"/>
                <a:cs typeface="MS Gothic"/>
              </a:rPr>
              <a:t>的</a:t>
            </a:r>
            <a:r>
              <a:rPr dirty="0" spc="-5">
                <a:latin typeface="宋体"/>
                <a:cs typeface="宋体"/>
              </a:rPr>
              <a:t>异</a:t>
            </a:r>
            <a:r>
              <a:rPr dirty="0" spc="-5">
                <a:latin typeface="MS Gothic"/>
                <a:cs typeface="MS Gothic"/>
              </a:rPr>
              <a:t>常</a:t>
            </a:r>
          </a:p>
        </p:txBody>
      </p:sp>
      <p:sp>
        <p:nvSpPr>
          <p:cNvPr id="3" name="object 3"/>
          <p:cNvSpPr/>
          <p:nvPr/>
        </p:nvSpPr>
        <p:spPr>
          <a:xfrm>
            <a:off x="611505" y="1844675"/>
            <a:ext cx="7672705" cy="4402455"/>
          </a:xfrm>
          <a:custGeom>
            <a:avLst/>
            <a:gdLst/>
            <a:ahLst/>
            <a:cxnLst/>
            <a:rect l="l" t="t" r="r" b="b"/>
            <a:pathLst>
              <a:path w="7672705" h="4402455">
                <a:moveTo>
                  <a:pt x="0" y="0"/>
                </a:moveTo>
                <a:lnTo>
                  <a:pt x="7672705" y="0"/>
                </a:lnTo>
                <a:lnTo>
                  <a:pt x="7672705" y="4402455"/>
                </a:lnTo>
                <a:lnTo>
                  <a:pt x="0" y="440245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1505" y="1844675"/>
            <a:ext cx="7672705" cy="4402455"/>
          </a:xfrm>
          <a:custGeom>
            <a:avLst/>
            <a:gdLst/>
            <a:ahLst/>
            <a:cxnLst/>
            <a:rect l="l" t="t" r="r" b="b"/>
            <a:pathLst>
              <a:path w="7672705" h="4402455">
                <a:moveTo>
                  <a:pt x="0" y="0"/>
                </a:moveTo>
                <a:lnTo>
                  <a:pt x="7672705" y="0"/>
                </a:lnTo>
                <a:lnTo>
                  <a:pt x="7672705" y="4402455"/>
                </a:lnTo>
                <a:lnTo>
                  <a:pt x="0" y="440245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3580" y="1878965"/>
            <a:ext cx="2840990" cy="2167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@Controller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4"/>
              </a:spcBef>
            </a:pPr>
            <a:r>
              <a:rPr dirty="0" sz="1400" spc="-5">
                <a:latin typeface="Arial"/>
                <a:cs typeface="Arial"/>
              </a:rPr>
              <a:t>@RequestMapping("/user")</a:t>
            </a:r>
            <a:endParaRPr sz="1400">
              <a:latin typeface="Arial"/>
              <a:cs typeface="Arial"/>
            </a:endParaRPr>
          </a:p>
          <a:p>
            <a:pPr marR="616585">
              <a:lnSpc>
                <a:spcPct val="114599"/>
              </a:lnSpc>
            </a:pPr>
            <a:r>
              <a:rPr dirty="0" sz="1400" spc="-5">
                <a:latin typeface="Arial"/>
                <a:cs typeface="Arial"/>
              </a:rPr>
              <a:t>@SessionAttributes(“user”) </a:t>
            </a:r>
            <a:r>
              <a:rPr dirty="0" sz="1400" spc="-3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class </a:t>
            </a:r>
            <a:r>
              <a:rPr dirty="0" sz="1400" spc="-5">
                <a:latin typeface="Arial"/>
                <a:cs typeface="Arial"/>
              </a:rPr>
              <a:t>UserController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342265" indent="596265">
              <a:lnSpc>
                <a:spcPct val="114599"/>
              </a:lnSpc>
            </a:pP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@ModelAttribute("user")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public User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getUser(){</a:t>
            </a:r>
            <a:endParaRPr sz="1400">
              <a:latin typeface="Arial"/>
              <a:cs typeface="Arial"/>
            </a:endParaRPr>
          </a:p>
          <a:p>
            <a:pPr marL="913765" marR="29209">
              <a:lnSpc>
                <a:spcPct val="114599"/>
              </a:lnSpc>
            </a:pP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User user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new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User(); </a:t>
            </a:r>
            <a:r>
              <a:rPr dirty="0" sz="1400" spc="-3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dirty="0" sz="1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user;</a:t>
            </a:r>
            <a:endParaRPr sz="1400">
              <a:latin typeface="Arial"/>
              <a:cs typeface="Arial"/>
            </a:endParaRPr>
          </a:p>
          <a:p>
            <a:pPr marL="342265">
              <a:lnSpc>
                <a:spcPts val="1664"/>
              </a:lnSpc>
              <a:spcBef>
                <a:spcPts val="244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880" y="4323715"/>
            <a:ext cx="6369685" cy="2425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@RequestMapping(value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"/handle71")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4"/>
              </a:spcBef>
            </a:pP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String  </a:t>
            </a:r>
            <a:r>
              <a:rPr dirty="0" sz="1400" spc="-5">
                <a:latin typeface="Arial"/>
                <a:cs typeface="Arial"/>
              </a:rPr>
              <a:t>handle71(@ModelAttribute(“user”) User </a:t>
            </a:r>
            <a:r>
              <a:rPr dirty="0" sz="1400">
                <a:latin typeface="Arial"/>
                <a:cs typeface="Arial"/>
              </a:rPr>
              <a:t>user){</a:t>
            </a:r>
            <a:endParaRPr sz="1400">
              <a:latin typeface="Arial"/>
              <a:cs typeface="Arial"/>
            </a:endParaRPr>
          </a:p>
          <a:p>
            <a:pPr marL="60198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marL="95123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85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@RequestMapping(value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"/handle72")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5"/>
              </a:spcBef>
            </a:pP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String  </a:t>
            </a:r>
            <a:r>
              <a:rPr dirty="0" sz="1400" spc="-5">
                <a:latin typeface="Arial"/>
                <a:cs typeface="Arial"/>
              </a:rPr>
              <a:t>handle72(ModelMap </a:t>
            </a:r>
            <a:r>
              <a:rPr dirty="0" sz="1400">
                <a:latin typeface="Arial"/>
                <a:cs typeface="Arial"/>
              </a:rPr>
              <a:t>modelMap,SessionStatus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sessionStatus){</a:t>
            </a:r>
            <a:endParaRPr sz="1400">
              <a:latin typeface="Arial"/>
              <a:cs typeface="Arial"/>
            </a:endParaRPr>
          </a:p>
          <a:p>
            <a:pPr marL="1198880">
              <a:lnSpc>
                <a:spcPct val="100000"/>
              </a:lnSpc>
              <a:spcBef>
                <a:spcPts val="245"/>
              </a:spcBef>
            </a:pPr>
            <a:r>
              <a:rPr dirty="0" sz="140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5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3284" y="3088639"/>
            <a:ext cx="27940" cy="10795"/>
          </a:xfrm>
          <a:custGeom>
            <a:avLst/>
            <a:gdLst/>
            <a:ahLst/>
            <a:cxnLst/>
            <a:rect l="l" t="t" r="r" b="b"/>
            <a:pathLst>
              <a:path w="27939" h="10794">
                <a:moveTo>
                  <a:pt x="9685" y="10795"/>
                </a:moveTo>
                <a:lnTo>
                  <a:pt x="0" y="10795"/>
                </a:lnTo>
                <a:lnTo>
                  <a:pt x="8319" y="0"/>
                </a:lnTo>
                <a:lnTo>
                  <a:pt x="27690" y="0"/>
                </a:lnTo>
                <a:lnTo>
                  <a:pt x="9685" y="1079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1603" y="3077210"/>
            <a:ext cx="38735" cy="11430"/>
          </a:xfrm>
          <a:custGeom>
            <a:avLst/>
            <a:gdLst/>
            <a:ahLst/>
            <a:cxnLst/>
            <a:rect l="l" t="t" r="r" b="b"/>
            <a:pathLst>
              <a:path w="38735" h="11430">
                <a:moveTo>
                  <a:pt x="19370" y="11430"/>
                </a:moveTo>
                <a:lnTo>
                  <a:pt x="0" y="11430"/>
                </a:lnTo>
                <a:lnTo>
                  <a:pt x="8808" y="0"/>
                </a:lnTo>
                <a:lnTo>
                  <a:pt x="38435" y="0"/>
                </a:lnTo>
                <a:lnTo>
                  <a:pt x="19370" y="1143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0412" y="3071812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46" y="0"/>
                </a:lnTo>
              </a:path>
            </a:pathLst>
          </a:custGeom>
          <a:ln w="1079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8732" y="3060700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527" y="0"/>
                </a:lnTo>
              </a:path>
            </a:pathLst>
          </a:custGeom>
          <a:ln w="1143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07541" y="3049587"/>
            <a:ext cx="3587750" cy="0"/>
          </a:xfrm>
          <a:custGeom>
            <a:avLst/>
            <a:gdLst/>
            <a:ahLst/>
            <a:cxnLst/>
            <a:rect l="l" t="t" r="r" b="b"/>
            <a:pathLst>
              <a:path w="3587750" h="0">
                <a:moveTo>
                  <a:pt x="0" y="0"/>
                </a:moveTo>
                <a:lnTo>
                  <a:pt x="3587718" y="0"/>
                </a:lnTo>
              </a:path>
            </a:pathLst>
          </a:custGeom>
          <a:ln w="1079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15860" y="3038157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398" y="0"/>
                </a:lnTo>
              </a:path>
            </a:pathLst>
          </a:custGeom>
          <a:ln w="1206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25159" y="3026727"/>
            <a:ext cx="3570604" cy="0"/>
          </a:xfrm>
          <a:custGeom>
            <a:avLst/>
            <a:gdLst/>
            <a:ahLst/>
            <a:cxnLst/>
            <a:rect l="l" t="t" r="r" b="b"/>
            <a:pathLst>
              <a:path w="3570604" h="0">
                <a:moveTo>
                  <a:pt x="0" y="0"/>
                </a:moveTo>
                <a:lnTo>
                  <a:pt x="3570100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3478" y="3015614"/>
            <a:ext cx="3562350" cy="0"/>
          </a:xfrm>
          <a:custGeom>
            <a:avLst/>
            <a:gdLst/>
            <a:ahLst/>
            <a:cxnLst/>
            <a:rect l="l" t="t" r="r" b="b"/>
            <a:pathLst>
              <a:path w="3562350" h="0">
                <a:moveTo>
                  <a:pt x="0" y="0"/>
                </a:moveTo>
                <a:lnTo>
                  <a:pt x="3561780" y="0"/>
                </a:lnTo>
              </a:path>
            </a:pathLst>
          </a:custGeom>
          <a:ln w="1143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42287" y="3004502"/>
            <a:ext cx="3553460" cy="0"/>
          </a:xfrm>
          <a:custGeom>
            <a:avLst/>
            <a:gdLst/>
            <a:ahLst/>
            <a:cxnLst/>
            <a:rect l="l" t="t" r="r" b="b"/>
            <a:pathLst>
              <a:path w="3553459" h="0">
                <a:moveTo>
                  <a:pt x="0" y="0"/>
                </a:moveTo>
                <a:lnTo>
                  <a:pt x="3552971" y="0"/>
                </a:lnTo>
              </a:path>
            </a:pathLst>
          </a:custGeom>
          <a:ln w="1079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50607" y="2993389"/>
            <a:ext cx="3545204" cy="0"/>
          </a:xfrm>
          <a:custGeom>
            <a:avLst/>
            <a:gdLst/>
            <a:ahLst/>
            <a:cxnLst/>
            <a:rect l="l" t="t" r="r" b="b"/>
            <a:pathLst>
              <a:path w="3545204" h="0">
                <a:moveTo>
                  <a:pt x="0" y="0"/>
                </a:moveTo>
                <a:lnTo>
                  <a:pt x="3544651" y="0"/>
                </a:lnTo>
              </a:path>
            </a:pathLst>
          </a:custGeom>
          <a:ln w="1143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9416" y="2982277"/>
            <a:ext cx="3536315" cy="0"/>
          </a:xfrm>
          <a:custGeom>
            <a:avLst/>
            <a:gdLst/>
            <a:ahLst/>
            <a:cxnLst/>
            <a:rect l="l" t="t" r="r" b="b"/>
            <a:pathLst>
              <a:path w="3536315" h="0">
                <a:moveTo>
                  <a:pt x="0" y="0"/>
                </a:moveTo>
                <a:lnTo>
                  <a:pt x="3535842" y="0"/>
                </a:lnTo>
              </a:path>
            </a:pathLst>
          </a:custGeom>
          <a:ln w="1079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736" y="2970847"/>
            <a:ext cx="3528060" cy="0"/>
          </a:xfrm>
          <a:custGeom>
            <a:avLst/>
            <a:gdLst/>
            <a:ahLst/>
            <a:cxnLst/>
            <a:rect l="l" t="t" r="r" b="b"/>
            <a:pathLst>
              <a:path w="3528059" h="0">
                <a:moveTo>
                  <a:pt x="0" y="0"/>
                </a:moveTo>
                <a:lnTo>
                  <a:pt x="3527523" y="0"/>
                </a:lnTo>
              </a:path>
            </a:pathLst>
          </a:custGeom>
          <a:ln w="1206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77034" y="2959417"/>
            <a:ext cx="3518535" cy="0"/>
          </a:xfrm>
          <a:custGeom>
            <a:avLst/>
            <a:gdLst/>
            <a:ahLst/>
            <a:cxnLst/>
            <a:rect l="l" t="t" r="r" b="b"/>
            <a:pathLst>
              <a:path w="3518534" h="0">
                <a:moveTo>
                  <a:pt x="0" y="0"/>
                </a:moveTo>
                <a:lnTo>
                  <a:pt x="3518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5353" y="2948622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 h="0">
                <a:moveTo>
                  <a:pt x="0" y="0"/>
                </a:moveTo>
                <a:lnTo>
                  <a:pt x="350990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93673" y="2937510"/>
            <a:ext cx="3502025" cy="0"/>
          </a:xfrm>
          <a:custGeom>
            <a:avLst/>
            <a:gdLst/>
            <a:ahLst/>
            <a:cxnLst/>
            <a:rect l="l" t="t" r="r" b="b"/>
            <a:pathLst>
              <a:path w="3502025" h="0">
                <a:moveTo>
                  <a:pt x="0" y="0"/>
                </a:moveTo>
                <a:lnTo>
                  <a:pt x="3501585" y="0"/>
                </a:lnTo>
              </a:path>
            </a:pathLst>
          </a:custGeom>
          <a:ln w="1143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02482" y="2926397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 h="0">
                <a:moveTo>
                  <a:pt x="0" y="0"/>
                </a:moveTo>
                <a:lnTo>
                  <a:pt x="3492776" y="0"/>
                </a:lnTo>
              </a:path>
            </a:pathLst>
          </a:custGeom>
          <a:ln w="1079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10802" y="2915285"/>
            <a:ext cx="3484879" cy="0"/>
          </a:xfrm>
          <a:custGeom>
            <a:avLst/>
            <a:gdLst/>
            <a:ahLst/>
            <a:cxnLst/>
            <a:rect l="l" t="t" r="r" b="b"/>
            <a:pathLst>
              <a:path w="3484879" h="0">
                <a:moveTo>
                  <a:pt x="0" y="0"/>
                </a:moveTo>
                <a:lnTo>
                  <a:pt x="3484457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19611" y="2904172"/>
            <a:ext cx="3475990" cy="0"/>
          </a:xfrm>
          <a:custGeom>
            <a:avLst/>
            <a:gdLst/>
            <a:ahLst/>
            <a:cxnLst/>
            <a:rect l="l" t="t" r="r" b="b"/>
            <a:pathLst>
              <a:path w="3475990" h="0">
                <a:moveTo>
                  <a:pt x="0" y="0"/>
                </a:moveTo>
                <a:lnTo>
                  <a:pt x="3475648" y="0"/>
                </a:lnTo>
              </a:path>
            </a:pathLst>
          </a:custGeom>
          <a:ln w="1079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27930" y="2892742"/>
            <a:ext cx="3467735" cy="0"/>
          </a:xfrm>
          <a:custGeom>
            <a:avLst/>
            <a:gdLst/>
            <a:ahLst/>
            <a:cxnLst/>
            <a:rect l="l" t="t" r="r" b="b"/>
            <a:pathLst>
              <a:path w="3467734" h="0">
                <a:moveTo>
                  <a:pt x="0" y="0"/>
                </a:moveTo>
                <a:lnTo>
                  <a:pt x="3467328" y="0"/>
                </a:lnTo>
              </a:path>
            </a:pathLst>
          </a:custGeom>
          <a:ln w="1206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37229" y="2881312"/>
            <a:ext cx="3458210" cy="0"/>
          </a:xfrm>
          <a:custGeom>
            <a:avLst/>
            <a:gdLst/>
            <a:ahLst/>
            <a:cxnLst/>
            <a:rect l="l" t="t" r="r" b="b"/>
            <a:pathLst>
              <a:path w="3458209" h="0">
                <a:moveTo>
                  <a:pt x="0" y="0"/>
                </a:moveTo>
                <a:lnTo>
                  <a:pt x="3458030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45548" y="2870200"/>
            <a:ext cx="3449954" cy="0"/>
          </a:xfrm>
          <a:custGeom>
            <a:avLst/>
            <a:gdLst/>
            <a:ahLst/>
            <a:cxnLst/>
            <a:rect l="l" t="t" r="r" b="b"/>
            <a:pathLst>
              <a:path w="3449954" h="0">
                <a:moveTo>
                  <a:pt x="0" y="0"/>
                </a:moveTo>
                <a:lnTo>
                  <a:pt x="3449710" y="0"/>
                </a:lnTo>
              </a:path>
            </a:pathLst>
          </a:custGeom>
          <a:ln w="1143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4357" y="2859087"/>
            <a:ext cx="3441065" cy="0"/>
          </a:xfrm>
          <a:custGeom>
            <a:avLst/>
            <a:gdLst/>
            <a:ahLst/>
            <a:cxnLst/>
            <a:rect l="l" t="t" r="r" b="b"/>
            <a:pathLst>
              <a:path w="3441065" h="0">
                <a:moveTo>
                  <a:pt x="0" y="0"/>
                </a:moveTo>
                <a:lnTo>
                  <a:pt x="3440901" y="0"/>
                </a:lnTo>
              </a:path>
            </a:pathLst>
          </a:custGeom>
          <a:ln w="1079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62677" y="284797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0" y="0"/>
                </a:moveTo>
                <a:lnTo>
                  <a:pt x="3432582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71486" y="2836862"/>
            <a:ext cx="3423920" cy="0"/>
          </a:xfrm>
          <a:custGeom>
            <a:avLst/>
            <a:gdLst/>
            <a:ahLst/>
            <a:cxnLst/>
            <a:rect l="l" t="t" r="r" b="b"/>
            <a:pathLst>
              <a:path w="3423920" h="0">
                <a:moveTo>
                  <a:pt x="0" y="0"/>
                </a:moveTo>
                <a:lnTo>
                  <a:pt x="3423773" y="0"/>
                </a:lnTo>
              </a:path>
            </a:pathLst>
          </a:custGeom>
          <a:ln w="1079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79805" y="2819400"/>
            <a:ext cx="3415665" cy="12065"/>
          </a:xfrm>
          <a:custGeom>
            <a:avLst/>
            <a:gdLst/>
            <a:ahLst/>
            <a:cxnLst/>
            <a:rect l="l" t="t" r="r" b="b"/>
            <a:pathLst>
              <a:path w="3415665" h="12064">
                <a:moveTo>
                  <a:pt x="0" y="12065"/>
                </a:moveTo>
                <a:lnTo>
                  <a:pt x="3415453" y="12065"/>
                </a:lnTo>
                <a:lnTo>
                  <a:pt x="3415453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89104" y="2805430"/>
            <a:ext cx="3406775" cy="13970"/>
          </a:xfrm>
          <a:custGeom>
            <a:avLst/>
            <a:gdLst/>
            <a:ahLst/>
            <a:cxnLst/>
            <a:rect l="l" t="t" r="r" b="b"/>
            <a:pathLst>
              <a:path w="3406775" h="13969">
                <a:moveTo>
                  <a:pt x="0" y="13970"/>
                </a:moveTo>
                <a:lnTo>
                  <a:pt x="3406155" y="13970"/>
                </a:lnTo>
                <a:lnTo>
                  <a:pt x="340615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99870" y="2791460"/>
            <a:ext cx="3395979" cy="13970"/>
          </a:xfrm>
          <a:custGeom>
            <a:avLst/>
            <a:gdLst/>
            <a:ahLst/>
            <a:cxnLst/>
            <a:rect l="l" t="t" r="r" b="b"/>
            <a:pathLst>
              <a:path w="3395979" h="13969">
                <a:moveTo>
                  <a:pt x="0" y="13970"/>
                </a:moveTo>
                <a:lnTo>
                  <a:pt x="3395388" y="13970"/>
                </a:lnTo>
                <a:lnTo>
                  <a:pt x="339538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10637" y="2777489"/>
            <a:ext cx="3385185" cy="13970"/>
          </a:xfrm>
          <a:custGeom>
            <a:avLst/>
            <a:gdLst/>
            <a:ahLst/>
            <a:cxnLst/>
            <a:rect l="l" t="t" r="r" b="b"/>
            <a:pathLst>
              <a:path w="3385184" h="13969">
                <a:moveTo>
                  <a:pt x="0" y="13970"/>
                </a:moveTo>
                <a:lnTo>
                  <a:pt x="3384622" y="13970"/>
                </a:lnTo>
                <a:lnTo>
                  <a:pt x="338462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21403" y="2762885"/>
            <a:ext cx="3374390" cy="14604"/>
          </a:xfrm>
          <a:custGeom>
            <a:avLst/>
            <a:gdLst/>
            <a:ahLst/>
            <a:cxnLst/>
            <a:rect l="l" t="t" r="r" b="b"/>
            <a:pathLst>
              <a:path w="3374390" h="14605">
                <a:moveTo>
                  <a:pt x="0" y="14605"/>
                </a:moveTo>
                <a:lnTo>
                  <a:pt x="3373855" y="14605"/>
                </a:lnTo>
                <a:lnTo>
                  <a:pt x="337385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32660" y="2748914"/>
            <a:ext cx="3362960" cy="13970"/>
          </a:xfrm>
          <a:custGeom>
            <a:avLst/>
            <a:gdLst/>
            <a:ahLst/>
            <a:cxnLst/>
            <a:rect l="l" t="t" r="r" b="b"/>
            <a:pathLst>
              <a:path w="3362959" h="13969">
                <a:moveTo>
                  <a:pt x="0" y="13970"/>
                </a:moveTo>
                <a:lnTo>
                  <a:pt x="3362599" y="13970"/>
                </a:lnTo>
                <a:lnTo>
                  <a:pt x="33625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43426" y="2734945"/>
            <a:ext cx="3352165" cy="13970"/>
          </a:xfrm>
          <a:custGeom>
            <a:avLst/>
            <a:gdLst/>
            <a:ahLst/>
            <a:cxnLst/>
            <a:rect l="l" t="t" r="r" b="b"/>
            <a:pathLst>
              <a:path w="3352165" h="13969">
                <a:moveTo>
                  <a:pt x="0" y="13970"/>
                </a:moveTo>
                <a:lnTo>
                  <a:pt x="3351833" y="13970"/>
                </a:lnTo>
                <a:lnTo>
                  <a:pt x="335183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48809" y="272097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48809" y="270637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48809" y="269240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48809" y="267779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48809" y="2663189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48809" y="264922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48809" y="263525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48809" y="262064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48809" y="260667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48809" y="259270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48809" y="257873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48809" y="256413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48809" y="254952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48809" y="253555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48809" y="252095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48809" y="250698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48809" y="249301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48809" y="2479039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48809" y="246443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48809" y="2450464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48809" y="243649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48809" y="242252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48809" y="2407285"/>
            <a:ext cx="3346450" cy="15240"/>
          </a:xfrm>
          <a:custGeom>
            <a:avLst/>
            <a:gdLst/>
            <a:ahLst/>
            <a:cxnLst/>
            <a:rect l="l" t="t" r="r" b="b"/>
            <a:pathLst>
              <a:path w="3346450" h="15239">
                <a:moveTo>
                  <a:pt x="0" y="15240"/>
                </a:moveTo>
                <a:lnTo>
                  <a:pt x="3346449" y="15240"/>
                </a:lnTo>
                <a:lnTo>
                  <a:pt x="334644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48809" y="2393314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48809" y="237934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48809" y="2364739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48809" y="235077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48809" y="233680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448809" y="232283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48809" y="230822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48809" y="229425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48809" y="227965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164965" y="2279650"/>
            <a:ext cx="3630295" cy="830580"/>
          </a:xfrm>
          <a:custGeom>
            <a:avLst/>
            <a:gdLst/>
            <a:ahLst/>
            <a:cxnLst/>
            <a:rect l="l" t="t" r="r" b="b"/>
            <a:pathLst>
              <a:path w="3630295" h="830580">
                <a:moveTo>
                  <a:pt x="283845" y="0"/>
                </a:moveTo>
                <a:lnTo>
                  <a:pt x="841375" y="0"/>
                </a:lnTo>
                <a:lnTo>
                  <a:pt x="1678305" y="0"/>
                </a:lnTo>
                <a:lnTo>
                  <a:pt x="3630295" y="0"/>
                </a:lnTo>
                <a:lnTo>
                  <a:pt x="3630295" y="462280"/>
                </a:lnTo>
                <a:lnTo>
                  <a:pt x="3630295" y="660400"/>
                </a:lnTo>
                <a:lnTo>
                  <a:pt x="3630295" y="792480"/>
                </a:lnTo>
                <a:lnTo>
                  <a:pt x="1678305" y="792480"/>
                </a:lnTo>
                <a:lnTo>
                  <a:pt x="841375" y="792480"/>
                </a:lnTo>
                <a:lnTo>
                  <a:pt x="283845" y="792480"/>
                </a:lnTo>
                <a:lnTo>
                  <a:pt x="283845" y="660400"/>
                </a:lnTo>
                <a:lnTo>
                  <a:pt x="0" y="830580"/>
                </a:lnTo>
                <a:lnTo>
                  <a:pt x="283845" y="462280"/>
                </a:lnTo>
                <a:lnTo>
                  <a:pt x="2838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540250" y="2418333"/>
            <a:ext cx="297180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0"/>
              </a:lnSpc>
            </a:pPr>
            <a:r>
              <a:rPr dirty="0" sz="1800" b="1">
                <a:latin typeface="Microsoft JhengHei"/>
                <a:cs typeface="Microsoft JhengHei"/>
              </a:rPr>
              <a:t>该</a:t>
            </a:r>
            <a:r>
              <a:rPr dirty="0" sz="1800" b="1">
                <a:latin typeface="等线"/>
                <a:cs typeface="等线"/>
              </a:rPr>
              <a:t>方法会往</a:t>
            </a:r>
            <a:r>
              <a:rPr dirty="0" sz="1800" b="1">
                <a:latin typeface="Microsoft JhengHei"/>
                <a:cs typeface="Microsoft JhengHei"/>
              </a:rPr>
              <a:t>隐</a:t>
            </a:r>
            <a:r>
              <a:rPr dirty="0" sz="1800" b="1">
                <a:latin typeface="等线"/>
                <a:cs typeface="等线"/>
              </a:rPr>
              <a:t>含模型中添加一  </a:t>
            </a:r>
            <a:r>
              <a:rPr dirty="0" sz="1800" spc="-5" b="1">
                <a:latin typeface="等线"/>
                <a:cs typeface="等线"/>
              </a:rPr>
              <a:t>个名</a:t>
            </a:r>
            <a:r>
              <a:rPr dirty="0" sz="1800" spc="-5" b="1">
                <a:latin typeface="Microsoft JhengHei"/>
                <a:cs typeface="Microsoft JhengHei"/>
              </a:rPr>
              <a:t>为</a:t>
            </a:r>
            <a:r>
              <a:rPr dirty="0" sz="1800" spc="-5" b="1">
                <a:latin typeface="Arial"/>
                <a:cs typeface="Arial"/>
              </a:rPr>
              <a:t>user</a:t>
            </a:r>
            <a:r>
              <a:rPr dirty="0" sz="1800" spc="-5" b="1">
                <a:latin typeface="等线"/>
                <a:cs typeface="等线"/>
              </a:rPr>
              <a:t>的模型属性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和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598170">
              <a:lnSpc>
                <a:spcPct val="100000"/>
              </a:lnSpc>
            </a:pPr>
            <a:r>
              <a:rPr dirty="0" spc="-5"/>
              <a:t>Spring</a:t>
            </a:r>
            <a:r>
              <a:rPr dirty="0" spc="-55"/>
              <a:t> </a:t>
            </a:r>
            <a:r>
              <a:rPr dirty="0" spc="-5"/>
              <a:t>MVC</a:t>
            </a:r>
            <a:r>
              <a:rPr dirty="0" spc="-5">
                <a:latin typeface="MS Gothic"/>
                <a:cs typeface="MS Gothic"/>
              </a:rPr>
              <a:t>如何解析</a:t>
            </a:r>
            <a:r>
              <a:rPr dirty="0" spc="-5">
                <a:latin typeface="宋体"/>
                <a:cs typeface="宋体"/>
              </a:rPr>
              <a:t>视图</a:t>
            </a:r>
          </a:p>
        </p:txBody>
      </p:sp>
      <p:sp>
        <p:nvSpPr>
          <p:cNvPr id="3" name="object 3"/>
          <p:cNvSpPr/>
          <p:nvPr/>
        </p:nvSpPr>
        <p:spPr>
          <a:xfrm>
            <a:off x="5474580" y="437158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74580" y="485267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68234" y="485267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68234" y="437158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74970" y="4371974"/>
            <a:ext cx="2089150" cy="576580"/>
          </a:xfrm>
          <a:prstGeom prst="rect">
            <a:avLst/>
          </a:prstGeom>
        </p:spPr>
        <p:txBody>
          <a:bodyPr wrap="square" lIns="0" tIns="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sz="120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ViewResolver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8940" y="6310629"/>
            <a:ext cx="2179320" cy="0"/>
          </a:xfrm>
          <a:custGeom>
            <a:avLst/>
            <a:gdLst/>
            <a:ahLst/>
            <a:cxnLst/>
            <a:rect l="l" t="t" r="r" b="b"/>
            <a:pathLst>
              <a:path w="2179320" h="0">
                <a:moveTo>
                  <a:pt x="0" y="0"/>
                </a:moveTo>
                <a:lnTo>
                  <a:pt x="2179318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92114" y="6311899"/>
            <a:ext cx="2172970" cy="0"/>
          </a:xfrm>
          <a:custGeom>
            <a:avLst/>
            <a:gdLst/>
            <a:ahLst/>
            <a:cxnLst/>
            <a:rect l="l" t="t" r="r" b="b"/>
            <a:pathLst>
              <a:path w="2172970" h="0">
                <a:moveTo>
                  <a:pt x="0" y="0"/>
                </a:moveTo>
                <a:lnTo>
                  <a:pt x="21729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95924" y="6312852"/>
            <a:ext cx="2165350" cy="0"/>
          </a:xfrm>
          <a:custGeom>
            <a:avLst/>
            <a:gdLst/>
            <a:ahLst/>
            <a:cxnLst/>
            <a:rect l="l" t="t" r="r" b="b"/>
            <a:pathLst>
              <a:path w="2165350" h="0">
                <a:moveTo>
                  <a:pt x="0" y="0"/>
                </a:moveTo>
                <a:lnTo>
                  <a:pt x="21653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98464" y="6313487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602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01639" y="6314122"/>
            <a:ext cx="2153920" cy="0"/>
          </a:xfrm>
          <a:custGeom>
            <a:avLst/>
            <a:gdLst/>
            <a:ahLst/>
            <a:cxnLst/>
            <a:rect l="l" t="t" r="r" b="b"/>
            <a:pathLst>
              <a:path w="2153920" h="0">
                <a:moveTo>
                  <a:pt x="0" y="0"/>
                </a:moveTo>
                <a:lnTo>
                  <a:pt x="215391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4179" y="631475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 h="0">
                <a:moveTo>
                  <a:pt x="0" y="0"/>
                </a:moveTo>
                <a:lnTo>
                  <a:pt x="214883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07989" y="6315392"/>
            <a:ext cx="2141220" cy="0"/>
          </a:xfrm>
          <a:custGeom>
            <a:avLst/>
            <a:gdLst/>
            <a:ahLst/>
            <a:cxnLst/>
            <a:rect l="l" t="t" r="r" b="b"/>
            <a:pathLst>
              <a:path w="2141220" h="0">
                <a:moveTo>
                  <a:pt x="0" y="0"/>
                </a:moveTo>
                <a:lnTo>
                  <a:pt x="214121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16879" y="6316027"/>
            <a:ext cx="2123440" cy="0"/>
          </a:xfrm>
          <a:custGeom>
            <a:avLst/>
            <a:gdLst/>
            <a:ahLst/>
            <a:cxnLst/>
            <a:rect l="l" t="t" r="r" b="b"/>
            <a:pathLst>
              <a:path w="2123440" h="0">
                <a:moveTo>
                  <a:pt x="0" y="0"/>
                </a:moveTo>
                <a:lnTo>
                  <a:pt x="212343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74970" y="6306185"/>
            <a:ext cx="2207260" cy="0"/>
          </a:xfrm>
          <a:custGeom>
            <a:avLst/>
            <a:gdLst/>
            <a:ahLst/>
            <a:cxnLst/>
            <a:rect l="l" t="t" r="r" b="b"/>
            <a:pathLst>
              <a:path w="2207259" h="0">
                <a:moveTo>
                  <a:pt x="0" y="0"/>
                </a:moveTo>
                <a:lnTo>
                  <a:pt x="220725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65127" y="6298247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58777" y="6290627"/>
            <a:ext cx="2239645" cy="0"/>
          </a:xfrm>
          <a:custGeom>
            <a:avLst/>
            <a:gdLst/>
            <a:ahLst/>
            <a:cxnLst/>
            <a:rect l="l" t="t" r="r" b="b"/>
            <a:pathLst>
              <a:path w="2239645" h="0">
                <a:moveTo>
                  <a:pt x="0" y="0"/>
                </a:moveTo>
                <a:lnTo>
                  <a:pt x="223964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53379" y="6283007"/>
            <a:ext cx="2250440" cy="0"/>
          </a:xfrm>
          <a:custGeom>
            <a:avLst/>
            <a:gdLst/>
            <a:ahLst/>
            <a:cxnLst/>
            <a:rect l="l" t="t" r="r" b="b"/>
            <a:pathLst>
              <a:path w="2250440" h="0">
                <a:moveTo>
                  <a:pt x="0" y="0"/>
                </a:moveTo>
                <a:lnTo>
                  <a:pt x="225043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49252" y="627507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69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45759" y="626745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44489" y="6257290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44807" y="6259195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 h="0">
                <a:moveTo>
                  <a:pt x="0" y="0"/>
                </a:moveTo>
                <a:lnTo>
                  <a:pt x="22675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45124" y="626046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45442" y="6261734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45759" y="62630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42584" y="624903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43219" y="6250940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43219" y="62528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43854" y="625411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43854" y="625538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2267" y="6244272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 h="0">
                <a:moveTo>
                  <a:pt x="0" y="0"/>
                </a:moveTo>
                <a:lnTo>
                  <a:pt x="2272664" y="0"/>
                </a:lnTo>
              </a:path>
            </a:pathLst>
          </a:custGeom>
          <a:ln w="698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41950" y="623665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41950" y="622871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41950" y="622109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41950" y="621347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41950" y="620585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41950" y="619823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41950" y="619061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41950" y="618267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41950" y="617505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41950" y="616743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41950" y="615950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41950" y="6151879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41950" y="614426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41950" y="613664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41950" y="612902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41950" y="612140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41950" y="611346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41950" y="610584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41950" y="609822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41950" y="609028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41950" y="608266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41950" y="607504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41950" y="606742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41950" y="605980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41950" y="605218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41950" y="604424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1950" y="603662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41950" y="602900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441950" y="602107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441950" y="601345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441950" y="6005829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41950" y="599821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441950" y="599059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441950" y="598297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41950" y="597503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41950" y="596741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41950" y="595979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41950" y="595185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42584" y="592835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508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42267" y="593153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 h="0">
                <a:moveTo>
                  <a:pt x="0" y="0"/>
                </a:moveTo>
                <a:lnTo>
                  <a:pt x="2272665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41950" y="594042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1651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48299" y="5902325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47664" y="5903595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55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47664" y="5904865"/>
            <a:ext cx="2262505" cy="0"/>
          </a:xfrm>
          <a:custGeom>
            <a:avLst/>
            <a:gdLst/>
            <a:ahLst/>
            <a:cxnLst/>
            <a:rect l="l" t="t" r="r" b="b"/>
            <a:pathLst>
              <a:path w="2262504" h="0">
                <a:moveTo>
                  <a:pt x="0" y="0"/>
                </a:moveTo>
                <a:lnTo>
                  <a:pt x="22625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47029" y="5906134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46394" y="590740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46394" y="590867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45759" y="590994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45124" y="591121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445124" y="5912484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44489" y="591375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444489" y="591502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43854" y="59162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443854" y="591756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43219" y="5918834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44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43219" y="5920740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42901" y="5922645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5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442584" y="59245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448617" y="5890260"/>
            <a:ext cx="2259965" cy="0"/>
          </a:xfrm>
          <a:custGeom>
            <a:avLst/>
            <a:gdLst/>
            <a:ahLst/>
            <a:cxnLst/>
            <a:rect l="l" t="t" r="r" b="b"/>
            <a:pathLst>
              <a:path w="2259965" h="0">
                <a:moveTo>
                  <a:pt x="0" y="0"/>
                </a:moveTo>
                <a:lnTo>
                  <a:pt x="225964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464174" y="5867400"/>
            <a:ext cx="2228215" cy="0"/>
          </a:xfrm>
          <a:custGeom>
            <a:avLst/>
            <a:gdLst/>
            <a:ahLst/>
            <a:cxnLst/>
            <a:rect l="l" t="t" r="r" b="b"/>
            <a:pathLst>
              <a:path w="2228215" h="0">
                <a:moveTo>
                  <a:pt x="0" y="0"/>
                </a:moveTo>
                <a:lnTo>
                  <a:pt x="2228215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41640" y="58556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441950" y="5932170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30797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41640" y="624014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18150" y="6316345"/>
            <a:ext cx="2120900" cy="0"/>
          </a:xfrm>
          <a:custGeom>
            <a:avLst/>
            <a:gdLst/>
            <a:ahLst/>
            <a:cxnLst/>
            <a:rect l="l" t="t" r="r" b="b"/>
            <a:pathLst>
              <a:path w="2120900" h="0">
                <a:moveTo>
                  <a:pt x="0" y="0"/>
                </a:moveTo>
                <a:lnTo>
                  <a:pt x="212090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639050" y="624014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715250" y="5932170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30797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639050" y="58556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18150" y="5855970"/>
            <a:ext cx="2120900" cy="0"/>
          </a:xfrm>
          <a:custGeom>
            <a:avLst/>
            <a:gdLst/>
            <a:ahLst/>
            <a:cxnLst/>
            <a:rect l="l" t="t" r="r" b="b"/>
            <a:pathLst>
              <a:path w="2120900" h="0">
                <a:moveTo>
                  <a:pt x="21209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882004" y="5870575"/>
            <a:ext cx="1398905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39"/>
              </a:lnSpc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视图对</a:t>
            </a: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  <a:p>
            <a:pPr algn="ctr">
              <a:lnSpc>
                <a:spcPts val="1639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JSP/JSTL/PDF...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36811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68115" y="27622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382009" y="27622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82009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811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68115" y="276161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81375" y="276161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8137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1368425" y="2377439"/>
            <a:ext cx="208915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44164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441640" y="339470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55534" y="339470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455534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4164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441640" y="33940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54900" y="33940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5490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5441950" y="3011170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ModelAndView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36811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68115" y="33782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382009" y="33782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82009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6811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68115" y="33775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81375" y="33775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38137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1368425" y="2994660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ModelAndView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35541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55415" y="407352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369309" y="407352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369309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5541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55415" y="407289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8675" y="407289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36867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355725" y="368998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643119" y="3455035"/>
            <a:ext cx="23495" cy="8255"/>
          </a:xfrm>
          <a:custGeom>
            <a:avLst/>
            <a:gdLst/>
            <a:ahLst/>
            <a:cxnLst/>
            <a:rect l="l" t="t" r="r" b="b"/>
            <a:pathLst>
              <a:path w="23495" h="8254">
                <a:moveTo>
                  <a:pt x="10649" y="8255"/>
                </a:moveTo>
                <a:lnTo>
                  <a:pt x="0" y="8255"/>
                </a:lnTo>
                <a:lnTo>
                  <a:pt x="0" y="0"/>
                </a:lnTo>
                <a:lnTo>
                  <a:pt x="23234" y="0"/>
                </a:lnTo>
                <a:lnTo>
                  <a:pt x="10649" y="8255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643119" y="3447415"/>
            <a:ext cx="34925" cy="7620"/>
          </a:xfrm>
          <a:custGeom>
            <a:avLst/>
            <a:gdLst/>
            <a:ahLst/>
            <a:cxnLst/>
            <a:rect l="l" t="t" r="r" b="b"/>
            <a:pathLst>
              <a:path w="34925" h="7620">
                <a:moveTo>
                  <a:pt x="23234" y="7620"/>
                </a:moveTo>
                <a:lnTo>
                  <a:pt x="0" y="7620"/>
                </a:lnTo>
                <a:lnTo>
                  <a:pt x="0" y="0"/>
                </a:lnTo>
                <a:lnTo>
                  <a:pt x="34851" y="0"/>
                </a:lnTo>
                <a:lnTo>
                  <a:pt x="23234" y="7620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643119" y="3439795"/>
            <a:ext cx="46990" cy="7620"/>
          </a:xfrm>
          <a:custGeom>
            <a:avLst/>
            <a:gdLst/>
            <a:ahLst/>
            <a:cxnLst/>
            <a:rect l="l" t="t" r="r" b="b"/>
            <a:pathLst>
              <a:path w="46989" h="7620">
                <a:moveTo>
                  <a:pt x="34851" y="7620"/>
                </a:moveTo>
                <a:lnTo>
                  <a:pt x="0" y="7620"/>
                </a:lnTo>
                <a:lnTo>
                  <a:pt x="0" y="0"/>
                </a:lnTo>
                <a:lnTo>
                  <a:pt x="46469" y="0"/>
                </a:lnTo>
                <a:lnTo>
                  <a:pt x="34851" y="762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43119" y="3432175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20" h="7620">
                <a:moveTo>
                  <a:pt x="46469" y="7620"/>
                </a:moveTo>
                <a:lnTo>
                  <a:pt x="0" y="7620"/>
                </a:lnTo>
                <a:lnTo>
                  <a:pt x="0" y="0"/>
                </a:lnTo>
                <a:lnTo>
                  <a:pt x="58086" y="0"/>
                </a:lnTo>
                <a:lnTo>
                  <a:pt x="46469" y="7620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643119" y="3423920"/>
            <a:ext cx="71120" cy="8255"/>
          </a:xfrm>
          <a:custGeom>
            <a:avLst/>
            <a:gdLst/>
            <a:ahLst/>
            <a:cxnLst/>
            <a:rect l="l" t="t" r="r" b="b"/>
            <a:pathLst>
              <a:path w="71120" h="8254">
                <a:moveTo>
                  <a:pt x="58086" y="8255"/>
                </a:moveTo>
                <a:lnTo>
                  <a:pt x="0" y="8255"/>
                </a:lnTo>
                <a:lnTo>
                  <a:pt x="0" y="0"/>
                </a:lnTo>
                <a:lnTo>
                  <a:pt x="70672" y="0"/>
                </a:lnTo>
                <a:lnTo>
                  <a:pt x="58086" y="825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643119" y="342011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0" y="0"/>
                </a:moveTo>
                <a:lnTo>
                  <a:pt x="8228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643119" y="3412490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06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643119" y="340487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 h="0">
                <a:moveTo>
                  <a:pt x="0" y="0"/>
                </a:moveTo>
                <a:lnTo>
                  <a:pt x="105524" y="0"/>
                </a:lnTo>
              </a:path>
            </a:pathLst>
          </a:custGeom>
          <a:ln w="7620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643119" y="3397250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 h="0">
                <a:moveTo>
                  <a:pt x="0" y="0"/>
                </a:moveTo>
                <a:lnTo>
                  <a:pt x="117141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643119" y="3389312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727" y="0"/>
                </a:lnTo>
              </a:path>
            </a:pathLst>
          </a:custGeom>
          <a:ln w="825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61459" y="3381375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4" h="0">
                <a:moveTo>
                  <a:pt x="0" y="0"/>
                </a:moveTo>
                <a:lnTo>
                  <a:pt x="723004" y="0"/>
                </a:lnTo>
              </a:path>
            </a:pathLst>
          </a:custGeom>
          <a:ln w="762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061459" y="3373754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 h="0">
                <a:moveTo>
                  <a:pt x="0" y="0"/>
                </a:moveTo>
                <a:lnTo>
                  <a:pt x="734621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61459" y="3366135"/>
            <a:ext cx="746760" cy="0"/>
          </a:xfrm>
          <a:custGeom>
            <a:avLst/>
            <a:gdLst/>
            <a:ahLst/>
            <a:cxnLst/>
            <a:rect l="l" t="t" r="r" b="b"/>
            <a:pathLst>
              <a:path w="746760" h="0">
                <a:moveTo>
                  <a:pt x="0" y="0"/>
                </a:moveTo>
                <a:lnTo>
                  <a:pt x="74623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61459" y="3358197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 h="0">
                <a:moveTo>
                  <a:pt x="0" y="0"/>
                </a:moveTo>
                <a:lnTo>
                  <a:pt x="75882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61459" y="3350577"/>
            <a:ext cx="769620" cy="0"/>
          </a:xfrm>
          <a:custGeom>
            <a:avLst/>
            <a:gdLst/>
            <a:ahLst/>
            <a:cxnLst/>
            <a:rect l="l" t="t" r="r" b="b"/>
            <a:pathLst>
              <a:path w="769620" h="0">
                <a:moveTo>
                  <a:pt x="0" y="0"/>
                </a:moveTo>
                <a:lnTo>
                  <a:pt x="76947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61459" y="3342957"/>
            <a:ext cx="782320" cy="0"/>
          </a:xfrm>
          <a:custGeom>
            <a:avLst/>
            <a:gdLst/>
            <a:ahLst/>
            <a:cxnLst/>
            <a:rect l="l" t="t" r="r" b="b"/>
            <a:pathLst>
              <a:path w="782320" h="0">
                <a:moveTo>
                  <a:pt x="0" y="0"/>
                </a:moveTo>
                <a:lnTo>
                  <a:pt x="78205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61459" y="3335020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 h="0">
                <a:moveTo>
                  <a:pt x="0" y="0"/>
                </a:moveTo>
                <a:lnTo>
                  <a:pt x="793676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61459" y="3327400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4" h="0">
                <a:moveTo>
                  <a:pt x="0" y="0"/>
                </a:moveTo>
                <a:lnTo>
                  <a:pt x="80529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061459" y="331946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879" y="0"/>
                </a:lnTo>
              </a:path>
            </a:pathLst>
          </a:custGeom>
          <a:ln w="8255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061459" y="3311525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5" h="0">
                <a:moveTo>
                  <a:pt x="0" y="0"/>
                </a:moveTo>
                <a:lnTo>
                  <a:pt x="829497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061459" y="330390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11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061459" y="3296285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731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061459" y="3288347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317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61459" y="3280727"/>
            <a:ext cx="876300" cy="0"/>
          </a:xfrm>
          <a:custGeom>
            <a:avLst/>
            <a:gdLst/>
            <a:ahLst/>
            <a:cxnLst/>
            <a:rect l="l" t="t" r="r" b="b"/>
            <a:pathLst>
              <a:path w="876300" h="0">
                <a:moveTo>
                  <a:pt x="0" y="0"/>
                </a:moveTo>
                <a:lnTo>
                  <a:pt x="875966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61459" y="3273107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 h="0">
                <a:moveTo>
                  <a:pt x="0" y="0"/>
                </a:moveTo>
                <a:lnTo>
                  <a:pt x="888552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61459" y="3265170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 h="0">
                <a:moveTo>
                  <a:pt x="0" y="0"/>
                </a:moveTo>
                <a:lnTo>
                  <a:pt x="90016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61459" y="3257550"/>
            <a:ext cx="911860" cy="0"/>
          </a:xfrm>
          <a:custGeom>
            <a:avLst/>
            <a:gdLst/>
            <a:ahLst/>
            <a:cxnLst/>
            <a:rect l="l" t="t" r="r" b="b"/>
            <a:pathLst>
              <a:path w="911860" h="0">
                <a:moveTo>
                  <a:pt x="0" y="0"/>
                </a:moveTo>
                <a:lnTo>
                  <a:pt x="911786" y="0"/>
                </a:lnTo>
              </a:path>
            </a:pathLst>
          </a:custGeom>
          <a:ln w="7620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061459" y="3249612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 h="0">
                <a:moveTo>
                  <a:pt x="0" y="0"/>
                </a:moveTo>
                <a:lnTo>
                  <a:pt x="924372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61459" y="3241675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98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061459" y="3234055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98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061459" y="3226435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 h="0">
                <a:moveTo>
                  <a:pt x="0" y="0"/>
                </a:moveTo>
                <a:lnTo>
                  <a:pt x="924372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061459" y="321849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2755" y="0"/>
                </a:lnTo>
              </a:path>
            </a:pathLst>
          </a:custGeom>
          <a:ln w="825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061459" y="321087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 h="0">
                <a:moveTo>
                  <a:pt x="0" y="0"/>
                </a:moveTo>
                <a:lnTo>
                  <a:pt x="900169" y="0"/>
                </a:lnTo>
              </a:path>
            </a:pathLst>
          </a:custGeom>
          <a:ln w="698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61459" y="3203257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 h="0">
                <a:moveTo>
                  <a:pt x="0" y="0"/>
                </a:moveTo>
                <a:lnTo>
                  <a:pt x="889520" y="0"/>
                </a:lnTo>
              </a:path>
            </a:pathLst>
          </a:custGeom>
          <a:ln w="825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061459" y="319532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 h="0">
                <a:moveTo>
                  <a:pt x="0" y="0"/>
                </a:moveTo>
                <a:lnTo>
                  <a:pt x="876935" y="0"/>
                </a:lnTo>
              </a:path>
            </a:pathLst>
          </a:custGeom>
          <a:ln w="762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61459" y="3187700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317" y="0"/>
                </a:lnTo>
              </a:path>
            </a:pathLst>
          </a:custGeom>
          <a:ln w="762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61459" y="3180080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 h="0">
                <a:moveTo>
                  <a:pt x="0" y="0"/>
                </a:moveTo>
                <a:lnTo>
                  <a:pt x="853700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61459" y="3172142"/>
            <a:ext cx="842644" cy="0"/>
          </a:xfrm>
          <a:custGeom>
            <a:avLst/>
            <a:gdLst/>
            <a:ahLst/>
            <a:cxnLst/>
            <a:rect l="l" t="t" r="r" b="b"/>
            <a:pathLst>
              <a:path w="842645" h="0">
                <a:moveTo>
                  <a:pt x="0" y="0"/>
                </a:moveTo>
                <a:lnTo>
                  <a:pt x="842082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061459" y="3164205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5" h="0">
                <a:moveTo>
                  <a:pt x="0" y="0"/>
                </a:moveTo>
                <a:lnTo>
                  <a:pt x="829497" y="0"/>
                </a:lnTo>
              </a:path>
            </a:pathLst>
          </a:custGeom>
          <a:ln w="7620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061459" y="315658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880" y="0"/>
                </a:lnTo>
              </a:path>
            </a:pathLst>
          </a:custGeom>
          <a:ln w="7620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061459" y="3148647"/>
            <a:ext cx="806450" cy="0"/>
          </a:xfrm>
          <a:custGeom>
            <a:avLst/>
            <a:gdLst/>
            <a:ahLst/>
            <a:cxnLst/>
            <a:rect l="l" t="t" r="r" b="b"/>
            <a:pathLst>
              <a:path w="806450" h="0">
                <a:moveTo>
                  <a:pt x="0" y="0"/>
                </a:moveTo>
                <a:lnTo>
                  <a:pt x="806262" y="0"/>
                </a:lnTo>
              </a:path>
            </a:pathLst>
          </a:custGeom>
          <a:ln w="8255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61459" y="3141027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 h="0">
                <a:moveTo>
                  <a:pt x="0" y="0"/>
                </a:moveTo>
                <a:lnTo>
                  <a:pt x="793677" y="0"/>
                </a:lnTo>
              </a:path>
            </a:pathLst>
          </a:custGeom>
          <a:ln w="6985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61459" y="3133407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 h="0">
                <a:moveTo>
                  <a:pt x="0" y="0"/>
                </a:moveTo>
                <a:lnTo>
                  <a:pt x="783027" y="0"/>
                </a:lnTo>
              </a:path>
            </a:pathLst>
          </a:custGeom>
          <a:ln w="8255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061459" y="3125470"/>
            <a:ext cx="770890" cy="0"/>
          </a:xfrm>
          <a:custGeom>
            <a:avLst/>
            <a:gdLst/>
            <a:ahLst/>
            <a:cxnLst/>
            <a:rect l="l" t="t" r="r" b="b"/>
            <a:pathLst>
              <a:path w="770889" h="0">
                <a:moveTo>
                  <a:pt x="0" y="0"/>
                </a:moveTo>
                <a:lnTo>
                  <a:pt x="770442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061459" y="3117850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 h="0">
                <a:moveTo>
                  <a:pt x="0" y="0"/>
                </a:moveTo>
                <a:lnTo>
                  <a:pt x="758825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061459" y="3110230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5" h="0">
                <a:moveTo>
                  <a:pt x="0" y="0"/>
                </a:moveTo>
                <a:lnTo>
                  <a:pt x="747207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061459" y="3102292"/>
            <a:ext cx="735965" cy="0"/>
          </a:xfrm>
          <a:custGeom>
            <a:avLst/>
            <a:gdLst/>
            <a:ahLst/>
            <a:cxnLst/>
            <a:rect l="l" t="t" r="r" b="b"/>
            <a:pathLst>
              <a:path w="735964" h="0">
                <a:moveTo>
                  <a:pt x="0" y="0"/>
                </a:moveTo>
                <a:lnTo>
                  <a:pt x="735590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061459" y="3086417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4" h="0">
                <a:moveTo>
                  <a:pt x="0" y="0"/>
                </a:moveTo>
                <a:lnTo>
                  <a:pt x="723004" y="0"/>
                </a:lnTo>
              </a:path>
            </a:pathLst>
          </a:custGeom>
          <a:ln w="2349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643119" y="3051810"/>
            <a:ext cx="106045" cy="22860"/>
          </a:xfrm>
          <a:custGeom>
            <a:avLst/>
            <a:gdLst/>
            <a:ahLst/>
            <a:cxnLst/>
            <a:rect l="l" t="t" r="r" b="b"/>
            <a:pathLst>
              <a:path w="106045" h="22860">
                <a:moveTo>
                  <a:pt x="105524" y="22860"/>
                </a:moveTo>
                <a:lnTo>
                  <a:pt x="0" y="22860"/>
                </a:lnTo>
                <a:lnTo>
                  <a:pt x="0" y="0"/>
                </a:lnTo>
                <a:lnTo>
                  <a:pt x="70672" y="0"/>
                </a:lnTo>
                <a:lnTo>
                  <a:pt x="105524" y="22860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643119" y="3028314"/>
            <a:ext cx="71120" cy="23495"/>
          </a:xfrm>
          <a:custGeom>
            <a:avLst/>
            <a:gdLst/>
            <a:ahLst/>
            <a:cxnLst/>
            <a:rect l="l" t="t" r="r" b="b"/>
            <a:pathLst>
              <a:path w="71120" h="23494">
                <a:moveTo>
                  <a:pt x="70672" y="23495"/>
                </a:moveTo>
                <a:lnTo>
                  <a:pt x="0" y="23495"/>
                </a:lnTo>
                <a:lnTo>
                  <a:pt x="0" y="0"/>
                </a:lnTo>
                <a:lnTo>
                  <a:pt x="34852" y="0"/>
                </a:lnTo>
                <a:lnTo>
                  <a:pt x="70672" y="2349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643119" y="3005454"/>
            <a:ext cx="34925" cy="22860"/>
          </a:xfrm>
          <a:custGeom>
            <a:avLst/>
            <a:gdLst/>
            <a:ahLst/>
            <a:cxnLst/>
            <a:rect l="l" t="t" r="r" b="b"/>
            <a:pathLst>
              <a:path w="34925" h="22860">
                <a:moveTo>
                  <a:pt x="34852" y="22860"/>
                </a:moveTo>
                <a:lnTo>
                  <a:pt x="0" y="22860"/>
                </a:lnTo>
                <a:lnTo>
                  <a:pt x="0" y="0"/>
                </a:lnTo>
                <a:lnTo>
                  <a:pt x="34852" y="2286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469448" y="4274185"/>
            <a:ext cx="34290" cy="13970"/>
          </a:xfrm>
          <a:custGeom>
            <a:avLst/>
            <a:gdLst/>
            <a:ahLst/>
            <a:cxnLst/>
            <a:rect l="l" t="t" r="r" b="b"/>
            <a:pathLst>
              <a:path w="34290" h="13970">
                <a:moveTo>
                  <a:pt x="24990" y="13970"/>
                </a:moveTo>
                <a:lnTo>
                  <a:pt x="9163" y="13970"/>
                </a:lnTo>
                <a:lnTo>
                  <a:pt x="0" y="0"/>
                </a:lnTo>
                <a:lnTo>
                  <a:pt x="34153" y="0"/>
                </a:lnTo>
                <a:lnTo>
                  <a:pt x="24990" y="13970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460701" y="4260850"/>
            <a:ext cx="52069" cy="13335"/>
          </a:xfrm>
          <a:custGeom>
            <a:avLst/>
            <a:gdLst/>
            <a:ahLst/>
            <a:cxnLst/>
            <a:rect l="l" t="t" r="r" b="b"/>
            <a:pathLst>
              <a:path w="52070" h="13335">
                <a:moveTo>
                  <a:pt x="42899" y="13335"/>
                </a:moveTo>
                <a:lnTo>
                  <a:pt x="8746" y="13335"/>
                </a:lnTo>
                <a:lnTo>
                  <a:pt x="0" y="0"/>
                </a:lnTo>
                <a:lnTo>
                  <a:pt x="51646" y="0"/>
                </a:lnTo>
                <a:lnTo>
                  <a:pt x="42899" y="13335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452371" y="4248150"/>
            <a:ext cx="68580" cy="12700"/>
          </a:xfrm>
          <a:custGeom>
            <a:avLst/>
            <a:gdLst/>
            <a:ahLst/>
            <a:cxnLst/>
            <a:rect l="l" t="t" r="r" b="b"/>
            <a:pathLst>
              <a:path w="68579" h="12700">
                <a:moveTo>
                  <a:pt x="59976" y="12700"/>
                </a:moveTo>
                <a:lnTo>
                  <a:pt x="8330" y="12700"/>
                </a:lnTo>
                <a:lnTo>
                  <a:pt x="0" y="0"/>
                </a:lnTo>
                <a:lnTo>
                  <a:pt x="68306" y="0"/>
                </a:lnTo>
                <a:lnTo>
                  <a:pt x="59976" y="1270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443624" y="4234815"/>
            <a:ext cx="86360" cy="13335"/>
          </a:xfrm>
          <a:custGeom>
            <a:avLst/>
            <a:gdLst/>
            <a:ahLst/>
            <a:cxnLst/>
            <a:rect l="l" t="t" r="r" b="b"/>
            <a:pathLst>
              <a:path w="86359" h="13335">
                <a:moveTo>
                  <a:pt x="77053" y="13335"/>
                </a:moveTo>
                <a:lnTo>
                  <a:pt x="8746" y="13335"/>
                </a:lnTo>
                <a:lnTo>
                  <a:pt x="0" y="0"/>
                </a:lnTo>
                <a:lnTo>
                  <a:pt x="85799" y="0"/>
                </a:lnTo>
                <a:lnTo>
                  <a:pt x="77053" y="13335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434878" y="4221479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94546" y="13335"/>
                </a:moveTo>
                <a:lnTo>
                  <a:pt x="8746" y="13335"/>
                </a:lnTo>
                <a:lnTo>
                  <a:pt x="0" y="0"/>
                </a:lnTo>
                <a:lnTo>
                  <a:pt x="103293" y="0"/>
                </a:lnTo>
                <a:lnTo>
                  <a:pt x="94546" y="1333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426548" y="4208779"/>
            <a:ext cx="120014" cy="12700"/>
          </a:xfrm>
          <a:custGeom>
            <a:avLst/>
            <a:gdLst/>
            <a:ahLst/>
            <a:cxnLst/>
            <a:rect l="l" t="t" r="r" b="b"/>
            <a:pathLst>
              <a:path w="120015" h="12700">
                <a:moveTo>
                  <a:pt x="111623" y="12700"/>
                </a:moveTo>
                <a:lnTo>
                  <a:pt x="8330" y="12700"/>
                </a:lnTo>
                <a:lnTo>
                  <a:pt x="0" y="0"/>
                </a:lnTo>
                <a:lnTo>
                  <a:pt x="119953" y="0"/>
                </a:lnTo>
                <a:lnTo>
                  <a:pt x="111623" y="1270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417384" y="4194810"/>
            <a:ext cx="138430" cy="13970"/>
          </a:xfrm>
          <a:custGeom>
            <a:avLst/>
            <a:gdLst/>
            <a:ahLst/>
            <a:cxnLst/>
            <a:rect l="l" t="t" r="r" b="b"/>
            <a:pathLst>
              <a:path w="138429" h="13970">
                <a:moveTo>
                  <a:pt x="129116" y="13970"/>
                </a:moveTo>
                <a:lnTo>
                  <a:pt x="9163" y="13970"/>
                </a:lnTo>
                <a:lnTo>
                  <a:pt x="0" y="0"/>
                </a:lnTo>
                <a:lnTo>
                  <a:pt x="138279" y="0"/>
                </a:lnTo>
                <a:lnTo>
                  <a:pt x="129116" y="1397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408638" y="4181475"/>
            <a:ext cx="156210" cy="13335"/>
          </a:xfrm>
          <a:custGeom>
            <a:avLst/>
            <a:gdLst/>
            <a:ahLst/>
            <a:cxnLst/>
            <a:rect l="l" t="t" r="r" b="b"/>
            <a:pathLst>
              <a:path w="156209" h="13335">
                <a:moveTo>
                  <a:pt x="0" y="13335"/>
                </a:moveTo>
                <a:lnTo>
                  <a:pt x="155772" y="13335"/>
                </a:lnTo>
                <a:lnTo>
                  <a:pt x="1557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0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400308" y="4168775"/>
            <a:ext cx="172720" cy="12700"/>
          </a:xfrm>
          <a:custGeom>
            <a:avLst/>
            <a:gdLst/>
            <a:ahLst/>
            <a:cxnLst/>
            <a:rect l="l" t="t" r="r" b="b"/>
            <a:pathLst>
              <a:path w="172720" h="12700">
                <a:moveTo>
                  <a:pt x="0" y="12700"/>
                </a:moveTo>
                <a:lnTo>
                  <a:pt x="172432" y="12700"/>
                </a:lnTo>
                <a:lnTo>
                  <a:pt x="1724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1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391561" y="4155440"/>
            <a:ext cx="190500" cy="13335"/>
          </a:xfrm>
          <a:custGeom>
            <a:avLst/>
            <a:gdLst/>
            <a:ahLst/>
            <a:cxnLst/>
            <a:rect l="l" t="t" r="r" b="b"/>
            <a:pathLst>
              <a:path w="190500" h="13335">
                <a:moveTo>
                  <a:pt x="0" y="13335"/>
                </a:moveTo>
                <a:lnTo>
                  <a:pt x="189926" y="13335"/>
                </a:lnTo>
                <a:lnTo>
                  <a:pt x="18992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3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382814" y="4142104"/>
            <a:ext cx="207645" cy="13335"/>
          </a:xfrm>
          <a:custGeom>
            <a:avLst/>
            <a:gdLst/>
            <a:ahLst/>
            <a:cxnLst/>
            <a:rect l="l" t="t" r="r" b="b"/>
            <a:pathLst>
              <a:path w="207645" h="13335">
                <a:moveTo>
                  <a:pt x="0" y="13335"/>
                </a:moveTo>
                <a:lnTo>
                  <a:pt x="207419" y="13335"/>
                </a:lnTo>
                <a:lnTo>
                  <a:pt x="2074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4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74484" y="4129404"/>
            <a:ext cx="224154" cy="12700"/>
          </a:xfrm>
          <a:custGeom>
            <a:avLst/>
            <a:gdLst/>
            <a:ahLst/>
            <a:cxnLst/>
            <a:rect l="l" t="t" r="r" b="b"/>
            <a:pathLst>
              <a:path w="224154" h="12700">
                <a:moveTo>
                  <a:pt x="0" y="12700"/>
                </a:moveTo>
                <a:lnTo>
                  <a:pt x="224079" y="12700"/>
                </a:lnTo>
                <a:lnTo>
                  <a:pt x="2240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365321" y="4115435"/>
            <a:ext cx="242570" cy="13970"/>
          </a:xfrm>
          <a:custGeom>
            <a:avLst/>
            <a:gdLst/>
            <a:ahLst/>
            <a:cxnLst/>
            <a:rect l="l" t="t" r="r" b="b"/>
            <a:pathLst>
              <a:path w="242570" h="13970">
                <a:moveTo>
                  <a:pt x="0" y="13970"/>
                </a:moveTo>
                <a:lnTo>
                  <a:pt x="242405" y="13970"/>
                </a:lnTo>
                <a:lnTo>
                  <a:pt x="24240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356575" y="4102100"/>
            <a:ext cx="260350" cy="13335"/>
          </a:xfrm>
          <a:custGeom>
            <a:avLst/>
            <a:gdLst/>
            <a:ahLst/>
            <a:cxnLst/>
            <a:rect l="l" t="t" r="r" b="b"/>
            <a:pathLst>
              <a:path w="260350" h="13335">
                <a:moveTo>
                  <a:pt x="0" y="13335"/>
                </a:moveTo>
                <a:lnTo>
                  <a:pt x="259899" y="13335"/>
                </a:lnTo>
                <a:lnTo>
                  <a:pt x="2598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630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348245" y="4089400"/>
            <a:ext cx="276860" cy="12700"/>
          </a:xfrm>
          <a:custGeom>
            <a:avLst/>
            <a:gdLst/>
            <a:ahLst/>
            <a:cxnLst/>
            <a:rect l="l" t="t" r="r" b="b"/>
            <a:pathLst>
              <a:path w="276859" h="12700">
                <a:moveTo>
                  <a:pt x="0" y="12700"/>
                </a:moveTo>
                <a:lnTo>
                  <a:pt x="276559" y="12700"/>
                </a:lnTo>
                <a:lnTo>
                  <a:pt x="27655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7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339498" y="4076065"/>
            <a:ext cx="294640" cy="13335"/>
          </a:xfrm>
          <a:custGeom>
            <a:avLst/>
            <a:gdLst/>
            <a:ahLst/>
            <a:cxnLst/>
            <a:rect l="l" t="t" r="r" b="b"/>
            <a:pathLst>
              <a:path w="294640" h="13335">
                <a:moveTo>
                  <a:pt x="0" y="13335"/>
                </a:moveTo>
                <a:lnTo>
                  <a:pt x="294052" y="13335"/>
                </a:lnTo>
                <a:lnTo>
                  <a:pt x="29405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9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330751" y="4062729"/>
            <a:ext cx="311785" cy="13335"/>
          </a:xfrm>
          <a:custGeom>
            <a:avLst/>
            <a:gdLst/>
            <a:ahLst/>
            <a:cxnLst/>
            <a:rect l="l" t="t" r="r" b="b"/>
            <a:pathLst>
              <a:path w="311784" h="13335">
                <a:moveTo>
                  <a:pt x="0" y="13335"/>
                </a:moveTo>
                <a:lnTo>
                  <a:pt x="311545" y="13335"/>
                </a:lnTo>
                <a:lnTo>
                  <a:pt x="31154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A31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322421" y="4050029"/>
            <a:ext cx="328295" cy="12700"/>
          </a:xfrm>
          <a:custGeom>
            <a:avLst/>
            <a:gdLst/>
            <a:ahLst/>
            <a:cxnLst/>
            <a:rect l="l" t="t" r="r" b="b"/>
            <a:pathLst>
              <a:path w="328295" h="12700">
                <a:moveTo>
                  <a:pt x="0" y="12700"/>
                </a:moveTo>
                <a:lnTo>
                  <a:pt x="328206" y="12700"/>
                </a:lnTo>
                <a:lnTo>
                  <a:pt x="32820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B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313675" y="4036695"/>
            <a:ext cx="346075" cy="13335"/>
          </a:xfrm>
          <a:custGeom>
            <a:avLst/>
            <a:gdLst/>
            <a:ahLst/>
            <a:cxnLst/>
            <a:rect l="l" t="t" r="r" b="b"/>
            <a:pathLst>
              <a:path w="346075" h="13335">
                <a:moveTo>
                  <a:pt x="0" y="13335"/>
                </a:moveTo>
                <a:lnTo>
                  <a:pt x="345699" y="13335"/>
                </a:lnTo>
                <a:lnTo>
                  <a:pt x="3456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C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304511" y="4022725"/>
            <a:ext cx="364490" cy="13970"/>
          </a:xfrm>
          <a:custGeom>
            <a:avLst/>
            <a:gdLst/>
            <a:ahLst/>
            <a:cxnLst/>
            <a:rect l="l" t="t" r="r" b="b"/>
            <a:pathLst>
              <a:path w="364490" h="13970">
                <a:moveTo>
                  <a:pt x="0" y="13970"/>
                </a:moveTo>
                <a:lnTo>
                  <a:pt x="364025" y="13970"/>
                </a:lnTo>
                <a:lnTo>
                  <a:pt x="364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C32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296181" y="4010025"/>
            <a:ext cx="381000" cy="12700"/>
          </a:xfrm>
          <a:custGeom>
            <a:avLst/>
            <a:gdLst/>
            <a:ahLst/>
            <a:cxnLst/>
            <a:rect l="l" t="t" r="r" b="b"/>
            <a:pathLst>
              <a:path w="381000" h="12700">
                <a:moveTo>
                  <a:pt x="0" y="12700"/>
                </a:moveTo>
                <a:lnTo>
                  <a:pt x="380685" y="12700"/>
                </a:lnTo>
                <a:lnTo>
                  <a:pt x="3806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D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6287435" y="3996690"/>
            <a:ext cx="398780" cy="13335"/>
          </a:xfrm>
          <a:custGeom>
            <a:avLst/>
            <a:gdLst/>
            <a:ahLst/>
            <a:cxnLst/>
            <a:rect l="l" t="t" r="r" b="b"/>
            <a:pathLst>
              <a:path w="398779" h="13335">
                <a:moveTo>
                  <a:pt x="0" y="13335"/>
                </a:moveTo>
                <a:lnTo>
                  <a:pt x="398178" y="13335"/>
                </a:lnTo>
                <a:lnTo>
                  <a:pt x="3981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E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278688" y="3983354"/>
            <a:ext cx="415925" cy="13335"/>
          </a:xfrm>
          <a:custGeom>
            <a:avLst/>
            <a:gdLst/>
            <a:ahLst/>
            <a:cxnLst/>
            <a:rect l="l" t="t" r="r" b="b"/>
            <a:pathLst>
              <a:path w="415925" h="13335">
                <a:moveTo>
                  <a:pt x="0" y="13335"/>
                </a:moveTo>
                <a:lnTo>
                  <a:pt x="415672" y="13335"/>
                </a:lnTo>
                <a:lnTo>
                  <a:pt x="4156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033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270358" y="3970654"/>
            <a:ext cx="432434" cy="12700"/>
          </a:xfrm>
          <a:custGeom>
            <a:avLst/>
            <a:gdLst/>
            <a:ahLst/>
            <a:cxnLst/>
            <a:rect l="l" t="t" r="r" b="b"/>
            <a:pathLst>
              <a:path w="432434" h="12700">
                <a:moveTo>
                  <a:pt x="0" y="12700"/>
                </a:moveTo>
                <a:lnTo>
                  <a:pt x="432332" y="12700"/>
                </a:lnTo>
                <a:lnTo>
                  <a:pt x="4323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1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261611" y="3957320"/>
            <a:ext cx="450215" cy="13335"/>
          </a:xfrm>
          <a:custGeom>
            <a:avLst/>
            <a:gdLst/>
            <a:ahLst/>
            <a:cxnLst/>
            <a:rect l="l" t="t" r="r" b="b"/>
            <a:pathLst>
              <a:path w="450215" h="13335">
                <a:moveTo>
                  <a:pt x="0" y="13335"/>
                </a:moveTo>
                <a:lnTo>
                  <a:pt x="449825" y="13335"/>
                </a:lnTo>
                <a:lnTo>
                  <a:pt x="44982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254115" y="3943350"/>
            <a:ext cx="464820" cy="13970"/>
          </a:xfrm>
          <a:custGeom>
            <a:avLst/>
            <a:gdLst/>
            <a:ahLst/>
            <a:cxnLst/>
            <a:rect l="l" t="t" r="r" b="b"/>
            <a:pathLst>
              <a:path w="464820" h="13970">
                <a:moveTo>
                  <a:pt x="0" y="13970"/>
                </a:moveTo>
                <a:lnTo>
                  <a:pt x="464819" y="13970"/>
                </a:lnTo>
                <a:lnTo>
                  <a:pt x="4648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339839" y="393065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333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339839" y="391731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4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339839" y="390397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6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339839" y="389127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734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339839" y="387794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6339839" y="386461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339839" y="385191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9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339839" y="383794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A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339839" y="3824604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B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339839" y="381190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D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6339839" y="379857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E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6339839" y="378523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6339839" y="377253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F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6339839" y="3758565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339839" y="374522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339839" y="373252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3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39839" y="371919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6339839" y="370586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339839" y="369316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5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6339839" y="367982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6339839" y="3665854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6339839" y="3626485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0" y="39370"/>
                </a:moveTo>
                <a:lnTo>
                  <a:pt x="293369" y="39370"/>
                </a:lnTo>
                <a:lnTo>
                  <a:pt x="293369" y="0"/>
                </a:lnTo>
                <a:lnTo>
                  <a:pt x="0" y="0"/>
                </a:lnTo>
                <a:lnTo>
                  <a:pt x="0" y="393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339839" y="3586479"/>
            <a:ext cx="293370" cy="40005"/>
          </a:xfrm>
          <a:custGeom>
            <a:avLst/>
            <a:gdLst/>
            <a:ahLst/>
            <a:cxnLst/>
            <a:rect l="l" t="t" r="r" b="b"/>
            <a:pathLst>
              <a:path w="293370" h="40004">
                <a:moveTo>
                  <a:pt x="0" y="40005"/>
                </a:moveTo>
                <a:lnTo>
                  <a:pt x="293369" y="40005"/>
                </a:lnTo>
                <a:lnTo>
                  <a:pt x="293369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339839" y="3547110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293369" y="33019"/>
                </a:moveTo>
                <a:lnTo>
                  <a:pt x="69029" y="0"/>
                </a:lnTo>
                <a:lnTo>
                  <a:pt x="159552" y="0"/>
                </a:lnTo>
                <a:lnTo>
                  <a:pt x="293369" y="33019"/>
                </a:lnTo>
                <a:close/>
              </a:path>
              <a:path w="293370" h="39370">
                <a:moveTo>
                  <a:pt x="293369" y="39370"/>
                </a:moveTo>
                <a:lnTo>
                  <a:pt x="0" y="39370"/>
                </a:lnTo>
                <a:lnTo>
                  <a:pt x="0" y="33019"/>
                </a:lnTo>
                <a:lnTo>
                  <a:pt x="293369" y="33019"/>
                </a:lnTo>
                <a:lnTo>
                  <a:pt x="293369" y="39370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339839" y="3507739"/>
            <a:ext cx="160020" cy="39370"/>
          </a:xfrm>
          <a:custGeom>
            <a:avLst/>
            <a:gdLst/>
            <a:ahLst/>
            <a:cxnLst/>
            <a:rect l="l" t="t" r="r" b="b"/>
            <a:pathLst>
              <a:path w="160020" h="39370">
                <a:moveTo>
                  <a:pt x="159552" y="39370"/>
                </a:moveTo>
                <a:lnTo>
                  <a:pt x="69029" y="39370"/>
                </a:lnTo>
                <a:lnTo>
                  <a:pt x="0" y="29209"/>
                </a:lnTo>
                <a:lnTo>
                  <a:pt x="0" y="0"/>
                </a:lnTo>
                <a:lnTo>
                  <a:pt x="159552" y="3937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469448" y="5786120"/>
            <a:ext cx="34290" cy="13970"/>
          </a:xfrm>
          <a:custGeom>
            <a:avLst/>
            <a:gdLst/>
            <a:ahLst/>
            <a:cxnLst/>
            <a:rect l="l" t="t" r="r" b="b"/>
            <a:pathLst>
              <a:path w="34290" h="13970">
                <a:moveTo>
                  <a:pt x="24989" y="13970"/>
                </a:moveTo>
                <a:lnTo>
                  <a:pt x="9163" y="13970"/>
                </a:lnTo>
                <a:lnTo>
                  <a:pt x="0" y="0"/>
                </a:lnTo>
                <a:lnTo>
                  <a:pt x="34153" y="0"/>
                </a:lnTo>
                <a:lnTo>
                  <a:pt x="24989" y="13970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460701" y="5772785"/>
            <a:ext cx="52069" cy="13335"/>
          </a:xfrm>
          <a:custGeom>
            <a:avLst/>
            <a:gdLst/>
            <a:ahLst/>
            <a:cxnLst/>
            <a:rect l="l" t="t" r="r" b="b"/>
            <a:pathLst>
              <a:path w="52070" h="13335">
                <a:moveTo>
                  <a:pt x="42899" y="13335"/>
                </a:moveTo>
                <a:lnTo>
                  <a:pt x="8746" y="13335"/>
                </a:lnTo>
                <a:lnTo>
                  <a:pt x="0" y="0"/>
                </a:lnTo>
                <a:lnTo>
                  <a:pt x="51646" y="0"/>
                </a:lnTo>
                <a:lnTo>
                  <a:pt x="42899" y="13335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452371" y="5760085"/>
            <a:ext cx="68580" cy="12700"/>
          </a:xfrm>
          <a:custGeom>
            <a:avLst/>
            <a:gdLst/>
            <a:ahLst/>
            <a:cxnLst/>
            <a:rect l="l" t="t" r="r" b="b"/>
            <a:pathLst>
              <a:path w="68579" h="12700">
                <a:moveTo>
                  <a:pt x="59976" y="12700"/>
                </a:moveTo>
                <a:lnTo>
                  <a:pt x="8330" y="12700"/>
                </a:lnTo>
                <a:lnTo>
                  <a:pt x="0" y="0"/>
                </a:lnTo>
                <a:lnTo>
                  <a:pt x="68306" y="0"/>
                </a:lnTo>
                <a:lnTo>
                  <a:pt x="59976" y="1270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443624" y="5746750"/>
            <a:ext cx="86360" cy="13335"/>
          </a:xfrm>
          <a:custGeom>
            <a:avLst/>
            <a:gdLst/>
            <a:ahLst/>
            <a:cxnLst/>
            <a:rect l="l" t="t" r="r" b="b"/>
            <a:pathLst>
              <a:path w="86359" h="13335">
                <a:moveTo>
                  <a:pt x="77053" y="13335"/>
                </a:moveTo>
                <a:lnTo>
                  <a:pt x="8746" y="13335"/>
                </a:lnTo>
                <a:lnTo>
                  <a:pt x="0" y="0"/>
                </a:lnTo>
                <a:lnTo>
                  <a:pt x="85799" y="0"/>
                </a:lnTo>
                <a:lnTo>
                  <a:pt x="77053" y="13335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434878" y="5733415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94546" y="13335"/>
                </a:moveTo>
                <a:lnTo>
                  <a:pt x="8746" y="13335"/>
                </a:lnTo>
                <a:lnTo>
                  <a:pt x="0" y="0"/>
                </a:lnTo>
                <a:lnTo>
                  <a:pt x="103292" y="0"/>
                </a:lnTo>
                <a:lnTo>
                  <a:pt x="94546" y="1333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426548" y="5720715"/>
            <a:ext cx="120014" cy="12700"/>
          </a:xfrm>
          <a:custGeom>
            <a:avLst/>
            <a:gdLst/>
            <a:ahLst/>
            <a:cxnLst/>
            <a:rect l="l" t="t" r="r" b="b"/>
            <a:pathLst>
              <a:path w="120015" h="12700">
                <a:moveTo>
                  <a:pt x="111623" y="12700"/>
                </a:moveTo>
                <a:lnTo>
                  <a:pt x="8330" y="12700"/>
                </a:lnTo>
                <a:lnTo>
                  <a:pt x="0" y="0"/>
                </a:lnTo>
                <a:lnTo>
                  <a:pt x="119953" y="0"/>
                </a:lnTo>
                <a:lnTo>
                  <a:pt x="111623" y="1270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417385" y="5706745"/>
            <a:ext cx="138430" cy="13970"/>
          </a:xfrm>
          <a:custGeom>
            <a:avLst/>
            <a:gdLst/>
            <a:ahLst/>
            <a:cxnLst/>
            <a:rect l="l" t="t" r="r" b="b"/>
            <a:pathLst>
              <a:path w="138429" h="13970">
                <a:moveTo>
                  <a:pt x="129116" y="13970"/>
                </a:moveTo>
                <a:lnTo>
                  <a:pt x="9163" y="13970"/>
                </a:lnTo>
                <a:lnTo>
                  <a:pt x="0" y="0"/>
                </a:lnTo>
                <a:lnTo>
                  <a:pt x="138279" y="0"/>
                </a:lnTo>
                <a:lnTo>
                  <a:pt x="129116" y="1397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408638" y="5693410"/>
            <a:ext cx="156210" cy="13335"/>
          </a:xfrm>
          <a:custGeom>
            <a:avLst/>
            <a:gdLst/>
            <a:ahLst/>
            <a:cxnLst/>
            <a:rect l="l" t="t" r="r" b="b"/>
            <a:pathLst>
              <a:path w="156209" h="13335">
                <a:moveTo>
                  <a:pt x="0" y="13335"/>
                </a:moveTo>
                <a:lnTo>
                  <a:pt x="155772" y="13335"/>
                </a:lnTo>
                <a:lnTo>
                  <a:pt x="1557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0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400308" y="5680710"/>
            <a:ext cx="172720" cy="12700"/>
          </a:xfrm>
          <a:custGeom>
            <a:avLst/>
            <a:gdLst/>
            <a:ahLst/>
            <a:cxnLst/>
            <a:rect l="l" t="t" r="r" b="b"/>
            <a:pathLst>
              <a:path w="172720" h="12700">
                <a:moveTo>
                  <a:pt x="0" y="12700"/>
                </a:moveTo>
                <a:lnTo>
                  <a:pt x="172432" y="12700"/>
                </a:lnTo>
                <a:lnTo>
                  <a:pt x="1724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1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391561" y="5667375"/>
            <a:ext cx="190500" cy="13335"/>
          </a:xfrm>
          <a:custGeom>
            <a:avLst/>
            <a:gdLst/>
            <a:ahLst/>
            <a:cxnLst/>
            <a:rect l="l" t="t" r="r" b="b"/>
            <a:pathLst>
              <a:path w="190500" h="13335">
                <a:moveTo>
                  <a:pt x="0" y="13335"/>
                </a:moveTo>
                <a:lnTo>
                  <a:pt x="189926" y="13335"/>
                </a:lnTo>
                <a:lnTo>
                  <a:pt x="18992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3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382815" y="5654040"/>
            <a:ext cx="207645" cy="13335"/>
          </a:xfrm>
          <a:custGeom>
            <a:avLst/>
            <a:gdLst/>
            <a:ahLst/>
            <a:cxnLst/>
            <a:rect l="l" t="t" r="r" b="b"/>
            <a:pathLst>
              <a:path w="207645" h="13335">
                <a:moveTo>
                  <a:pt x="0" y="13335"/>
                </a:moveTo>
                <a:lnTo>
                  <a:pt x="207419" y="13335"/>
                </a:lnTo>
                <a:lnTo>
                  <a:pt x="2074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4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374484" y="5641340"/>
            <a:ext cx="224154" cy="12700"/>
          </a:xfrm>
          <a:custGeom>
            <a:avLst/>
            <a:gdLst/>
            <a:ahLst/>
            <a:cxnLst/>
            <a:rect l="l" t="t" r="r" b="b"/>
            <a:pathLst>
              <a:path w="224154" h="12700">
                <a:moveTo>
                  <a:pt x="0" y="12700"/>
                </a:moveTo>
                <a:lnTo>
                  <a:pt x="224079" y="12700"/>
                </a:lnTo>
                <a:lnTo>
                  <a:pt x="2240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365321" y="5627370"/>
            <a:ext cx="242570" cy="13970"/>
          </a:xfrm>
          <a:custGeom>
            <a:avLst/>
            <a:gdLst/>
            <a:ahLst/>
            <a:cxnLst/>
            <a:rect l="l" t="t" r="r" b="b"/>
            <a:pathLst>
              <a:path w="242570" h="13970">
                <a:moveTo>
                  <a:pt x="0" y="13970"/>
                </a:moveTo>
                <a:lnTo>
                  <a:pt x="242405" y="13970"/>
                </a:lnTo>
                <a:lnTo>
                  <a:pt x="24240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356575" y="5614035"/>
            <a:ext cx="260350" cy="13335"/>
          </a:xfrm>
          <a:custGeom>
            <a:avLst/>
            <a:gdLst/>
            <a:ahLst/>
            <a:cxnLst/>
            <a:rect l="l" t="t" r="r" b="b"/>
            <a:pathLst>
              <a:path w="260350" h="13335">
                <a:moveTo>
                  <a:pt x="0" y="13335"/>
                </a:moveTo>
                <a:lnTo>
                  <a:pt x="259898" y="13335"/>
                </a:lnTo>
                <a:lnTo>
                  <a:pt x="25989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630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348245" y="5601335"/>
            <a:ext cx="276860" cy="12700"/>
          </a:xfrm>
          <a:custGeom>
            <a:avLst/>
            <a:gdLst/>
            <a:ahLst/>
            <a:cxnLst/>
            <a:rect l="l" t="t" r="r" b="b"/>
            <a:pathLst>
              <a:path w="276859" h="12700">
                <a:moveTo>
                  <a:pt x="0" y="12700"/>
                </a:moveTo>
                <a:lnTo>
                  <a:pt x="276559" y="12700"/>
                </a:lnTo>
                <a:lnTo>
                  <a:pt x="27655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7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6339498" y="5588000"/>
            <a:ext cx="294640" cy="13335"/>
          </a:xfrm>
          <a:custGeom>
            <a:avLst/>
            <a:gdLst/>
            <a:ahLst/>
            <a:cxnLst/>
            <a:rect l="l" t="t" r="r" b="b"/>
            <a:pathLst>
              <a:path w="294640" h="13335">
                <a:moveTo>
                  <a:pt x="0" y="13335"/>
                </a:moveTo>
                <a:lnTo>
                  <a:pt x="294052" y="13335"/>
                </a:lnTo>
                <a:lnTo>
                  <a:pt x="29405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9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6330751" y="5574665"/>
            <a:ext cx="311785" cy="13335"/>
          </a:xfrm>
          <a:custGeom>
            <a:avLst/>
            <a:gdLst/>
            <a:ahLst/>
            <a:cxnLst/>
            <a:rect l="l" t="t" r="r" b="b"/>
            <a:pathLst>
              <a:path w="311784" h="13335">
                <a:moveTo>
                  <a:pt x="0" y="13335"/>
                </a:moveTo>
                <a:lnTo>
                  <a:pt x="311545" y="13335"/>
                </a:lnTo>
                <a:lnTo>
                  <a:pt x="31154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A31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322421" y="5561965"/>
            <a:ext cx="328295" cy="12700"/>
          </a:xfrm>
          <a:custGeom>
            <a:avLst/>
            <a:gdLst/>
            <a:ahLst/>
            <a:cxnLst/>
            <a:rect l="l" t="t" r="r" b="b"/>
            <a:pathLst>
              <a:path w="328295" h="12700">
                <a:moveTo>
                  <a:pt x="0" y="12700"/>
                </a:moveTo>
                <a:lnTo>
                  <a:pt x="328205" y="12700"/>
                </a:lnTo>
                <a:lnTo>
                  <a:pt x="32820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B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13675" y="5548629"/>
            <a:ext cx="346075" cy="13335"/>
          </a:xfrm>
          <a:custGeom>
            <a:avLst/>
            <a:gdLst/>
            <a:ahLst/>
            <a:cxnLst/>
            <a:rect l="l" t="t" r="r" b="b"/>
            <a:pathLst>
              <a:path w="346075" h="13335">
                <a:moveTo>
                  <a:pt x="0" y="13335"/>
                </a:moveTo>
                <a:lnTo>
                  <a:pt x="345699" y="13335"/>
                </a:lnTo>
                <a:lnTo>
                  <a:pt x="3456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C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04512" y="5534660"/>
            <a:ext cx="364490" cy="13970"/>
          </a:xfrm>
          <a:custGeom>
            <a:avLst/>
            <a:gdLst/>
            <a:ahLst/>
            <a:cxnLst/>
            <a:rect l="l" t="t" r="r" b="b"/>
            <a:pathLst>
              <a:path w="364490" h="13970">
                <a:moveTo>
                  <a:pt x="0" y="13970"/>
                </a:moveTo>
                <a:lnTo>
                  <a:pt x="364025" y="13970"/>
                </a:lnTo>
                <a:lnTo>
                  <a:pt x="364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C32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296181" y="5521960"/>
            <a:ext cx="381000" cy="12700"/>
          </a:xfrm>
          <a:custGeom>
            <a:avLst/>
            <a:gdLst/>
            <a:ahLst/>
            <a:cxnLst/>
            <a:rect l="l" t="t" r="r" b="b"/>
            <a:pathLst>
              <a:path w="381000" h="12700">
                <a:moveTo>
                  <a:pt x="0" y="12700"/>
                </a:moveTo>
                <a:lnTo>
                  <a:pt x="380685" y="12700"/>
                </a:lnTo>
                <a:lnTo>
                  <a:pt x="3806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D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287435" y="5508625"/>
            <a:ext cx="398780" cy="13335"/>
          </a:xfrm>
          <a:custGeom>
            <a:avLst/>
            <a:gdLst/>
            <a:ahLst/>
            <a:cxnLst/>
            <a:rect l="l" t="t" r="r" b="b"/>
            <a:pathLst>
              <a:path w="398779" h="13335">
                <a:moveTo>
                  <a:pt x="0" y="13335"/>
                </a:moveTo>
                <a:lnTo>
                  <a:pt x="398178" y="13335"/>
                </a:lnTo>
                <a:lnTo>
                  <a:pt x="3981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E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278688" y="5495290"/>
            <a:ext cx="415925" cy="13335"/>
          </a:xfrm>
          <a:custGeom>
            <a:avLst/>
            <a:gdLst/>
            <a:ahLst/>
            <a:cxnLst/>
            <a:rect l="l" t="t" r="r" b="b"/>
            <a:pathLst>
              <a:path w="415925" h="13335">
                <a:moveTo>
                  <a:pt x="0" y="13335"/>
                </a:moveTo>
                <a:lnTo>
                  <a:pt x="415671" y="13335"/>
                </a:lnTo>
                <a:lnTo>
                  <a:pt x="41567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033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270358" y="5482590"/>
            <a:ext cx="432434" cy="12700"/>
          </a:xfrm>
          <a:custGeom>
            <a:avLst/>
            <a:gdLst/>
            <a:ahLst/>
            <a:cxnLst/>
            <a:rect l="l" t="t" r="r" b="b"/>
            <a:pathLst>
              <a:path w="432434" h="12700">
                <a:moveTo>
                  <a:pt x="0" y="12700"/>
                </a:moveTo>
                <a:lnTo>
                  <a:pt x="432332" y="12700"/>
                </a:lnTo>
                <a:lnTo>
                  <a:pt x="4323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1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261611" y="5469254"/>
            <a:ext cx="450215" cy="13335"/>
          </a:xfrm>
          <a:custGeom>
            <a:avLst/>
            <a:gdLst/>
            <a:ahLst/>
            <a:cxnLst/>
            <a:rect l="l" t="t" r="r" b="b"/>
            <a:pathLst>
              <a:path w="450215" h="13335">
                <a:moveTo>
                  <a:pt x="0" y="13335"/>
                </a:moveTo>
                <a:lnTo>
                  <a:pt x="449825" y="13335"/>
                </a:lnTo>
                <a:lnTo>
                  <a:pt x="44982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254115" y="5455285"/>
            <a:ext cx="464820" cy="13970"/>
          </a:xfrm>
          <a:custGeom>
            <a:avLst/>
            <a:gdLst/>
            <a:ahLst/>
            <a:cxnLst/>
            <a:rect l="l" t="t" r="r" b="b"/>
            <a:pathLst>
              <a:path w="464820" h="13970">
                <a:moveTo>
                  <a:pt x="0" y="13970"/>
                </a:moveTo>
                <a:lnTo>
                  <a:pt x="464819" y="13970"/>
                </a:lnTo>
                <a:lnTo>
                  <a:pt x="4648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39839" y="544258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333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339839" y="542925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4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339839" y="541591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6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339839" y="540321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734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339839" y="538987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39839" y="537654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39839" y="536384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9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339839" y="5349875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A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339839" y="533654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B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6339839" y="532384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D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339839" y="5310504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E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339839" y="529717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339839" y="528447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F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339839" y="527050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339839" y="525716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339839" y="524446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3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339839" y="523112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339839" y="521779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339839" y="520509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5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339839" y="519176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339839" y="517779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339839" y="5138420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0" y="39370"/>
                </a:moveTo>
                <a:lnTo>
                  <a:pt x="293369" y="39370"/>
                </a:lnTo>
                <a:lnTo>
                  <a:pt x="293369" y="0"/>
                </a:lnTo>
                <a:lnTo>
                  <a:pt x="0" y="0"/>
                </a:lnTo>
                <a:lnTo>
                  <a:pt x="0" y="393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339839" y="5098415"/>
            <a:ext cx="293370" cy="40005"/>
          </a:xfrm>
          <a:custGeom>
            <a:avLst/>
            <a:gdLst/>
            <a:ahLst/>
            <a:cxnLst/>
            <a:rect l="l" t="t" r="r" b="b"/>
            <a:pathLst>
              <a:path w="293370" h="40004">
                <a:moveTo>
                  <a:pt x="0" y="40005"/>
                </a:moveTo>
                <a:lnTo>
                  <a:pt x="293369" y="40005"/>
                </a:lnTo>
                <a:lnTo>
                  <a:pt x="293369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339839" y="5059045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293369" y="33019"/>
                </a:moveTo>
                <a:lnTo>
                  <a:pt x="69029" y="0"/>
                </a:lnTo>
                <a:lnTo>
                  <a:pt x="159553" y="0"/>
                </a:lnTo>
                <a:lnTo>
                  <a:pt x="293369" y="33019"/>
                </a:lnTo>
                <a:close/>
              </a:path>
              <a:path w="293370" h="39370">
                <a:moveTo>
                  <a:pt x="293369" y="39370"/>
                </a:moveTo>
                <a:lnTo>
                  <a:pt x="0" y="39370"/>
                </a:lnTo>
                <a:lnTo>
                  <a:pt x="0" y="33019"/>
                </a:lnTo>
                <a:lnTo>
                  <a:pt x="293369" y="33019"/>
                </a:lnTo>
                <a:lnTo>
                  <a:pt x="293369" y="39370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6339839" y="5019675"/>
            <a:ext cx="160020" cy="39370"/>
          </a:xfrm>
          <a:custGeom>
            <a:avLst/>
            <a:gdLst/>
            <a:ahLst/>
            <a:cxnLst/>
            <a:rect l="l" t="t" r="r" b="b"/>
            <a:pathLst>
              <a:path w="160020" h="39370">
                <a:moveTo>
                  <a:pt x="159553" y="39370"/>
                </a:moveTo>
                <a:lnTo>
                  <a:pt x="69029" y="39370"/>
                </a:lnTo>
                <a:lnTo>
                  <a:pt x="0" y="29209"/>
                </a:lnTo>
                <a:lnTo>
                  <a:pt x="0" y="0"/>
                </a:lnTo>
                <a:lnTo>
                  <a:pt x="159553" y="3937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 txBox="1"/>
          <p:nvPr/>
        </p:nvSpPr>
        <p:spPr>
          <a:xfrm>
            <a:off x="3726815" y="2009775"/>
            <a:ext cx="2540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理方法返回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值类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349250"/>
            <a:ext cx="6515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herServlet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534" y="749299"/>
            <a:ext cx="0" cy="247650"/>
          </a:xfrm>
          <a:custGeom>
            <a:avLst/>
            <a:gdLst/>
            <a:ahLst/>
            <a:cxnLst/>
            <a:rect l="l" t="t" r="r" b="b"/>
            <a:pathLst>
              <a:path w="0" h="247650">
                <a:moveTo>
                  <a:pt x="0" y="24764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534" y="1245234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534" y="1711959"/>
            <a:ext cx="0" cy="1571625"/>
          </a:xfrm>
          <a:custGeom>
            <a:avLst/>
            <a:gdLst/>
            <a:ahLst/>
            <a:cxnLst/>
            <a:rect l="l" t="t" r="r" b="b"/>
            <a:pathLst>
              <a:path w="0" h="1571625">
                <a:moveTo>
                  <a:pt x="0" y="15716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534" y="3617594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1619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534" y="4103369"/>
            <a:ext cx="0" cy="142875"/>
          </a:xfrm>
          <a:custGeom>
            <a:avLst/>
            <a:gdLst/>
            <a:ahLst/>
            <a:cxnLst/>
            <a:rect l="l" t="t" r="r" b="b"/>
            <a:pathLst>
              <a:path w="0" h="142875">
                <a:moveTo>
                  <a:pt x="0" y="1428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534" y="4503419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534" y="4979669"/>
            <a:ext cx="0" cy="1286510"/>
          </a:xfrm>
          <a:custGeom>
            <a:avLst/>
            <a:gdLst/>
            <a:ahLst/>
            <a:cxnLst/>
            <a:rect l="l" t="t" r="r" b="b"/>
            <a:pathLst>
              <a:path w="0" h="1286510">
                <a:moveTo>
                  <a:pt x="0" y="128650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349250"/>
            <a:ext cx="651510" cy="333375"/>
          </a:xfrm>
          <a:custGeom>
            <a:avLst/>
            <a:gdLst/>
            <a:ahLst/>
            <a:cxnLst/>
            <a:rect l="l" t="t" r="r" b="b"/>
            <a:pathLst>
              <a:path w="651510" h="333375">
                <a:moveTo>
                  <a:pt x="0" y="333375"/>
                </a:moveTo>
                <a:lnTo>
                  <a:pt x="0" y="0"/>
                </a:lnTo>
                <a:lnTo>
                  <a:pt x="651510" y="0"/>
                </a:lnTo>
                <a:lnTo>
                  <a:pt x="651510" y="333375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349250"/>
            <a:ext cx="651510" cy="333375"/>
          </a:xfrm>
          <a:custGeom>
            <a:avLst/>
            <a:gdLst/>
            <a:ahLst/>
            <a:cxnLst/>
            <a:rect l="l" t="t" r="r" b="b"/>
            <a:pathLst>
              <a:path w="651510" h="333375">
                <a:moveTo>
                  <a:pt x="0" y="0"/>
                </a:moveTo>
                <a:lnTo>
                  <a:pt x="651510" y="0"/>
                </a:lnTo>
                <a:lnTo>
                  <a:pt x="651510" y="333375"/>
                </a:lnTo>
                <a:lnTo>
                  <a:pt x="0" y="3333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55403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 h="0">
                <a:moveTo>
                  <a:pt x="0" y="0"/>
                </a:moveTo>
                <a:lnTo>
                  <a:pt x="2286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86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535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6210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4310" y="55403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051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7185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5285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2434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00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160" y="415925"/>
            <a:ext cx="56261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he</a:t>
            </a:r>
            <a:r>
              <a:rPr dirty="0" sz="900">
                <a:latin typeface="Arial"/>
                <a:cs typeface="Arial"/>
              </a:rPr>
              <a:t>r</a:t>
            </a:r>
            <a:r>
              <a:rPr dirty="0" sz="900" spc="-5">
                <a:latin typeface="Arial"/>
                <a:cs typeface="Arial"/>
              </a:rPr>
              <a:t>S</a:t>
            </a:r>
            <a:r>
              <a:rPr dirty="0" sz="900" spc="10">
                <a:latin typeface="Arial"/>
                <a:cs typeface="Arial"/>
              </a:rPr>
              <a:t>e</a:t>
            </a:r>
            <a:r>
              <a:rPr dirty="0" sz="900">
                <a:latin typeface="Arial"/>
                <a:cs typeface="Arial"/>
              </a:rPr>
              <a:t>rv</a:t>
            </a:r>
            <a:r>
              <a:rPr dirty="0" sz="900" spc="20">
                <a:latin typeface="Arial"/>
                <a:cs typeface="Arial"/>
              </a:rPr>
              <a:t>l</a:t>
            </a:r>
            <a:r>
              <a:rPr dirty="0" sz="900" spc="10">
                <a:latin typeface="Arial"/>
                <a:cs typeface="Arial"/>
              </a:rPr>
              <a:t>e</a:t>
            </a:r>
            <a:r>
              <a:rPr dirty="0" sz="90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7684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33119" y="349250"/>
            <a:ext cx="20104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AnnotationMethodHandlerAdapter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42769" y="7492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10">
                <a:moveTo>
                  <a:pt x="0" y="71500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42769" y="1711959"/>
            <a:ext cx="0" cy="190500"/>
          </a:xfrm>
          <a:custGeom>
            <a:avLst/>
            <a:gdLst/>
            <a:ahLst/>
            <a:cxnLst/>
            <a:rect l="l" t="t" r="r" b="b"/>
            <a:pathLst>
              <a:path w="0" h="190500">
                <a:moveTo>
                  <a:pt x="0" y="1905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42769" y="2159634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6572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42769" y="3074034"/>
            <a:ext cx="0" cy="3192145"/>
          </a:xfrm>
          <a:custGeom>
            <a:avLst/>
            <a:gdLst/>
            <a:ahLst/>
            <a:cxnLst/>
            <a:rect l="l" t="t" r="r" b="b"/>
            <a:pathLst>
              <a:path w="0" h="3192145">
                <a:moveTo>
                  <a:pt x="0" y="31921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33119" y="349250"/>
            <a:ext cx="201041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dirty="0" sz="900" spc="10" u="sng">
                <a:latin typeface="Arial"/>
                <a:cs typeface="Arial"/>
              </a:rPr>
              <a:t>AnnotationMethodHandlerAdapter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024505" y="349250"/>
            <a:ext cx="1677035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25"/>
              </a:spcBef>
            </a:pPr>
            <a:r>
              <a:rPr dirty="0" sz="900" spc="5">
                <a:latin typeface="Arial"/>
                <a:cs typeface="Arial"/>
              </a:rPr>
              <a:t>ServletHandlerMethodInvoker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62704" y="749299"/>
            <a:ext cx="0" cy="1153160"/>
          </a:xfrm>
          <a:custGeom>
            <a:avLst/>
            <a:gdLst/>
            <a:ahLst/>
            <a:cxnLst/>
            <a:rect l="l" t="t" r="r" b="b"/>
            <a:pathLst>
              <a:path w="0" h="1153160">
                <a:moveTo>
                  <a:pt x="0" y="115315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62704" y="2159634"/>
            <a:ext cx="0" cy="190500"/>
          </a:xfrm>
          <a:custGeom>
            <a:avLst/>
            <a:gdLst/>
            <a:ahLst/>
            <a:cxnLst/>
            <a:rect l="l" t="t" r="r" b="b"/>
            <a:pathLst>
              <a:path w="0" h="190500">
                <a:moveTo>
                  <a:pt x="0" y="1905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62704" y="2597784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62704" y="3074034"/>
            <a:ext cx="0" cy="3192145"/>
          </a:xfrm>
          <a:custGeom>
            <a:avLst/>
            <a:gdLst/>
            <a:ahLst/>
            <a:cxnLst/>
            <a:rect l="l" t="t" r="r" b="b"/>
            <a:pathLst>
              <a:path w="0" h="3192145">
                <a:moveTo>
                  <a:pt x="0" y="31921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024505" y="349250"/>
            <a:ext cx="1677035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484"/>
              </a:spcBef>
            </a:pPr>
            <a:r>
              <a:rPr dirty="0" sz="900" spc="5" u="sng">
                <a:latin typeface="Arial"/>
                <a:cs typeface="Arial"/>
              </a:rPr>
              <a:t>ServletHandlerMethodInvoker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939665" y="349250"/>
            <a:ext cx="85725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525"/>
              </a:spcBef>
            </a:pPr>
            <a:r>
              <a:rPr dirty="0" sz="900" spc="15">
                <a:latin typeface="Arial"/>
                <a:cs typeface="Arial"/>
              </a:rPr>
              <a:t>UserHandler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68289" y="749299"/>
            <a:ext cx="0" cy="1600835"/>
          </a:xfrm>
          <a:custGeom>
            <a:avLst/>
            <a:gdLst/>
            <a:ahLst/>
            <a:cxnLst/>
            <a:rect l="l" t="t" r="r" b="b"/>
            <a:pathLst>
              <a:path w="0" h="1600835">
                <a:moveTo>
                  <a:pt x="0" y="160083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68289" y="2597784"/>
            <a:ext cx="0" cy="3668395"/>
          </a:xfrm>
          <a:custGeom>
            <a:avLst/>
            <a:gdLst/>
            <a:ahLst/>
            <a:cxnLst/>
            <a:rect l="l" t="t" r="r" b="b"/>
            <a:pathLst>
              <a:path w="0" h="3668395">
                <a:moveTo>
                  <a:pt x="0" y="366839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939665" y="349250"/>
            <a:ext cx="85725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84"/>
              </a:spcBef>
            </a:pPr>
            <a:r>
              <a:rPr dirty="0" sz="900" spc="15" u="sng">
                <a:latin typeface="Arial"/>
                <a:cs typeface="Arial"/>
              </a:rPr>
              <a:t>UserHandler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977890" y="349250"/>
            <a:ext cx="17437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InternalResourceViewResolver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54825" y="749299"/>
            <a:ext cx="0" cy="3496945"/>
          </a:xfrm>
          <a:custGeom>
            <a:avLst/>
            <a:gdLst/>
            <a:ahLst/>
            <a:cxnLst/>
            <a:rect l="l" t="t" r="r" b="b"/>
            <a:pathLst>
              <a:path w="0" h="3496945">
                <a:moveTo>
                  <a:pt x="0" y="34969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54825" y="4503419"/>
            <a:ext cx="0" cy="1762760"/>
          </a:xfrm>
          <a:custGeom>
            <a:avLst/>
            <a:gdLst/>
            <a:ahLst/>
            <a:cxnLst/>
            <a:rect l="l" t="t" r="r" b="b"/>
            <a:pathLst>
              <a:path w="0" h="1762760">
                <a:moveTo>
                  <a:pt x="0" y="176275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977890" y="349250"/>
            <a:ext cx="174371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484"/>
              </a:spcBef>
            </a:pPr>
            <a:r>
              <a:rPr dirty="0" sz="900" spc="10" u="sng">
                <a:latin typeface="Arial"/>
                <a:cs typeface="Arial"/>
              </a:rPr>
              <a:t>InternalResourceViewResolver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902575" y="349250"/>
            <a:ext cx="1264285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525"/>
              </a:spcBef>
            </a:pPr>
            <a:r>
              <a:rPr dirty="0" sz="900" spc="5">
                <a:latin typeface="Arial"/>
                <a:cs typeface="Arial"/>
              </a:rPr>
              <a:t>InternalResourceView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598534" y="749299"/>
            <a:ext cx="0" cy="3973195"/>
          </a:xfrm>
          <a:custGeom>
            <a:avLst/>
            <a:gdLst/>
            <a:ahLst/>
            <a:cxnLst/>
            <a:rect l="l" t="t" r="r" b="b"/>
            <a:pathLst>
              <a:path w="0" h="3973195">
                <a:moveTo>
                  <a:pt x="0" y="397319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98534" y="4979669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1809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98534" y="5484494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25781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98534" y="5989954"/>
            <a:ext cx="0" cy="276225"/>
          </a:xfrm>
          <a:custGeom>
            <a:avLst/>
            <a:gdLst/>
            <a:ahLst/>
            <a:cxnLst/>
            <a:rect l="l" t="t" r="r" b="b"/>
            <a:pathLst>
              <a:path w="0" h="276225">
                <a:moveTo>
                  <a:pt x="0" y="27622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02575" y="349250"/>
            <a:ext cx="1241425" cy="333375"/>
          </a:xfrm>
          <a:custGeom>
            <a:avLst/>
            <a:gdLst/>
            <a:ahLst/>
            <a:cxnLst/>
            <a:rect l="l" t="t" r="r" b="b"/>
            <a:pathLst>
              <a:path w="1241425" h="333375">
                <a:moveTo>
                  <a:pt x="0" y="0"/>
                </a:moveTo>
                <a:lnTo>
                  <a:pt x="1241424" y="0"/>
                </a:lnTo>
                <a:lnTo>
                  <a:pt x="1241424" y="333375"/>
                </a:lnTo>
                <a:lnTo>
                  <a:pt x="0" y="333375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02575" y="349250"/>
            <a:ext cx="1241425" cy="0"/>
          </a:xfrm>
          <a:custGeom>
            <a:avLst/>
            <a:gdLst/>
            <a:ahLst/>
            <a:cxnLst/>
            <a:rect l="l" t="t" r="r" b="b"/>
            <a:pathLst>
              <a:path w="1241425" h="0">
                <a:moveTo>
                  <a:pt x="0" y="0"/>
                </a:moveTo>
                <a:lnTo>
                  <a:pt x="1241424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02575" y="349250"/>
            <a:ext cx="1241425" cy="333375"/>
          </a:xfrm>
          <a:custGeom>
            <a:avLst/>
            <a:gdLst/>
            <a:ahLst/>
            <a:cxnLst/>
            <a:rect l="l" t="t" r="r" b="b"/>
            <a:pathLst>
              <a:path w="1241425" h="333375">
                <a:moveTo>
                  <a:pt x="1241424" y="333375"/>
                </a:moveTo>
                <a:lnTo>
                  <a:pt x="0" y="333375"/>
                </a:ln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1687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4545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1212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4070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07375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45475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31215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37882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07400" y="55403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 h="0">
                <a:moveTo>
                  <a:pt x="0" y="0"/>
                </a:moveTo>
                <a:lnTo>
                  <a:pt x="857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49375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60434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1758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8425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50934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789034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84618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12859" y="55403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89059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01763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8004175" y="415925"/>
            <a:ext cx="117538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5">
                <a:latin typeface="Arial"/>
                <a:cs typeface="Arial"/>
              </a:rPr>
              <a:t>InternalResourceView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9084309" y="554037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 h="0">
                <a:moveTo>
                  <a:pt x="0" y="0"/>
                </a:moveTo>
                <a:lnTo>
                  <a:pt x="5968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0" y="996950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 h="0">
                <a:moveTo>
                  <a:pt x="0" y="0"/>
                </a:moveTo>
                <a:lnTo>
                  <a:pt x="419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0" y="996950"/>
            <a:ext cx="41910" cy="15240"/>
          </a:xfrm>
          <a:custGeom>
            <a:avLst/>
            <a:gdLst/>
            <a:ahLst/>
            <a:cxnLst/>
            <a:rect l="l" t="t" r="r" b="b"/>
            <a:pathLst>
              <a:path w="41910" h="15240">
                <a:moveTo>
                  <a:pt x="41910" y="0"/>
                </a:moveTo>
                <a:lnTo>
                  <a:pt x="0" y="1524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0" y="977900"/>
            <a:ext cx="41910" cy="19050"/>
          </a:xfrm>
          <a:custGeom>
            <a:avLst/>
            <a:gdLst/>
            <a:ahLst/>
            <a:cxnLst/>
            <a:rect l="l" t="t" r="r" b="b"/>
            <a:pathLst>
              <a:path w="41910" h="19050">
                <a:moveTo>
                  <a:pt x="41910" y="1905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7635" y="1464310"/>
            <a:ext cx="1667510" cy="0"/>
          </a:xfrm>
          <a:custGeom>
            <a:avLst/>
            <a:gdLst/>
            <a:ahLst/>
            <a:cxnLst/>
            <a:rect l="l" t="t" r="r" b="b"/>
            <a:pathLst>
              <a:path w="1667510" h="0">
                <a:moveTo>
                  <a:pt x="0" y="0"/>
                </a:moveTo>
                <a:lnTo>
                  <a:pt x="16675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90370" y="146431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0"/>
                </a:moveTo>
                <a:lnTo>
                  <a:pt x="0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90370" y="141668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4762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676909" y="1292859"/>
            <a:ext cx="50927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2:</a:t>
            </a:r>
            <a:r>
              <a:rPr dirty="0" sz="900" spc="-140">
                <a:latin typeface="Arial"/>
                <a:cs typeface="Arial"/>
              </a:rPr>
              <a:t> </a:t>
            </a:r>
            <a:r>
              <a:rPr dirty="0" sz="900" spc="15">
                <a:latin typeface="Arial"/>
                <a:cs typeface="Arial"/>
              </a:rPr>
              <a:t>handle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880870" y="1902460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10" h="0">
                <a:moveTo>
                  <a:pt x="0" y="0"/>
                </a:moveTo>
                <a:lnTo>
                  <a:pt x="19342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10304" y="190246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10304" y="186436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211070" y="1750059"/>
            <a:ext cx="129984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3:</a:t>
            </a:r>
            <a:r>
              <a:rPr dirty="0" sz="900" spc="-10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invokeHandlerMethod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10329" y="2350135"/>
            <a:ext cx="1410335" cy="0"/>
          </a:xfrm>
          <a:custGeom>
            <a:avLst/>
            <a:gdLst/>
            <a:ahLst/>
            <a:cxnLst/>
            <a:rect l="l" t="t" r="r" b="b"/>
            <a:pathLst>
              <a:path w="1410335" h="0">
                <a:moveTo>
                  <a:pt x="0" y="0"/>
                </a:moveTo>
                <a:lnTo>
                  <a:pt x="141033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15890" y="235013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0"/>
                </a:moveTo>
                <a:lnTo>
                  <a:pt x="0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15890" y="230251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4762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4373879" y="2188209"/>
            <a:ext cx="40449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4:</a:t>
            </a:r>
            <a:r>
              <a:rPr dirty="0" sz="900" spc="-140">
                <a:latin typeface="Arial"/>
                <a:cs typeface="Arial"/>
              </a:rPr>
              <a:t> </a:t>
            </a:r>
            <a:r>
              <a:rPr dirty="0" sz="900" spc="15">
                <a:latin typeface="Arial"/>
                <a:cs typeface="Arial"/>
              </a:rPr>
              <a:t>login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80870" y="2816860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10" h="0">
                <a:moveTo>
                  <a:pt x="0" y="0"/>
                </a:moveTo>
                <a:lnTo>
                  <a:pt x="19342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710304" y="281686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10304" y="277876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7160" y="328358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5784" y="3283585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7160" y="337883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7160" y="337883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0" y="0"/>
                </a:moveTo>
                <a:lnTo>
                  <a:pt x="104775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7160" y="333121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162560" y="2664459"/>
            <a:ext cx="3214370" cy="61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27885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5: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getModelAndView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6: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processDispatchResult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7160" y="3779520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5784" y="3779520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0"/>
                </a:moveTo>
                <a:lnTo>
                  <a:pt x="0" y="857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7160" y="386524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7160" y="38652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0"/>
                </a:moveTo>
                <a:lnTo>
                  <a:pt x="104775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7160" y="381762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219709" y="3617595"/>
            <a:ext cx="109982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7:</a:t>
            </a:r>
            <a:r>
              <a:rPr dirty="0" sz="900" spc="-11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resolveViewName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7635" y="4246245"/>
            <a:ext cx="6679565" cy="0"/>
          </a:xfrm>
          <a:custGeom>
            <a:avLst/>
            <a:gdLst/>
            <a:ahLst/>
            <a:cxnLst/>
            <a:rect l="l" t="t" r="r" b="b"/>
            <a:pathLst>
              <a:path w="6679565" h="0">
                <a:moveTo>
                  <a:pt x="0" y="0"/>
                </a:moveTo>
                <a:lnTo>
                  <a:pt x="667956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702425" y="42462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702425" y="420814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7635" y="4722495"/>
            <a:ext cx="8423275" cy="0"/>
          </a:xfrm>
          <a:custGeom>
            <a:avLst/>
            <a:gdLst/>
            <a:ahLst/>
            <a:cxnLst/>
            <a:rect l="l" t="t" r="r" b="b"/>
            <a:pathLst>
              <a:path w="8423275" h="0">
                <a:moveTo>
                  <a:pt x="0" y="0"/>
                </a:moveTo>
                <a:lnTo>
                  <a:pt x="84232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445500" y="4722495"/>
            <a:ext cx="105410" cy="47625"/>
          </a:xfrm>
          <a:custGeom>
            <a:avLst/>
            <a:gdLst/>
            <a:ahLst/>
            <a:cxnLst/>
            <a:rect l="l" t="t" r="r" b="b"/>
            <a:pathLst>
              <a:path w="105409" h="47625">
                <a:moveTo>
                  <a:pt x="105410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445500" y="4684395"/>
            <a:ext cx="105410" cy="38100"/>
          </a:xfrm>
          <a:custGeom>
            <a:avLst/>
            <a:gdLst/>
            <a:ahLst/>
            <a:cxnLst/>
            <a:rect l="l" t="t" r="r" b="b"/>
            <a:pathLst>
              <a:path w="105409" h="38100">
                <a:moveTo>
                  <a:pt x="105410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646159" y="516064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074784" y="5160645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0"/>
                </a:moveTo>
                <a:lnTo>
                  <a:pt x="0" y="857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646159" y="5246370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646159" y="524637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0" y="0"/>
                </a:moveTo>
                <a:lnTo>
                  <a:pt x="104775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646159" y="51987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636634" y="5742304"/>
            <a:ext cx="507365" cy="0"/>
          </a:xfrm>
          <a:custGeom>
            <a:avLst/>
            <a:gdLst/>
            <a:ahLst/>
            <a:cxnLst/>
            <a:rect l="l" t="t" r="r" b="b"/>
            <a:pathLst>
              <a:path w="507365" h="0">
                <a:moveTo>
                  <a:pt x="0" y="0"/>
                </a:moveTo>
                <a:lnTo>
                  <a:pt x="507364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 txBox="1"/>
          <p:nvPr/>
        </p:nvSpPr>
        <p:spPr>
          <a:xfrm>
            <a:off x="8766809" y="5579745"/>
            <a:ext cx="34925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11: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for</a:t>
            </a:r>
            <a:endParaRPr sz="9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166620" y="1235710"/>
            <a:ext cx="1610360" cy="371475"/>
          </a:xfrm>
          <a:custGeom>
            <a:avLst/>
            <a:gdLst/>
            <a:ahLst/>
            <a:cxnLst/>
            <a:rect l="l" t="t" r="r" b="b"/>
            <a:pathLst>
              <a:path w="1610360" h="371475">
                <a:moveTo>
                  <a:pt x="1610360" y="371475"/>
                </a:moveTo>
                <a:lnTo>
                  <a:pt x="0" y="371475"/>
                </a:lnTo>
                <a:lnTo>
                  <a:pt x="0" y="0"/>
                </a:lnTo>
                <a:lnTo>
                  <a:pt x="1505585" y="0"/>
                </a:lnTo>
                <a:lnTo>
                  <a:pt x="1610360" y="104775"/>
                </a:lnTo>
                <a:lnTo>
                  <a:pt x="1610360" y="3714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66620" y="1235710"/>
            <a:ext cx="1610360" cy="371475"/>
          </a:xfrm>
          <a:custGeom>
            <a:avLst/>
            <a:gdLst/>
            <a:ahLst/>
            <a:cxnLst/>
            <a:rect l="l" t="t" r="r" b="b"/>
            <a:pathLst>
              <a:path w="1610360" h="371475">
                <a:moveTo>
                  <a:pt x="0" y="0"/>
                </a:moveTo>
                <a:lnTo>
                  <a:pt x="1505585" y="0"/>
                </a:lnTo>
                <a:lnTo>
                  <a:pt x="1610360" y="104775"/>
                </a:lnTo>
                <a:lnTo>
                  <a:pt x="1610360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166620" y="1235710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672204" y="1235710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776979" y="134048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166620" y="1607185"/>
            <a:ext cx="1610360" cy="0"/>
          </a:xfrm>
          <a:custGeom>
            <a:avLst/>
            <a:gdLst/>
            <a:ahLst/>
            <a:cxnLst/>
            <a:rect l="l" t="t" r="r" b="b"/>
            <a:pathLst>
              <a:path w="1610360" h="0">
                <a:moveTo>
                  <a:pt x="161036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166620" y="1235710"/>
            <a:ext cx="0" cy="371475"/>
          </a:xfrm>
          <a:custGeom>
            <a:avLst/>
            <a:gdLst/>
            <a:ahLst/>
            <a:cxnLst/>
            <a:rect l="l" t="t" r="r" b="b"/>
            <a:pathLst>
              <a:path w="0" h="371475">
                <a:moveTo>
                  <a:pt x="0" y="37147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672204" y="1235710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672204" y="134048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2182495" y="1292859"/>
            <a:ext cx="139763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宋体"/>
                <a:cs typeface="宋体"/>
              </a:rPr>
              <a:t>调</a:t>
            </a:r>
            <a:r>
              <a:rPr dirty="0" sz="900">
                <a:latin typeface="MS Gothic"/>
                <a:cs typeface="MS Gothic"/>
              </a:rPr>
              <a:t>用目</a:t>
            </a:r>
            <a:r>
              <a:rPr dirty="0" sz="900">
                <a:latin typeface="宋体"/>
                <a:cs typeface="宋体"/>
              </a:rPr>
              <a:t>标</a:t>
            </a:r>
            <a:r>
              <a:rPr dirty="0" sz="900" spc="5">
                <a:latin typeface="宋体"/>
                <a:cs typeface="宋体"/>
              </a:rPr>
              <a:t>处</a:t>
            </a:r>
            <a:r>
              <a:rPr dirty="0" sz="900">
                <a:latin typeface="MS Gothic"/>
                <a:cs typeface="MS Gothic"/>
              </a:rPr>
              <a:t>理器的目</a:t>
            </a:r>
            <a:r>
              <a:rPr dirty="0" sz="900">
                <a:latin typeface="宋体"/>
                <a:cs typeface="宋体"/>
              </a:rPr>
              <a:t>标</a:t>
            </a:r>
            <a:r>
              <a:rPr dirty="0" sz="900">
                <a:latin typeface="MS Gothic"/>
                <a:cs typeface="MS Gothic"/>
              </a:rPr>
              <a:t>方法</a:t>
            </a:r>
            <a:endParaRPr sz="900">
              <a:latin typeface="MS Gothic"/>
              <a:cs typeface="MS Gothic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586479" y="3684270"/>
            <a:ext cx="2248535" cy="495300"/>
          </a:xfrm>
          <a:custGeom>
            <a:avLst/>
            <a:gdLst/>
            <a:ahLst/>
            <a:cxnLst/>
            <a:rect l="l" t="t" r="r" b="b"/>
            <a:pathLst>
              <a:path w="2248535" h="495300">
                <a:moveTo>
                  <a:pt x="2248535" y="495300"/>
                </a:moveTo>
                <a:lnTo>
                  <a:pt x="0" y="495300"/>
                </a:lnTo>
                <a:lnTo>
                  <a:pt x="0" y="0"/>
                </a:lnTo>
                <a:lnTo>
                  <a:pt x="2143760" y="0"/>
                </a:lnTo>
                <a:lnTo>
                  <a:pt x="2248535" y="95250"/>
                </a:lnTo>
                <a:lnTo>
                  <a:pt x="2248535" y="49530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586479" y="3684270"/>
            <a:ext cx="2248535" cy="495300"/>
          </a:xfrm>
          <a:custGeom>
            <a:avLst/>
            <a:gdLst/>
            <a:ahLst/>
            <a:cxnLst/>
            <a:rect l="l" t="t" r="r" b="b"/>
            <a:pathLst>
              <a:path w="2248535" h="495300">
                <a:moveTo>
                  <a:pt x="0" y="0"/>
                </a:moveTo>
                <a:lnTo>
                  <a:pt x="2143760" y="0"/>
                </a:lnTo>
                <a:lnTo>
                  <a:pt x="2248535" y="95250"/>
                </a:lnTo>
                <a:lnTo>
                  <a:pt x="224853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586479" y="3684270"/>
            <a:ext cx="2143760" cy="0"/>
          </a:xfrm>
          <a:custGeom>
            <a:avLst/>
            <a:gdLst/>
            <a:ahLst/>
            <a:cxnLst/>
            <a:rect l="l" t="t" r="r" b="b"/>
            <a:pathLst>
              <a:path w="2143760" h="0">
                <a:moveTo>
                  <a:pt x="0" y="0"/>
                </a:moveTo>
                <a:lnTo>
                  <a:pt x="214376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730240" y="3684270"/>
            <a:ext cx="104775" cy="95250"/>
          </a:xfrm>
          <a:custGeom>
            <a:avLst/>
            <a:gdLst/>
            <a:ahLst/>
            <a:cxnLst/>
            <a:rect l="l" t="t" r="r" b="b"/>
            <a:pathLst>
              <a:path w="104775" h="95250">
                <a:moveTo>
                  <a:pt x="0" y="0"/>
                </a:moveTo>
                <a:lnTo>
                  <a:pt x="104775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835015" y="3779520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4000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586479" y="417957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5" h="0">
                <a:moveTo>
                  <a:pt x="224853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586479" y="3684270"/>
            <a:ext cx="0" cy="495300"/>
          </a:xfrm>
          <a:custGeom>
            <a:avLst/>
            <a:gdLst/>
            <a:ahLst/>
            <a:cxnLst/>
            <a:rect l="l" t="t" r="r" b="b"/>
            <a:pathLst>
              <a:path w="0" h="495300">
                <a:moveTo>
                  <a:pt x="0" y="4953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730240" y="3684270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730240" y="3779520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/>
          <p:nvPr/>
        </p:nvSpPr>
        <p:spPr>
          <a:xfrm>
            <a:off x="3611879" y="3731895"/>
            <a:ext cx="196913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MS Gothic"/>
                <a:cs typeface="MS Gothic"/>
              </a:rPr>
              <a:t>由</a:t>
            </a:r>
            <a:r>
              <a:rPr dirty="0" sz="900">
                <a:latin typeface="宋体"/>
                <a:cs typeface="宋体"/>
              </a:rPr>
              <a:t>视图</a:t>
            </a:r>
            <a:r>
              <a:rPr dirty="0" sz="900">
                <a:latin typeface="MS Gothic"/>
                <a:cs typeface="MS Gothic"/>
              </a:rPr>
              <a:t>解析器解析</a:t>
            </a:r>
            <a:r>
              <a:rPr dirty="0" sz="900" spc="5">
                <a:latin typeface="宋体"/>
                <a:cs typeface="宋体"/>
              </a:rPr>
              <a:t>逻</a:t>
            </a:r>
            <a:r>
              <a:rPr dirty="0" sz="900">
                <a:latin typeface="宋体"/>
                <a:cs typeface="宋体"/>
              </a:rPr>
              <a:t>辑视图</a:t>
            </a:r>
            <a:r>
              <a:rPr dirty="0" sz="900">
                <a:latin typeface="MS Gothic"/>
                <a:cs typeface="MS Gothic"/>
              </a:rPr>
              <a:t>到物理</a:t>
            </a:r>
            <a:r>
              <a:rPr dirty="0" sz="900">
                <a:latin typeface="宋体"/>
                <a:cs typeface="宋体"/>
              </a:rPr>
              <a:t>视图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7350125" y="4255770"/>
            <a:ext cx="838200" cy="371475"/>
          </a:xfrm>
          <a:custGeom>
            <a:avLst/>
            <a:gdLst/>
            <a:ahLst/>
            <a:cxnLst/>
            <a:rect l="l" t="t" r="r" b="b"/>
            <a:pathLst>
              <a:path w="838200" h="371475">
                <a:moveTo>
                  <a:pt x="838200" y="371475"/>
                </a:moveTo>
                <a:lnTo>
                  <a:pt x="0" y="371475"/>
                </a:lnTo>
                <a:lnTo>
                  <a:pt x="0" y="0"/>
                </a:lnTo>
                <a:lnTo>
                  <a:pt x="733425" y="0"/>
                </a:lnTo>
                <a:lnTo>
                  <a:pt x="838200" y="104775"/>
                </a:lnTo>
                <a:lnTo>
                  <a:pt x="838200" y="3714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350125" y="4255770"/>
            <a:ext cx="838200" cy="371475"/>
          </a:xfrm>
          <a:custGeom>
            <a:avLst/>
            <a:gdLst/>
            <a:ahLst/>
            <a:cxnLst/>
            <a:rect l="l" t="t" r="r" b="b"/>
            <a:pathLst>
              <a:path w="838200" h="371475">
                <a:moveTo>
                  <a:pt x="0" y="0"/>
                </a:moveTo>
                <a:lnTo>
                  <a:pt x="733425" y="0"/>
                </a:lnTo>
                <a:lnTo>
                  <a:pt x="838200" y="104775"/>
                </a:lnTo>
                <a:lnTo>
                  <a:pt x="838200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350125" y="4255770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 h="0">
                <a:moveTo>
                  <a:pt x="0" y="0"/>
                </a:moveTo>
                <a:lnTo>
                  <a:pt x="7334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083550" y="4255770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188325" y="4360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350125" y="4627245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8382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350125" y="4255770"/>
            <a:ext cx="0" cy="371475"/>
          </a:xfrm>
          <a:custGeom>
            <a:avLst/>
            <a:gdLst/>
            <a:ahLst/>
            <a:cxnLst/>
            <a:rect l="l" t="t" r="r" b="b"/>
            <a:pathLst>
              <a:path w="0" h="371475">
                <a:moveTo>
                  <a:pt x="0" y="37147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083550" y="4255770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083550" y="436054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 txBox="1"/>
          <p:nvPr/>
        </p:nvSpPr>
        <p:spPr>
          <a:xfrm>
            <a:off x="2325370" y="4055745"/>
            <a:ext cx="6826250" cy="109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8:</a:t>
            </a:r>
            <a:r>
              <a:rPr dirty="0" sz="900" spc="-11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resolveViewName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algn="r" marR="1307465">
              <a:lnSpc>
                <a:spcPct val="100000"/>
              </a:lnSpc>
            </a:pPr>
            <a:r>
              <a:rPr dirty="0" sz="900">
                <a:latin typeface="宋体"/>
                <a:cs typeface="宋体"/>
              </a:rPr>
              <a:t>渲</a:t>
            </a:r>
            <a:r>
              <a:rPr dirty="0" sz="900">
                <a:latin typeface="MS Gothic"/>
                <a:cs typeface="MS Gothic"/>
              </a:rPr>
              <a:t>染</a:t>
            </a:r>
            <a:r>
              <a:rPr dirty="0" sz="900">
                <a:latin typeface="宋体"/>
                <a:cs typeface="宋体"/>
              </a:rPr>
              <a:t>视图</a:t>
            </a:r>
            <a:endParaRPr sz="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900" spc="10">
                <a:latin typeface="Arial"/>
                <a:cs typeface="Arial"/>
              </a:rPr>
              <a:t>9: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render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2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10: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exp</a:t>
            </a:r>
            <a:endParaRPr sz="9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2051685" y="2119630"/>
            <a:ext cx="1584325" cy="373380"/>
          </a:xfrm>
          <a:custGeom>
            <a:avLst/>
            <a:gdLst/>
            <a:ahLst/>
            <a:cxnLst/>
            <a:rect l="l" t="t" r="r" b="b"/>
            <a:pathLst>
              <a:path w="1584325" h="373380">
                <a:moveTo>
                  <a:pt x="1584325" y="373380"/>
                </a:moveTo>
                <a:lnTo>
                  <a:pt x="0" y="373380"/>
                </a:lnTo>
                <a:lnTo>
                  <a:pt x="0" y="0"/>
                </a:lnTo>
                <a:lnTo>
                  <a:pt x="1522095" y="0"/>
                </a:lnTo>
                <a:lnTo>
                  <a:pt x="1584325" y="62230"/>
                </a:lnTo>
                <a:lnTo>
                  <a:pt x="1584325" y="37338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051685" y="2119630"/>
            <a:ext cx="1584325" cy="373380"/>
          </a:xfrm>
          <a:custGeom>
            <a:avLst/>
            <a:gdLst/>
            <a:ahLst/>
            <a:cxnLst/>
            <a:rect l="l" t="t" r="r" b="b"/>
            <a:pathLst>
              <a:path w="1584325" h="373380">
                <a:moveTo>
                  <a:pt x="0" y="0"/>
                </a:moveTo>
                <a:lnTo>
                  <a:pt x="1522095" y="0"/>
                </a:lnTo>
                <a:lnTo>
                  <a:pt x="1584325" y="62230"/>
                </a:lnTo>
                <a:lnTo>
                  <a:pt x="1584325" y="373380"/>
                </a:lnTo>
                <a:lnTo>
                  <a:pt x="0" y="373380"/>
                </a:ln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 txBox="1"/>
          <p:nvPr/>
        </p:nvSpPr>
        <p:spPr>
          <a:xfrm>
            <a:off x="2132329" y="2129154"/>
            <a:ext cx="1422400" cy="35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>
                <a:latin typeface="MS Gothic"/>
                <a:cs typeface="MS Gothic"/>
              </a:rPr>
              <a:t>把目</a:t>
            </a:r>
            <a:r>
              <a:rPr dirty="0" sz="1100">
                <a:latin typeface="宋体"/>
                <a:cs typeface="宋体"/>
              </a:rPr>
              <a:t>标</a:t>
            </a:r>
            <a:r>
              <a:rPr dirty="0" sz="1100">
                <a:latin typeface="MS Gothic"/>
                <a:cs typeface="MS Gothic"/>
              </a:rPr>
              <a:t>方法返回</a:t>
            </a:r>
            <a:r>
              <a:rPr dirty="0" sz="1100">
                <a:latin typeface="宋体"/>
                <a:cs typeface="宋体"/>
              </a:rPr>
              <a:t>值转为</a:t>
            </a:r>
            <a:endParaRPr sz="110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100" spc="-5">
                <a:latin typeface="Calibri"/>
                <a:cs typeface="Calibri"/>
              </a:rPr>
              <a:t>ModelAndView</a:t>
            </a:r>
            <a:r>
              <a:rPr dirty="0" sz="1100" spc="-105">
                <a:latin typeface="Calibri"/>
                <a:cs typeface="Calibri"/>
              </a:rPr>
              <a:t> </a:t>
            </a:r>
            <a:r>
              <a:rPr dirty="0" sz="1100">
                <a:latin typeface="宋体"/>
                <a:cs typeface="宋体"/>
              </a:rPr>
              <a:t>对</a:t>
            </a:r>
            <a:r>
              <a:rPr dirty="0" sz="1100">
                <a:latin typeface="MS Gothic"/>
                <a:cs typeface="MS Gothic"/>
              </a:rPr>
              <a:t>象</a:t>
            </a:r>
            <a:endParaRPr sz="11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155305" cy="363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778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行完成后，最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返回一个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ModelAndView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于那些返回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String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View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ModeMap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型的 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理方法，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 MVC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也会在内部将它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装配成一个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>
                <a:latin typeface="MS Gothic"/>
                <a:cs typeface="MS Gothic"/>
              </a:rPr>
              <a:t>，它包含了</a:t>
            </a:r>
            <a:r>
              <a:rPr dirty="0" sz="2400">
                <a:latin typeface="宋体"/>
                <a:cs typeface="宋体"/>
              </a:rPr>
              <a:t>逻辑</a:t>
            </a:r>
            <a:r>
              <a:rPr dirty="0" sz="2400">
                <a:latin typeface="MS Gothic"/>
                <a:cs typeface="MS Gothic"/>
              </a:rPr>
              <a:t>名和模型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象的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  <a:tab pos="3092450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 spc="-5">
                <a:latin typeface="MS Gothic"/>
                <a:cs typeface="MS Gothic"/>
              </a:rPr>
              <a:t>借助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400" spc="-5">
                <a:latin typeface="MS Gothic"/>
                <a:cs typeface="MS Gothic"/>
              </a:rPr>
              <a:t>（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ViewResolver</a:t>
            </a:r>
            <a:r>
              <a:rPr dirty="0" sz="2400" spc="-5">
                <a:latin typeface="MS Gothic"/>
                <a:cs typeface="MS Gothic"/>
              </a:rPr>
              <a:t>）得到最</a:t>
            </a:r>
            <a:r>
              <a:rPr dirty="0" sz="2400" spc="-5">
                <a:latin typeface="宋体"/>
                <a:cs typeface="宋体"/>
              </a:rPr>
              <a:t>终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视图对</a:t>
            </a:r>
            <a:r>
              <a:rPr dirty="0" sz="2400" spc="-5">
                <a:latin typeface="MS Gothic"/>
                <a:cs typeface="MS Gothic"/>
              </a:rPr>
              <a:t>象（</a:t>
            </a:r>
            <a:r>
              <a:rPr dirty="0" sz="2400" spc="-5">
                <a:latin typeface="Arial"/>
                <a:cs typeface="Arial"/>
              </a:rPr>
              <a:t>View</a:t>
            </a:r>
            <a:r>
              <a:rPr dirty="0" sz="2400" spc="-5">
                <a:latin typeface="MS Gothic"/>
                <a:cs typeface="MS Gothic"/>
              </a:rPr>
              <a:t>），最</a:t>
            </a:r>
            <a:r>
              <a:rPr dirty="0" sz="2400" spc="-5">
                <a:latin typeface="宋体"/>
                <a:cs typeface="宋体"/>
              </a:rPr>
              <a:t>终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视图</a:t>
            </a:r>
            <a:r>
              <a:rPr dirty="0" sz="2400" spc="-5">
                <a:latin typeface="MS Gothic"/>
                <a:cs typeface="MS Gothic"/>
              </a:rPr>
              <a:t>可以是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，也可能是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JFreeChart	</a:t>
            </a:r>
            <a:r>
              <a:rPr dirty="0" sz="2400">
                <a:latin typeface="MS Gothic"/>
                <a:cs typeface="MS Gothic"/>
              </a:rPr>
              <a:t>等各</a:t>
            </a:r>
            <a:r>
              <a:rPr dirty="0" sz="2400">
                <a:latin typeface="宋体"/>
                <a:cs typeface="宋体"/>
              </a:rPr>
              <a:t>种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现</a:t>
            </a:r>
            <a:r>
              <a:rPr dirty="0" sz="2400">
                <a:latin typeface="MS Gothic"/>
                <a:cs typeface="MS Gothic"/>
              </a:rPr>
              <a:t>形式的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  <a:p>
            <a:pPr algn="just" marL="354965" marR="173355" indent="-342265">
              <a:lnSpc>
                <a:spcPts val="2750"/>
              </a:lnSpc>
              <a:spcBef>
                <a:spcPts val="550"/>
              </a:spcBef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于最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究竟采取何</a:t>
            </a:r>
            <a:r>
              <a:rPr dirty="0" sz="2400">
                <a:latin typeface="宋体"/>
                <a:cs typeface="宋体"/>
              </a:rPr>
              <a:t>种视图对</a:t>
            </a:r>
            <a:r>
              <a:rPr dirty="0" sz="2400">
                <a:latin typeface="MS Gothic"/>
                <a:cs typeface="MS Gothic"/>
              </a:rPr>
              <a:t>象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模型数据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渲</a:t>
            </a:r>
            <a:r>
              <a:rPr dirty="0" sz="2400">
                <a:latin typeface="MS Gothic"/>
                <a:cs typeface="MS Gothic"/>
              </a:rPr>
              <a:t>染，</a:t>
            </a:r>
            <a:r>
              <a:rPr dirty="0" sz="2400">
                <a:latin typeface="宋体"/>
                <a:cs typeface="宋体"/>
              </a:rPr>
              <a:t>处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理器并不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心，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理器工作重点聚焦在生</a:t>
            </a:r>
            <a:r>
              <a:rPr dirty="0" sz="2400">
                <a:latin typeface="宋体"/>
                <a:cs typeface="宋体"/>
              </a:rPr>
              <a:t>产</a:t>
            </a:r>
            <a:r>
              <a:rPr dirty="0" sz="2400">
                <a:latin typeface="MS Gothic"/>
                <a:cs typeface="MS Gothic"/>
              </a:rPr>
              <a:t>模型数据的工  作上，从而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 spc="-58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的充分解</a:t>
            </a:r>
            <a:r>
              <a:rPr dirty="0" sz="2400">
                <a:latin typeface="宋体"/>
                <a:cs typeface="宋体"/>
              </a:rPr>
              <a:t>耦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2100" y="994409"/>
            <a:ext cx="9398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>
                <a:latin typeface="宋体"/>
                <a:cs typeface="宋体"/>
              </a:rPr>
              <a:t>视图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75" y="1967229"/>
            <a:ext cx="7799070" cy="15062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marR="69850" indent="-342265">
              <a:lnSpc>
                <a:spcPts val="2300"/>
              </a:lnSpc>
              <a:tabLst>
                <a:tab pos="354330" algn="l"/>
              </a:tabLst>
            </a:pPr>
            <a:r>
              <a:rPr dirty="0" sz="2000" spc="-5"/>
              <a:t>•</a:t>
            </a:r>
            <a:r>
              <a:rPr dirty="0" sz="2000" spc="-5"/>
              <a:t>	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000" spc="-5">
                <a:latin typeface="MS Gothic"/>
                <a:cs typeface="MS Gothic"/>
              </a:rPr>
              <a:t>的作用是</a:t>
            </a:r>
            <a:r>
              <a:rPr dirty="0" sz="2000" spc="-5">
                <a:latin typeface="宋体"/>
                <a:cs typeface="宋体"/>
              </a:rPr>
              <a:t>渲</a:t>
            </a:r>
            <a:r>
              <a:rPr dirty="0" sz="2000" spc="-5">
                <a:latin typeface="MS Gothic"/>
                <a:cs typeface="MS Gothic"/>
              </a:rPr>
              <a:t>染模型数据，将模型里的数据以某</a:t>
            </a:r>
            <a:r>
              <a:rPr dirty="0" sz="2000" spc="-5">
                <a:latin typeface="宋体"/>
                <a:cs typeface="宋体"/>
              </a:rPr>
              <a:t>种</a:t>
            </a:r>
            <a:r>
              <a:rPr dirty="0" sz="2000" spc="-5">
                <a:latin typeface="MS Gothic"/>
                <a:cs typeface="MS Gothic"/>
              </a:rPr>
              <a:t>形式呈</a:t>
            </a:r>
            <a:r>
              <a:rPr dirty="0" sz="2000" spc="-5">
                <a:latin typeface="宋体"/>
                <a:cs typeface="宋体"/>
              </a:rPr>
              <a:t>现给</a:t>
            </a:r>
            <a:r>
              <a:rPr dirty="0" sz="2000" spc="-5">
                <a:latin typeface="MS Gothic"/>
                <a:cs typeface="MS Gothic"/>
              </a:rPr>
              <a:t>客  </a:t>
            </a:r>
            <a:r>
              <a:rPr dirty="0" sz="2000" spc="-5">
                <a:latin typeface="宋体"/>
                <a:cs typeface="宋体"/>
              </a:rPr>
              <a:t>户</a:t>
            </a:r>
            <a:r>
              <a:rPr dirty="0" sz="2000" spc="-5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965" marR="5080" indent="-342265">
              <a:lnSpc>
                <a:spcPts val="2290"/>
              </a:lnSpc>
              <a:spcBef>
                <a:spcPts val="455"/>
              </a:spcBef>
              <a:tabLst>
                <a:tab pos="354330" algn="l"/>
              </a:tabLst>
            </a:pPr>
            <a:r>
              <a:rPr dirty="0" sz="2000" spc="-5"/>
              <a:t>•	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>
                <a:latin typeface="MS Gothic"/>
                <a:cs typeface="MS Gothic"/>
              </a:rPr>
              <a:t>了</a:t>
            </a:r>
            <a:r>
              <a:rPr dirty="0" sz="2000">
                <a:latin typeface="宋体"/>
                <a:cs typeface="宋体"/>
              </a:rPr>
              <a:t>实现视图</a:t>
            </a:r>
            <a:r>
              <a:rPr dirty="0" sz="2000">
                <a:latin typeface="MS Gothic"/>
                <a:cs typeface="MS Gothic"/>
              </a:rPr>
              <a:t>模型和具体</a:t>
            </a:r>
            <a:r>
              <a:rPr dirty="0" sz="2000">
                <a:latin typeface="宋体"/>
                <a:cs typeface="宋体"/>
              </a:rPr>
              <a:t>实现</a:t>
            </a:r>
            <a:r>
              <a:rPr dirty="0" sz="2000">
                <a:latin typeface="MS Gothic"/>
                <a:cs typeface="MS Gothic"/>
              </a:rPr>
              <a:t>技</a:t>
            </a:r>
            <a:r>
              <a:rPr dirty="0" sz="2000">
                <a:latin typeface="宋体"/>
                <a:cs typeface="宋体"/>
              </a:rPr>
              <a:t>术</a:t>
            </a:r>
            <a:r>
              <a:rPr dirty="0" sz="2000">
                <a:latin typeface="MS Gothic"/>
                <a:cs typeface="MS Gothic"/>
              </a:rPr>
              <a:t>的解</a:t>
            </a:r>
            <a:r>
              <a:rPr dirty="0" sz="2000">
                <a:latin typeface="宋体"/>
                <a:cs typeface="宋体"/>
              </a:rPr>
              <a:t>耦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/>
              <a:t>Spring</a:t>
            </a:r>
            <a:r>
              <a:rPr dirty="0" sz="2000" spc="-125"/>
              <a:t> </a:t>
            </a:r>
            <a:r>
              <a:rPr dirty="0" sz="2000">
                <a:latin typeface="MS Gothic"/>
                <a:cs typeface="MS Gothic"/>
              </a:rPr>
              <a:t>在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 spc="-5"/>
              <a:t>org.springframework.web.servlet </a:t>
            </a:r>
            <a:r>
              <a:rPr dirty="0" sz="2000">
                <a:latin typeface="MS Gothic"/>
                <a:cs typeface="MS Gothic"/>
              </a:rPr>
              <a:t>包中定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了一个高度抽象的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View  </a:t>
            </a:r>
            <a:r>
              <a:rPr dirty="0" sz="2000">
                <a:latin typeface="MS Gothic"/>
                <a:cs typeface="MS Gothic"/>
              </a:rPr>
              <a:t>接口：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5266054"/>
            <a:ext cx="7987665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视图对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象由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负责实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例化</a:t>
            </a:r>
            <a:r>
              <a:rPr dirty="0" sz="2000" spc="-5">
                <a:latin typeface="MS Gothic"/>
                <a:cs typeface="MS Gothic"/>
              </a:rPr>
              <a:t>。由于</a:t>
            </a:r>
            <a:r>
              <a:rPr dirty="0" sz="2000" spc="-5">
                <a:latin typeface="宋体"/>
                <a:cs typeface="宋体"/>
              </a:rPr>
              <a:t>视图</a:t>
            </a:r>
            <a:r>
              <a:rPr dirty="0" sz="2000" spc="-5">
                <a:latin typeface="MS Gothic"/>
                <a:cs typeface="MS Gothic"/>
              </a:rPr>
              <a:t>是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无状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态</a:t>
            </a:r>
            <a:r>
              <a:rPr dirty="0" sz="2000" spc="-5">
                <a:latin typeface="MS Gothic"/>
                <a:cs typeface="MS Gothic"/>
              </a:rPr>
              <a:t>的，所以他</a:t>
            </a:r>
            <a:r>
              <a:rPr dirty="0" sz="2000" spc="-5">
                <a:latin typeface="宋体"/>
                <a:cs typeface="宋体"/>
              </a:rPr>
              <a:t>们</a:t>
            </a:r>
            <a:endParaRPr sz="2000">
              <a:latin typeface="宋体"/>
              <a:cs typeface="宋体"/>
            </a:endParaRPr>
          </a:p>
          <a:p>
            <a:pPr marL="354965">
              <a:lnSpc>
                <a:spcPts val="2330"/>
              </a:lnSpc>
            </a:pPr>
            <a:r>
              <a:rPr dirty="0" sz="2000">
                <a:latin typeface="MS Gothic"/>
                <a:cs typeface="MS Gothic"/>
              </a:rPr>
              <a:t>不会有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线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程安全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问题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9794" y="3394075"/>
            <a:ext cx="632460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8904" y="3310128"/>
            <a:ext cx="1499616" cy="128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6711" y="3663696"/>
            <a:ext cx="1155191" cy="11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86711" y="3867911"/>
            <a:ext cx="2249424" cy="298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86711" y="4361688"/>
            <a:ext cx="1652015" cy="143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17847" y="3624071"/>
            <a:ext cx="4200144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19403" y="2469388"/>
            <a:ext cx="32258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260">
                <a:solidFill>
                  <a:srgbClr val="545B4F"/>
                </a:solidFill>
                <a:latin typeface="Arial"/>
                <a:cs typeface="Arial"/>
              </a:rPr>
              <a:t>uRL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6204" y="2353564"/>
            <a:ext cx="1723389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80">
                <a:solidFill>
                  <a:srgbClr val="604921"/>
                </a:solidFill>
                <a:latin typeface="Arial"/>
                <a:cs typeface="Arial"/>
              </a:rPr>
              <a:t>»</a:t>
            </a:r>
            <a:r>
              <a:rPr dirty="0" sz="1700" spc="25">
                <a:solidFill>
                  <a:srgbClr val="604921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604921"/>
                </a:solidFill>
                <a:latin typeface="Arial"/>
                <a:cs typeface="Arial"/>
              </a:rPr>
              <a:t>emaeæ‹x‹›œvaw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7820" y="2150109"/>
            <a:ext cx="4313555" cy="747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0"/>
              </a:lnSpc>
            </a:pPr>
            <a:r>
              <a:rPr dirty="0" sz="1550" spc="245">
                <a:solidFill>
                  <a:srgbClr val="7E526E"/>
                </a:solidFill>
                <a:latin typeface="Arial"/>
                <a:cs typeface="Arial"/>
              </a:rPr>
              <a:t>#</a:t>
            </a:r>
            <a:r>
              <a:rPr dirty="0" sz="1550" spc="-50">
                <a:solidFill>
                  <a:srgbClr val="7E526E"/>
                </a:solidFill>
                <a:latin typeface="Arial"/>
                <a:cs typeface="Arial"/>
              </a:rPr>
              <a:t> </a:t>
            </a:r>
            <a:r>
              <a:rPr dirty="0" sz="1550" spc="-185">
                <a:solidFill>
                  <a:srgbClr val="62413A"/>
                </a:solidFill>
                <a:latin typeface="Arial"/>
                <a:cs typeface="Arial"/>
              </a:rPr>
              <a:t>JSP</a:t>
            </a:r>
            <a:r>
              <a:rPr dirty="0" sz="1550" spc="-60">
                <a:solidFill>
                  <a:srgbClr val="62413A"/>
                </a:solidFill>
                <a:latin typeface="Arial"/>
                <a:cs typeface="Arial"/>
              </a:rPr>
              <a:t> </a:t>
            </a:r>
            <a:r>
              <a:rPr dirty="0" sz="1550" spc="95">
                <a:solidFill>
                  <a:srgbClr val="44443F"/>
                </a:solidFill>
                <a:latin typeface="Arial"/>
                <a:cs typeface="Arial"/>
              </a:rPr>
              <a:t>Ø&amp;</a:t>
            </a:r>
            <a:r>
              <a:rPr dirty="0" sz="1550" spc="-260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44443F"/>
                </a:solidFill>
                <a:latin typeface="Arial"/>
                <a:cs typeface="Arial"/>
              </a:rPr>
              <a:t>eæ@IłØB—</a:t>
            </a:r>
            <a:r>
              <a:rPr dirty="0" sz="1550" spc="-155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-225">
                <a:solidFill>
                  <a:srgbClr val="44443F"/>
                </a:solidFill>
                <a:latin typeface="Arial"/>
                <a:cs typeface="Arial"/>
              </a:rPr>
              <a:t>Ś@@  </a:t>
            </a:r>
            <a:r>
              <a:rPr dirty="0" sz="1550" spc="-180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8C7569"/>
                </a:solidFill>
                <a:latin typeface="Arial"/>
                <a:cs typeface="Arial"/>
              </a:rPr>
              <a:t>.</a:t>
            </a:r>
            <a:r>
              <a:rPr dirty="0" sz="1550" spc="-150">
                <a:solidFill>
                  <a:srgbClr val="8C7569"/>
                </a:solidFill>
                <a:latin typeface="Arial"/>
                <a:cs typeface="Arial"/>
              </a:rPr>
              <a:t> </a:t>
            </a:r>
            <a:r>
              <a:rPr dirty="0" sz="1550" spc="350">
                <a:solidFill>
                  <a:srgbClr val="938E8C"/>
                </a:solidFill>
                <a:latin typeface="Arial"/>
                <a:cs typeface="Arial"/>
              </a:rPr>
              <a:t>ã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dirty="0" baseline="1633" sz="2550" spc="-315">
                <a:solidFill>
                  <a:srgbClr val="7493AC"/>
                </a:solidFill>
                <a:latin typeface="Arial"/>
                <a:cs typeface="Arial"/>
              </a:rPr>
              <a:t>ıner»aıeesou‹c«v </a:t>
            </a:r>
            <a:r>
              <a:rPr dirty="0" baseline="1633" sz="2550" spc="-262">
                <a:solidFill>
                  <a:srgbClr val="7493AC"/>
                </a:solidFill>
                <a:latin typeface="Arial"/>
                <a:cs typeface="Arial"/>
              </a:rPr>
              <a:t>ıe»eecaver </a:t>
            </a:r>
            <a:r>
              <a:rPr dirty="0" sz="1700" spc="95">
                <a:solidFill>
                  <a:srgbClr val="7493AC"/>
                </a:solidFill>
                <a:latin typeface="Arial"/>
                <a:cs typeface="Arial"/>
              </a:rPr>
              <a:t>BL4Bëı&amp;</a:t>
            </a:r>
            <a:r>
              <a:rPr dirty="0" sz="1700" spc="-320">
                <a:solidFill>
                  <a:srgbClr val="7493AC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7493AC"/>
                </a:solidFill>
                <a:latin typeface="Arial"/>
                <a:cs typeface="Arial"/>
              </a:rPr>
              <a:t>fi1Be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1432560" algn="l"/>
              </a:tabLst>
            </a:pPr>
            <a:r>
              <a:rPr dirty="0" sz="1450" spc="-270">
                <a:solidFill>
                  <a:srgbClr val="3F483D"/>
                </a:solidFill>
                <a:latin typeface="Arial"/>
                <a:cs typeface="Arial"/>
              </a:rPr>
              <a:t>@@   </a:t>
            </a:r>
            <a:r>
              <a:rPr dirty="0" sz="1450" spc="-155">
                <a:solidFill>
                  <a:srgbClr val="4F5D72"/>
                </a:solidFill>
                <a:latin typeface="Arial"/>
                <a:cs typeface="Arial"/>
              </a:rPr>
              <a:t>JSP</a:t>
            </a:r>
            <a:r>
              <a:rPr dirty="0" sz="1450">
                <a:solidFill>
                  <a:srgbClr val="4F5D72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361C13"/>
                </a:solidFill>
                <a:latin typeface="Arial"/>
                <a:cs typeface="Arial"/>
              </a:rPr>
              <a:t>A'ł¥ØÄ	</a:t>
            </a:r>
            <a:r>
              <a:rPr dirty="0" sz="1450" spc="-5">
                <a:solidFill>
                  <a:srgbClr val="361C13"/>
                </a:solidFill>
                <a:latin typeface="Arial"/>
                <a:cs typeface="Arial"/>
              </a:rPr>
              <a:t>]</a:t>
            </a:r>
            <a:r>
              <a:rPr dirty="0" sz="1450" spc="-190">
                <a:solidFill>
                  <a:srgbClr val="361C13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4F4236"/>
                </a:solidFill>
                <a:latin typeface="Arial"/>
                <a:cs typeface="Arial"/>
              </a:rPr>
              <a:t>7</a:t>
            </a:r>
            <a:r>
              <a:rPr dirty="0" sz="1450" spc="75">
                <a:solidFill>
                  <a:srgbClr val="4F4236"/>
                </a:solidFill>
                <a:latin typeface="Arial"/>
                <a:cs typeface="Arial"/>
              </a:rPr>
              <a:t> </a:t>
            </a:r>
            <a:r>
              <a:rPr dirty="0" sz="1450" spc="-120">
                <a:solidFill>
                  <a:srgbClr val="383B36"/>
                </a:solidFill>
                <a:latin typeface="Arial"/>
                <a:cs typeface="Arial"/>
              </a:rPr>
              <a:t>JSTL</a:t>
            </a:r>
            <a:r>
              <a:rPr dirty="0" sz="1450" spc="-10">
                <a:solidFill>
                  <a:srgbClr val="383B36"/>
                </a:solidFill>
                <a:latin typeface="Arial"/>
                <a:cs typeface="Arial"/>
              </a:rPr>
              <a:t> </a:t>
            </a:r>
            <a:r>
              <a:rPr dirty="0" sz="1450" spc="35">
                <a:solidFill>
                  <a:srgbClr val="695E46"/>
                </a:solidFill>
                <a:latin typeface="Arial"/>
                <a:cs typeface="Arial"/>
              </a:rPr>
              <a:t>@B(täî</a:t>
            </a:r>
            <a:r>
              <a:rPr dirty="0" sz="1450" spc="-175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105">
                <a:solidFill>
                  <a:srgbClr val="695E46"/>
                </a:solidFill>
                <a:latin typeface="Arial"/>
                <a:cs typeface="Arial"/>
              </a:rPr>
              <a:t>Bł</a:t>
            </a:r>
            <a:r>
              <a:rPr dirty="0" sz="1450" spc="-140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120">
                <a:solidFill>
                  <a:srgbClr val="695E46"/>
                </a:solidFill>
                <a:latin typeface="Arial"/>
                <a:cs typeface="Arial"/>
              </a:rPr>
              <a:t>!ł6Ä</a:t>
            </a:r>
            <a:r>
              <a:rPr dirty="0" sz="1450" spc="235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25">
                <a:solidFill>
                  <a:srgbClr val="758295"/>
                </a:solidFill>
                <a:latin typeface="Arial"/>
                <a:cs typeface="Arial"/>
              </a:rPr>
              <a:t>,</a:t>
            </a:r>
            <a:r>
              <a:rPr dirty="0" sz="1450" spc="-55">
                <a:solidFill>
                  <a:srgbClr val="758295"/>
                </a:solidFill>
                <a:latin typeface="Arial"/>
                <a:cs typeface="Arial"/>
              </a:rPr>
              <a:t> </a:t>
            </a:r>
            <a:r>
              <a:rPr dirty="0" sz="1450" spc="-90">
                <a:solidFill>
                  <a:srgbClr val="463D2A"/>
                </a:solidFill>
                <a:latin typeface="Arial"/>
                <a:cs typeface="Arial"/>
              </a:rPr>
              <a:t>I1ŒB@@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4011" y="4647438"/>
            <a:ext cx="1805305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75">
                <a:solidFill>
                  <a:srgbClr val="667790"/>
                </a:solidFill>
                <a:latin typeface="Arial"/>
                <a:cs typeface="Arial"/>
              </a:rPr>
              <a:t>JasperReponsMuNForma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7820" y="4763261"/>
            <a:ext cx="2851150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30">
                <a:solidFill>
                  <a:srgbClr val="676667"/>
                </a:solidFill>
                <a:latin typeface="Arial"/>
                <a:cs typeface="Arial"/>
              </a:rPr>
              <a:t>A9•Œ@ </a:t>
            </a:r>
            <a:r>
              <a:rPr dirty="0" sz="1350" spc="-15">
                <a:solidFill>
                  <a:srgbClr val="A17259"/>
                </a:solidFill>
                <a:latin typeface="Arial"/>
                <a:cs typeface="Arial"/>
              </a:rPr>
              <a:t>JæperRepxts</a:t>
            </a:r>
            <a:r>
              <a:rPr dirty="0" sz="1350" spc="250">
                <a:solidFill>
                  <a:srgbClr val="A17259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707972"/>
                </a:solidFill>
                <a:latin typeface="Arial"/>
                <a:cs typeface="Arial"/>
              </a:rPr>
              <a:t>@6ØżkBł&amp;B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4011" y="5354828"/>
            <a:ext cx="160845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20">
                <a:solidFill>
                  <a:srgbClr val="6D5754"/>
                </a:solidFill>
                <a:latin typeface="Arial"/>
                <a:cs typeface="Arial"/>
              </a:rPr>
              <a:t>JasperRej</a:t>
            </a:r>
            <a:r>
              <a:rPr dirty="0" sz="1300" spc="55">
                <a:solidFill>
                  <a:srgbClr val="6D5754"/>
                </a:solidFill>
                <a:latin typeface="Arial"/>
                <a:cs typeface="Arial"/>
              </a:rPr>
              <a:t>x</a:t>
            </a:r>
            <a:r>
              <a:rPr dirty="0" sz="1300" spc="-55">
                <a:solidFill>
                  <a:srgbClr val="6D5754"/>
                </a:solidFill>
                <a:latin typeface="Arial"/>
                <a:cs typeface="Arial"/>
              </a:rPr>
              <a:t>ı</a:t>
            </a:r>
            <a:r>
              <a:rPr dirty="0" sz="1300" spc="-40">
                <a:solidFill>
                  <a:srgbClr val="6D5754"/>
                </a:solidFill>
                <a:latin typeface="Arial"/>
                <a:cs typeface="Arial"/>
              </a:rPr>
              <a:t>rtsPdłView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47820" y="3244596"/>
            <a:ext cx="4262120" cy="240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05">
                <a:solidFill>
                  <a:srgbClr val="0F0A11"/>
                </a:solidFill>
                <a:latin typeface="Trebuchet MS"/>
                <a:cs typeface="Trebuchet MS"/>
              </a:rPr>
              <a:t>Exœl</a:t>
            </a:r>
            <a:r>
              <a:rPr dirty="0" sz="1500" spc="-35">
                <a:solidFill>
                  <a:srgbClr val="0F0A11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333B44"/>
                </a:solidFill>
                <a:latin typeface="Trebuchet MS"/>
                <a:cs typeface="Trebuchet MS"/>
              </a:rPr>
              <a:t>ŒØ1&amp;MëłßQ</a:t>
            </a:r>
            <a:r>
              <a:rPr dirty="0" sz="1500" spc="-5">
                <a:solidFill>
                  <a:srgbClr val="333B44"/>
                </a:solidFill>
                <a:latin typeface="Trebuchet MS"/>
                <a:cs typeface="Trebuchet MS"/>
              </a:rPr>
              <a:t> </a:t>
            </a:r>
            <a:r>
              <a:rPr dirty="0" sz="1500" spc="204">
                <a:solidFill>
                  <a:srgbClr val="333B44"/>
                </a:solidFill>
                <a:latin typeface="Trebuchet MS"/>
                <a:cs typeface="Trebuchet MS"/>
              </a:rPr>
              <a:t>Ø.</a:t>
            </a:r>
            <a:r>
              <a:rPr dirty="0" sz="1500" spc="100">
                <a:solidFill>
                  <a:srgbClr val="333B44"/>
                </a:solidFill>
                <a:latin typeface="Trebuchet MS"/>
                <a:cs typeface="Trebuchet MS"/>
              </a:rPr>
              <a:t> </a:t>
            </a:r>
            <a:r>
              <a:rPr dirty="0" sz="1500" spc="75">
                <a:solidFill>
                  <a:srgbClr val="181A1F"/>
                </a:solidFill>
                <a:latin typeface="Trebuchet MS"/>
                <a:cs typeface="Trebuchet MS"/>
              </a:rPr>
              <a:t>ã¥ãMïII&amp;T</a:t>
            </a:r>
            <a:r>
              <a:rPr dirty="0" sz="1500" spc="-55">
                <a:solidFill>
                  <a:srgbClr val="181A1F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564833"/>
                </a:solidFill>
                <a:latin typeface="Trebuchet MS"/>
                <a:cs typeface="Trebuchet MS"/>
              </a:rPr>
              <a:t>POI</a:t>
            </a:r>
            <a:r>
              <a:rPr dirty="0" sz="1500" spc="-125">
                <a:solidFill>
                  <a:srgbClr val="564833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907B67"/>
                </a:solidFill>
                <a:latin typeface="Trebuchet MS"/>
                <a:cs typeface="Trebuchet MS"/>
              </a:rPr>
              <a:t>B18</a:t>
            </a:r>
            <a:r>
              <a:rPr dirty="0" sz="1500" spc="-70">
                <a:solidFill>
                  <a:srgbClr val="907B67"/>
                </a:solidFill>
                <a:latin typeface="Trebuchet MS"/>
                <a:cs typeface="Trebuchet MS"/>
              </a:rPr>
              <a:t> </a:t>
            </a:r>
            <a:r>
              <a:rPr dirty="0" sz="1500" spc="-80">
                <a:solidFill>
                  <a:srgbClr val="647480"/>
                </a:solidFill>
                <a:latin typeface="Trebuchet MS"/>
                <a:cs typeface="Trebuchet MS"/>
              </a:rPr>
              <a:t>Exœł</a:t>
            </a:r>
            <a:r>
              <a:rPr dirty="0" sz="1500" spc="-135">
                <a:solidFill>
                  <a:srgbClr val="647480"/>
                </a:solidFill>
                <a:latin typeface="Trebuchet MS"/>
                <a:cs typeface="Trebuchet MS"/>
              </a:rPr>
              <a:t> </a:t>
            </a:r>
            <a:r>
              <a:rPr dirty="0" sz="1500" spc="-75">
                <a:solidFill>
                  <a:srgbClr val="362A1A"/>
                </a:solidFill>
                <a:latin typeface="Trebuchet MS"/>
                <a:cs typeface="Trebuchet MS"/>
              </a:rPr>
              <a:t>ŒØ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9780" y="6198361"/>
            <a:ext cx="793115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30">
                <a:solidFill>
                  <a:srgbClr val="2F2A26"/>
                </a:solidFill>
                <a:latin typeface="Arial"/>
                <a:cs typeface="Arial"/>
              </a:rPr>
              <a:t>JSON</a:t>
            </a:r>
            <a:r>
              <a:rPr dirty="0" sz="1450" spc="-155">
                <a:solidFill>
                  <a:srgbClr val="2F2A26"/>
                </a:solidFill>
                <a:latin typeface="Arial"/>
                <a:cs typeface="Arial"/>
              </a:rPr>
              <a:t> </a:t>
            </a:r>
            <a:r>
              <a:rPr dirty="0" sz="1450" spc="-185">
                <a:solidFill>
                  <a:srgbClr val="6E7297"/>
                </a:solidFill>
                <a:latin typeface="Arial"/>
                <a:cs typeface="Arial"/>
              </a:rPr>
              <a:t>J&amp;M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3155" y="6201409"/>
            <a:ext cx="1838960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915" sz="2175" spc="-209">
                <a:solidFill>
                  <a:srgbClr val="575970"/>
                </a:solidFill>
                <a:latin typeface="Arial"/>
                <a:cs typeface="Arial"/>
              </a:rPr>
              <a:t>Mappîrı</a:t>
            </a:r>
            <a:r>
              <a:rPr dirty="0" sz="1450" spc="-140">
                <a:solidFill>
                  <a:srgbClr val="575970"/>
                </a:solidFill>
                <a:latin typeface="Arial"/>
                <a:cs typeface="Arial"/>
              </a:rPr>
              <a:t>gJacksorıJsonWew</a:t>
            </a:r>
            <a:endParaRPr sz="1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47820" y="5916167"/>
            <a:ext cx="428688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35">
                <a:solidFill>
                  <a:srgbClr val="280F31"/>
                </a:solidFill>
                <a:latin typeface="Arial"/>
                <a:cs typeface="Arial"/>
              </a:rPr>
              <a:t>saa°&amp;Øxa </a:t>
            </a:r>
            <a:r>
              <a:rPr dirty="0" sz="1800" spc="-245">
                <a:solidFill>
                  <a:srgbClr val="260700"/>
                </a:solidFill>
                <a:latin typeface="Arial"/>
                <a:cs typeface="Arial"/>
              </a:rPr>
              <a:t>‹acxson  </a:t>
            </a:r>
            <a:r>
              <a:rPr dirty="0" sz="1800" spc="95">
                <a:solidFill>
                  <a:srgbClr val="262624"/>
                </a:solidFill>
                <a:latin typeface="Arial"/>
                <a:cs typeface="Arial"/>
              </a:rPr>
              <a:t>Pa&amp;øß </a:t>
            </a:r>
            <a:r>
              <a:rPr dirty="0" sz="1800" spc="-195">
                <a:solidFill>
                  <a:srgbClr val="CCA895"/>
                </a:solidFill>
                <a:latin typeface="Arial"/>
                <a:cs typeface="Arial"/>
              </a:rPr>
              <a:t>œjecuapper</a:t>
            </a:r>
            <a:r>
              <a:rPr dirty="0" sz="1800" spc="-330">
                <a:solidFill>
                  <a:srgbClr val="CCA895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857277"/>
                </a:solidFill>
                <a:latin typeface="Arial"/>
                <a:cs typeface="Arial"/>
              </a:rPr>
              <a:t>n</a:t>
            </a:r>
            <a:r>
              <a:rPr dirty="0" sz="1800" spc="80">
                <a:solidFill>
                  <a:srgbClr val="606062"/>
                </a:solidFill>
                <a:latin typeface="Arial"/>
                <a:cs typeface="Arial"/>
              </a:rPr>
              <a:t>‹son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50" spc="250">
                <a:solidFill>
                  <a:srgbClr val="343F4D"/>
                </a:solidFill>
                <a:latin typeface="Arial"/>
                <a:cs typeface="Arial"/>
              </a:rPr>
              <a:t>¥6CØ.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24354"/>
            <a:ext cx="7987665" cy="2575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为逻辑视图</a:t>
            </a:r>
            <a:r>
              <a:rPr dirty="0" sz="2400">
                <a:latin typeface="MS Gothic"/>
                <a:cs typeface="MS Gothic"/>
              </a:rPr>
              <a:t>名的解析提供了不同的策略，可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以在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WEB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配置一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或多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解析策略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并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指定他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的先后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序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>
                <a:latin typeface="宋体"/>
                <a:cs typeface="宋体"/>
              </a:rPr>
              <a:t>每</a:t>
            </a:r>
            <a:r>
              <a:rPr dirty="0" sz="2400">
                <a:latin typeface="MS Gothic"/>
                <a:cs typeface="MS Gothic"/>
              </a:rPr>
              <a:t>一</a:t>
            </a:r>
            <a:r>
              <a:rPr dirty="0" sz="2400">
                <a:latin typeface="宋体"/>
                <a:cs typeface="宋体"/>
              </a:rPr>
              <a:t>种</a:t>
            </a:r>
            <a:r>
              <a:rPr dirty="0" sz="2400">
                <a:latin typeface="MS Gothic"/>
                <a:cs typeface="MS Gothic"/>
              </a:rPr>
              <a:t>映射策略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一个具体 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解析器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宋体"/>
                <a:cs typeface="宋体"/>
              </a:rPr>
              <a:t>视图</a:t>
            </a:r>
            <a:r>
              <a:rPr dirty="0" sz="2400" spc="-5">
                <a:latin typeface="MS Gothic"/>
                <a:cs typeface="MS Gothic"/>
              </a:rPr>
              <a:t>解析器的作用比</a:t>
            </a:r>
            <a:r>
              <a:rPr dirty="0" sz="2400" spc="-5">
                <a:latin typeface="宋体"/>
                <a:cs typeface="宋体"/>
              </a:rPr>
              <a:t>较单</a:t>
            </a:r>
            <a:r>
              <a:rPr dirty="0" sz="2400" spc="-5">
                <a:latin typeface="MS Gothic"/>
                <a:cs typeface="MS Gothic"/>
              </a:rPr>
              <a:t>一：将</a:t>
            </a:r>
            <a:r>
              <a:rPr dirty="0" sz="2400" spc="-5">
                <a:latin typeface="宋体"/>
                <a:cs typeface="宋体"/>
              </a:rPr>
              <a:t>逻辑视图</a:t>
            </a:r>
            <a:r>
              <a:rPr dirty="0" sz="2400" spc="-5">
                <a:latin typeface="MS Gothic"/>
                <a:cs typeface="MS Gothic"/>
              </a:rPr>
              <a:t>解析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>
                <a:latin typeface="MS Gothic"/>
                <a:cs typeface="MS Gothic"/>
              </a:rPr>
              <a:t>一个具体  的</a:t>
            </a:r>
            <a:r>
              <a:rPr dirty="0" sz="2400" spc="-5">
                <a:latin typeface="宋体"/>
                <a:cs typeface="宋体"/>
              </a:rPr>
              <a:t>视图对</a:t>
            </a:r>
            <a:r>
              <a:rPr dirty="0" sz="2400" spc="-5">
                <a:latin typeface="MS Gothic"/>
                <a:cs typeface="MS Gothic"/>
              </a:rPr>
              <a:t>象。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所有的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解析器都必</a:t>
            </a:r>
            <a:r>
              <a:rPr dirty="0" sz="2400">
                <a:latin typeface="宋体"/>
                <a:cs typeface="宋体"/>
              </a:rPr>
              <a:t>须实现</a:t>
            </a:r>
            <a:r>
              <a:rPr dirty="0" sz="2400" spc="-56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ViewResolver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653279"/>
            <a:ext cx="5029200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85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常用的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  <a:r>
              <a:rPr dirty="0">
                <a:latin typeface="宋体"/>
                <a:cs typeface="宋体"/>
              </a:rPr>
              <a:t>实现类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169" y="4586604"/>
            <a:ext cx="8041005" cy="167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程序</a:t>
            </a:r>
            <a:r>
              <a:rPr dirty="0" sz="2000">
                <a:latin typeface="宋体"/>
                <a:cs typeface="宋体"/>
              </a:rPr>
              <a:t>员</a:t>
            </a:r>
            <a:r>
              <a:rPr dirty="0" sz="2000">
                <a:latin typeface="MS Gothic"/>
                <a:cs typeface="MS Gothic"/>
              </a:rPr>
              <a:t>可以</a:t>
            </a:r>
            <a:r>
              <a:rPr dirty="0" sz="2000">
                <a:latin typeface="宋体"/>
                <a:cs typeface="宋体"/>
              </a:rPr>
              <a:t>选择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种视图</a:t>
            </a:r>
            <a:r>
              <a:rPr dirty="0" sz="2000">
                <a:latin typeface="MS Gothic"/>
                <a:cs typeface="MS Gothic"/>
              </a:rPr>
              <a:t>解析器或混用多</a:t>
            </a:r>
            <a:r>
              <a:rPr dirty="0" sz="2000">
                <a:latin typeface="宋体"/>
                <a:cs typeface="宋体"/>
              </a:rPr>
              <a:t>种视图</a:t>
            </a:r>
            <a:r>
              <a:rPr dirty="0" sz="2000">
                <a:latin typeface="MS Gothic"/>
                <a:cs typeface="MS Gothic"/>
              </a:rPr>
              <a:t>解析器</a:t>
            </a:r>
            <a:endParaRPr sz="2000">
              <a:latin typeface="MS Gothic"/>
              <a:cs typeface="MS Gothic"/>
            </a:endParaRPr>
          </a:p>
          <a:p>
            <a:pPr marL="354330" marR="5080" indent="-342265">
              <a:lnSpc>
                <a:spcPts val="2060"/>
              </a:lnSpc>
              <a:spcBef>
                <a:spcPts val="295"/>
              </a:spcBef>
              <a:tabLst>
                <a:tab pos="354330" algn="l"/>
                <a:tab pos="599567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每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解析器都</a:t>
            </a:r>
            <a:r>
              <a:rPr dirty="0" sz="2000">
                <a:latin typeface="宋体"/>
                <a:cs typeface="宋体"/>
              </a:rPr>
              <a:t>实现</a:t>
            </a:r>
            <a:r>
              <a:rPr dirty="0" sz="2000">
                <a:latin typeface="MS Gothic"/>
                <a:cs typeface="MS Gothic"/>
              </a:rPr>
              <a:t>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接口并</a:t>
            </a:r>
            <a:r>
              <a:rPr dirty="0" sz="2000">
                <a:latin typeface="宋体"/>
                <a:cs typeface="宋体"/>
              </a:rPr>
              <a:t>开</a:t>
            </a:r>
            <a:r>
              <a:rPr dirty="0" sz="2000">
                <a:latin typeface="MS Gothic"/>
                <a:cs typeface="MS Gothic"/>
              </a:rPr>
              <a:t>放出一个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属性，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可 </a:t>
            </a:r>
            <a:r>
              <a:rPr dirty="0" sz="2000" spc="-4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以通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0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属性指定解析器的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顺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序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order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越小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级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越高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330" marR="48260" indent="-342265">
              <a:lnSpc>
                <a:spcPts val="2070"/>
              </a:lnSpc>
              <a:spcBef>
                <a:spcPts val="22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会按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解析器</a:t>
            </a:r>
            <a:r>
              <a:rPr dirty="0" sz="2000">
                <a:latin typeface="宋体"/>
                <a:cs typeface="宋体"/>
              </a:rPr>
              <a:t>顺</a:t>
            </a:r>
            <a:r>
              <a:rPr dirty="0" sz="2000">
                <a:latin typeface="MS Gothic"/>
                <a:cs typeface="MS Gothic"/>
              </a:rPr>
              <a:t>序的</a:t>
            </a:r>
            <a:r>
              <a:rPr dirty="0" sz="2000">
                <a:latin typeface="宋体"/>
                <a:cs typeface="宋体"/>
              </a:rPr>
              <a:t>优</a:t>
            </a:r>
            <a:r>
              <a:rPr dirty="0" sz="2000">
                <a:latin typeface="MS Gothic"/>
                <a:cs typeface="MS Gothic"/>
              </a:rPr>
              <a:t>先</a:t>
            </a:r>
            <a:r>
              <a:rPr dirty="0" sz="2000">
                <a:latin typeface="宋体"/>
                <a:cs typeface="宋体"/>
              </a:rPr>
              <a:t>顺</a:t>
            </a:r>
            <a:r>
              <a:rPr dirty="0" sz="2000">
                <a:latin typeface="MS Gothic"/>
                <a:cs typeface="MS Gothic"/>
              </a:rPr>
              <a:t>序</a:t>
            </a:r>
            <a:r>
              <a:rPr dirty="0" sz="2000">
                <a:latin typeface="宋体"/>
                <a:cs typeface="宋体"/>
              </a:rPr>
              <a:t>对逻辑视图</a:t>
            </a:r>
            <a:r>
              <a:rPr dirty="0" sz="2000">
                <a:latin typeface="MS Gothic"/>
                <a:cs typeface="MS Gothic"/>
              </a:rPr>
              <a:t>名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行解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析，直到解析成功并返回</a:t>
            </a:r>
            <a:r>
              <a:rPr dirty="0" sz="2000">
                <a:latin typeface="宋体"/>
                <a:cs typeface="宋体"/>
              </a:rPr>
              <a:t>视图对</a:t>
            </a:r>
            <a:r>
              <a:rPr dirty="0" sz="2000">
                <a:latin typeface="MS Gothic"/>
                <a:cs typeface="MS Gothic"/>
              </a:rPr>
              <a:t>象，否</a:t>
            </a:r>
            <a:r>
              <a:rPr dirty="0" sz="2000">
                <a:latin typeface="宋体"/>
                <a:cs typeface="宋体"/>
              </a:rPr>
              <a:t>则</a:t>
            </a:r>
            <a:r>
              <a:rPr dirty="0" sz="2000">
                <a:latin typeface="MS Gothic"/>
                <a:cs typeface="MS Gothic"/>
              </a:rPr>
              <a:t>将抛出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ServletException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异  </a:t>
            </a:r>
            <a:r>
              <a:rPr dirty="0" sz="2000">
                <a:latin typeface="MS Gothic"/>
                <a:cs typeface="MS Gothic"/>
              </a:rPr>
              <a:t>常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750" y="1772920"/>
            <a:ext cx="80645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84705">
              <a:lnSpc>
                <a:spcPct val="100000"/>
              </a:lnSpc>
            </a:pPr>
            <a:r>
              <a:rPr dirty="0" spc="-5"/>
              <a:t>HelloWorld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263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800" spc="-5"/>
              <a:t>•	</a:t>
            </a:r>
            <a:r>
              <a:rPr dirty="0" sz="2800">
                <a:latin typeface="宋体"/>
                <a:cs typeface="宋体"/>
              </a:rPr>
              <a:t>步</a:t>
            </a:r>
            <a:r>
              <a:rPr dirty="0" sz="2800">
                <a:latin typeface="宋体"/>
                <a:cs typeface="宋体"/>
              </a:rPr>
              <a:t>骤</a:t>
            </a:r>
            <a:r>
              <a:rPr dirty="0" sz="2800">
                <a:latin typeface="MS Gothic"/>
                <a:cs typeface="MS Gothic"/>
              </a:rPr>
              <a:t>：</a:t>
            </a:r>
            <a:endParaRPr sz="28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/>
              <a:t>jar</a:t>
            </a:r>
            <a:r>
              <a:rPr dirty="0" sz="2400" spc="-60"/>
              <a:t> </a:t>
            </a:r>
            <a:r>
              <a:rPr dirty="0" sz="2400">
                <a:latin typeface="MS Gothic"/>
                <a:cs typeface="MS Gothic"/>
              </a:rPr>
              <a:t>包</a:t>
            </a:r>
            <a:endParaRPr sz="24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/>
              <a:t>web.xml</a:t>
            </a:r>
            <a:r>
              <a:rPr dirty="0" sz="2400" spc="-50"/>
              <a:t> </a:t>
            </a:r>
            <a:r>
              <a:rPr dirty="0" sz="2400">
                <a:latin typeface="MS Gothic"/>
                <a:cs typeface="MS Gothic"/>
              </a:rPr>
              <a:t>中配置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DispatcherServlet</a:t>
            </a:r>
            <a:endParaRPr sz="2400">
              <a:latin typeface="Arial"/>
              <a:cs typeface="Arial"/>
            </a:endParaRPr>
          </a:p>
          <a:p>
            <a:pPr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/>
              <a:t>Spring</a:t>
            </a:r>
            <a:r>
              <a:rPr dirty="0" sz="2400" spc="-20"/>
              <a:t> </a:t>
            </a:r>
            <a:r>
              <a:rPr dirty="0" sz="2400" spc="-5"/>
              <a:t>MVC</a:t>
            </a:r>
            <a:r>
              <a:rPr dirty="0" sz="2400" spc="-55"/>
              <a:t> </a:t>
            </a:r>
            <a:r>
              <a:rPr dirty="0" sz="2400">
                <a:latin typeface="MS Gothic"/>
                <a:cs typeface="MS Gothic"/>
              </a:rPr>
              <a:t>的配置文件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420"/>
              </a:spcBef>
            </a:pPr>
            <a:r>
              <a:rPr dirty="0" sz="2400" spc="-5"/>
              <a:t>–</a:t>
            </a:r>
            <a:r>
              <a:rPr dirty="0" sz="2400" spc="140"/>
              <a:t> </a:t>
            </a:r>
            <a:r>
              <a:rPr dirty="0" sz="2400">
                <a:latin typeface="宋体"/>
                <a:cs typeface="宋体"/>
              </a:rPr>
              <a:t>编</a:t>
            </a:r>
            <a:r>
              <a:rPr dirty="0" sz="2400">
                <a:latin typeface="MS Gothic"/>
                <a:cs typeface="MS Gothic"/>
              </a:rPr>
              <a:t>写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理器，并</a:t>
            </a:r>
            <a:r>
              <a:rPr dirty="0" sz="2400">
                <a:latin typeface="宋体"/>
                <a:cs typeface="宋体"/>
              </a:rPr>
              <a:t>标识为处</a:t>
            </a:r>
            <a:r>
              <a:rPr dirty="0" sz="2400">
                <a:latin typeface="MS Gothic"/>
                <a:cs typeface="MS Gothic"/>
              </a:rPr>
              <a:t>理器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420"/>
              </a:spcBef>
            </a:pPr>
            <a:r>
              <a:rPr dirty="0" sz="2400" spc="-5"/>
              <a:t>–</a:t>
            </a:r>
            <a:r>
              <a:rPr dirty="0" sz="2400" spc="140"/>
              <a:t> </a:t>
            </a:r>
            <a:r>
              <a:rPr dirty="0" sz="2400">
                <a:latin typeface="宋体"/>
                <a:cs typeface="宋体"/>
              </a:rPr>
              <a:t>编</a:t>
            </a:r>
            <a:r>
              <a:rPr dirty="0" sz="2400">
                <a:latin typeface="MS Gothic"/>
                <a:cs typeface="MS Gothic"/>
              </a:rPr>
              <a:t>写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6040">
              <a:lnSpc>
                <a:spcPct val="100000"/>
              </a:lnSpc>
            </a:pPr>
            <a:r>
              <a:rPr dirty="0" spc="-5"/>
              <a:t>InternalResourceViewResolver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83409"/>
            <a:ext cx="7063105" cy="715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是最常</a:t>
            </a:r>
            <a:r>
              <a:rPr dirty="0" sz="2400">
                <a:latin typeface="宋体"/>
                <a:cs typeface="宋体"/>
              </a:rPr>
              <a:t>见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技</a:t>
            </a:r>
            <a:r>
              <a:rPr dirty="0" sz="2400">
                <a:latin typeface="宋体"/>
                <a:cs typeface="宋体"/>
              </a:rPr>
              <a:t>术</a:t>
            </a:r>
            <a:r>
              <a:rPr dirty="0" sz="2400">
                <a:latin typeface="MS Gothic"/>
                <a:cs typeface="MS Gothic"/>
              </a:rPr>
              <a:t>，可以使用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InternalResourceViewResolver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作</a:t>
            </a:r>
            <a:r>
              <a:rPr dirty="0" sz="2400">
                <a:latin typeface="宋体"/>
                <a:cs typeface="宋体"/>
              </a:rPr>
              <a:t>为视图</a:t>
            </a:r>
            <a:r>
              <a:rPr dirty="0" sz="2400">
                <a:latin typeface="MS Gothic"/>
                <a:cs typeface="MS Gothic"/>
              </a:rPr>
              <a:t>解析器：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870" y="2924810"/>
            <a:ext cx="78867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50615" y="4039234"/>
            <a:ext cx="366776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/WEB-INF/pages/user/createSucess.jsp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4664" y="40174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655" y="0"/>
                </a:moveTo>
                <a:lnTo>
                  <a:pt x="35898" y="4634"/>
                </a:lnTo>
                <a:lnTo>
                  <a:pt x="17245" y="17245"/>
                </a:lnTo>
                <a:lnTo>
                  <a:pt x="4634" y="35898"/>
                </a:lnTo>
                <a:lnTo>
                  <a:pt x="0" y="58655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44900" y="4076065"/>
            <a:ext cx="0" cy="234315"/>
          </a:xfrm>
          <a:custGeom>
            <a:avLst/>
            <a:gdLst/>
            <a:ahLst/>
            <a:cxnLst/>
            <a:rect l="l" t="t" r="r" b="b"/>
            <a:pathLst>
              <a:path w="0" h="234314">
                <a:moveTo>
                  <a:pt x="0" y="0"/>
                </a:moveTo>
                <a:lnTo>
                  <a:pt x="0" y="23431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4664" y="431037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0" y="0"/>
                </a:moveTo>
                <a:lnTo>
                  <a:pt x="4634" y="22757"/>
                </a:lnTo>
                <a:lnTo>
                  <a:pt x="17245" y="41410"/>
                </a:lnTo>
                <a:lnTo>
                  <a:pt x="35898" y="54021"/>
                </a:lnTo>
                <a:lnTo>
                  <a:pt x="58655" y="58655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03320" y="4368800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 h="0">
                <a:moveTo>
                  <a:pt x="0" y="0"/>
                </a:moveTo>
                <a:lnTo>
                  <a:pt x="153035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33670" y="431037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0" y="58655"/>
                </a:moveTo>
                <a:lnTo>
                  <a:pt x="22757" y="54021"/>
                </a:lnTo>
                <a:lnTo>
                  <a:pt x="41410" y="41410"/>
                </a:lnTo>
                <a:lnTo>
                  <a:pt x="54021" y="22757"/>
                </a:lnTo>
                <a:lnTo>
                  <a:pt x="58655" y="0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92090" y="4076065"/>
            <a:ext cx="0" cy="234315"/>
          </a:xfrm>
          <a:custGeom>
            <a:avLst/>
            <a:gdLst/>
            <a:ahLst/>
            <a:cxnLst/>
            <a:rect l="l" t="t" r="r" b="b"/>
            <a:pathLst>
              <a:path w="0" h="234314">
                <a:moveTo>
                  <a:pt x="0" y="23431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3670" y="40174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655" y="58655"/>
                </a:moveTo>
                <a:lnTo>
                  <a:pt x="54021" y="35898"/>
                </a:lnTo>
                <a:lnTo>
                  <a:pt x="41410" y="17245"/>
                </a:lnTo>
                <a:lnTo>
                  <a:pt x="22757" y="4634"/>
                </a:lnTo>
                <a:lnTo>
                  <a:pt x="0" y="0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03320" y="4017645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 h="0">
                <a:moveTo>
                  <a:pt x="153035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41889" y="322626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0170" y="0"/>
                </a:moveTo>
                <a:lnTo>
                  <a:pt x="24585" y="3173"/>
                </a:lnTo>
                <a:lnTo>
                  <a:pt x="11810" y="11810"/>
                </a:lnTo>
                <a:lnTo>
                  <a:pt x="3173" y="24585"/>
                </a:lnTo>
                <a:lnTo>
                  <a:pt x="0" y="4017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42054" y="3266440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19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41889" y="342963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3173" y="15585"/>
                </a:lnTo>
                <a:lnTo>
                  <a:pt x="11810" y="28359"/>
                </a:lnTo>
                <a:lnTo>
                  <a:pt x="24585" y="36997"/>
                </a:lnTo>
                <a:lnTo>
                  <a:pt x="40170" y="4017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2060" y="3469640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60" h="0">
                <a:moveTo>
                  <a:pt x="0" y="0"/>
                </a:moveTo>
                <a:lnTo>
                  <a:pt x="166116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43220" y="342963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40170"/>
                </a:moveTo>
                <a:lnTo>
                  <a:pt x="15585" y="36997"/>
                </a:lnTo>
                <a:lnTo>
                  <a:pt x="28359" y="28359"/>
                </a:lnTo>
                <a:lnTo>
                  <a:pt x="36997" y="15585"/>
                </a:lnTo>
                <a:lnTo>
                  <a:pt x="40170" y="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83225" y="3266440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16319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43220" y="322626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0170" y="40170"/>
                </a:moveTo>
                <a:lnTo>
                  <a:pt x="36997" y="24585"/>
                </a:lnTo>
                <a:lnTo>
                  <a:pt x="28359" y="11810"/>
                </a:lnTo>
                <a:lnTo>
                  <a:pt x="15585" y="3173"/>
                </a:lnTo>
                <a:lnTo>
                  <a:pt x="0" y="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2060" y="3226435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60" h="0">
                <a:moveTo>
                  <a:pt x="16611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92090" y="3429000"/>
            <a:ext cx="728345" cy="670560"/>
          </a:xfrm>
          <a:custGeom>
            <a:avLst/>
            <a:gdLst/>
            <a:ahLst/>
            <a:cxnLst/>
            <a:rect l="l" t="t" r="r" b="b"/>
            <a:pathLst>
              <a:path w="728345" h="670560">
                <a:moveTo>
                  <a:pt x="141605" y="0"/>
                </a:moveTo>
                <a:lnTo>
                  <a:pt x="201930" y="17780"/>
                </a:lnTo>
                <a:lnTo>
                  <a:pt x="262255" y="36830"/>
                </a:lnTo>
                <a:lnTo>
                  <a:pt x="321945" y="55245"/>
                </a:lnTo>
                <a:lnTo>
                  <a:pt x="379095" y="73660"/>
                </a:lnTo>
                <a:lnTo>
                  <a:pt x="434340" y="92710"/>
                </a:lnTo>
                <a:lnTo>
                  <a:pt x="486410" y="111125"/>
                </a:lnTo>
                <a:lnTo>
                  <a:pt x="535305" y="130810"/>
                </a:lnTo>
                <a:lnTo>
                  <a:pt x="579755" y="149860"/>
                </a:lnTo>
                <a:lnTo>
                  <a:pt x="619760" y="169545"/>
                </a:lnTo>
                <a:lnTo>
                  <a:pt x="654050" y="189865"/>
                </a:lnTo>
                <a:lnTo>
                  <a:pt x="705485" y="230505"/>
                </a:lnTo>
                <a:lnTo>
                  <a:pt x="728345" y="273685"/>
                </a:lnTo>
                <a:lnTo>
                  <a:pt x="727710" y="295275"/>
                </a:lnTo>
                <a:lnTo>
                  <a:pt x="701675" y="340995"/>
                </a:lnTo>
                <a:lnTo>
                  <a:pt x="645160" y="388620"/>
                </a:lnTo>
                <a:lnTo>
                  <a:pt x="607060" y="413385"/>
                </a:lnTo>
                <a:lnTo>
                  <a:pt x="562610" y="438150"/>
                </a:lnTo>
                <a:lnTo>
                  <a:pt x="513715" y="462915"/>
                </a:lnTo>
                <a:lnTo>
                  <a:pt x="459740" y="488315"/>
                </a:lnTo>
                <a:lnTo>
                  <a:pt x="401320" y="513715"/>
                </a:lnTo>
                <a:lnTo>
                  <a:pt x="339725" y="539750"/>
                </a:lnTo>
                <a:lnTo>
                  <a:pt x="275590" y="565150"/>
                </a:lnTo>
                <a:lnTo>
                  <a:pt x="208280" y="591820"/>
                </a:lnTo>
                <a:lnTo>
                  <a:pt x="139700" y="617855"/>
                </a:lnTo>
                <a:lnTo>
                  <a:pt x="69850" y="643890"/>
                </a:lnTo>
                <a:lnTo>
                  <a:pt x="0" y="670560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89864" y="403838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52920" y="0"/>
                </a:moveTo>
                <a:lnTo>
                  <a:pt x="32388" y="4181"/>
                </a:lnTo>
                <a:lnTo>
                  <a:pt x="15559" y="15559"/>
                </a:lnTo>
                <a:lnTo>
                  <a:pt x="4181" y="32388"/>
                </a:lnTo>
                <a:lnTo>
                  <a:pt x="0" y="5292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90080" y="4091304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5019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89864" y="43414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0"/>
                </a:moveTo>
                <a:lnTo>
                  <a:pt x="4181" y="20532"/>
                </a:lnTo>
                <a:lnTo>
                  <a:pt x="15559" y="37361"/>
                </a:lnTo>
                <a:lnTo>
                  <a:pt x="32388" y="48739"/>
                </a:lnTo>
                <a:lnTo>
                  <a:pt x="52920" y="5292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42784" y="439420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56144" y="43414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52920"/>
                </a:moveTo>
                <a:lnTo>
                  <a:pt x="20532" y="48739"/>
                </a:lnTo>
                <a:lnTo>
                  <a:pt x="37361" y="37361"/>
                </a:lnTo>
                <a:lnTo>
                  <a:pt x="48739" y="20532"/>
                </a:lnTo>
                <a:lnTo>
                  <a:pt x="52920" y="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08850" y="4091304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25019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56144" y="403838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52920" y="52920"/>
                </a:moveTo>
                <a:lnTo>
                  <a:pt x="48739" y="32388"/>
                </a:lnTo>
                <a:lnTo>
                  <a:pt x="37361" y="15559"/>
                </a:lnTo>
                <a:lnTo>
                  <a:pt x="20532" y="4181"/>
                </a:lnTo>
                <a:lnTo>
                  <a:pt x="0" y="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42784" y="403860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2133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99305" y="347959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368" y="0"/>
                </a:moveTo>
                <a:lnTo>
                  <a:pt x="30826" y="3979"/>
                </a:lnTo>
                <a:lnTo>
                  <a:pt x="14809" y="14809"/>
                </a:lnTo>
                <a:lnTo>
                  <a:pt x="3979" y="30826"/>
                </a:lnTo>
                <a:lnTo>
                  <a:pt x="0" y="50368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99510" y="3529965"/>
            <a:ext cx="0" cy="202565"/>
          </a:xfrm>
          <a:custGeom>
            <a:avLst/>
            <a:gdLst/>
            <a:ahLst/>
            <a:cxnLst/>
            <a:rect l="l" t="t" r="r" b="b"/>
            <a:pathLst>
              <a:path w="0" h="202564">
                <a:moveTo>
                  <a:pt x="0" y="0"/>
                </a:moveTo>
                <a:lnTo>
                  <a:pt x="0" y="202565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99305" y="373252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979" y="19542"/>
                </a:lnTo>
                <a:lnTo>
                  <a:pt x="14809" y="35559"/>
                </a:lnTo>
                <a:lnTo>
                  <a:pt x="30826" y="46389"/>
                </a:lnTo>
                <a:lnTo>
                  <a:pt x="50368" y="50368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9675" y="3782695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8295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77970" y="373252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368"/>
                </a:moveTo>
                <a:lnTo>
                  <a:pt x="19542" y="46389"/>
                </a:lnTo>
                <a:lnTo>
                  <a:pt x="35559" y="35559"/>
                </a:lnTo>
                <a:lnTo>
                  <a:pt x="46389" y="19542"/>
                </a:lnTo>
                <a:lnTo>
                  <a:pt x="50368" y="0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28135" y="3529965"/>
            <a:ext cx="0" cy="202565"/>
          </a:xfrm>
          <a:custGeom>
            <a:avLst/>
            <a:gdLst/>
            <a:ahLst/>
            <a:cxnLst/>
            <a:rect l="l" t="t" r="r" b="b"/>
            <a:pathLst>
              <a:path w="0" h="202564">
                <a:moveTo>
                  <a:pt x="0" y="20256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7970" y="347959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368" y="50368"/>
                </a:moveTo>
                <a:lnTo>
                  <a:pt x="46389" y="30826"/>
                </a:lnTo>
                <a:lnTo>
                  <a:pt x="35559" y="14809"/>
                </a:lnTo>
                <a:lnTo>
                  <a:pt x="19542" y="3979"/>
                </a:lnTo>
                <a:lnTo>
                  <a:pt x="0" y="0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49675" y="347980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32829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28135" y="3630929"/>
            <a:ext cx="2861945" cy="585470"/>
          </a:xfrm>
          <a:custGeom>
            <a:avLst/>
            <a:gdLst/>
            <a:ahLst/>
            <a:cxnLst/>
            <a:rect l="l" t="t" r="r" b="b"/>
            <a:pathLst>
              <a:path w="2861945" h="585470">
                <a:moveTo>
                  <a:pt x="0" y="0"/>
                </a:moveTo>
                <a:lnTo>
                  <a:pt x="2861945" y="58547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6040">
              <a:lnSpc>
                <a:spcPct val="100000"/>
              </a:lnSpc>
            </a:pPr>
            <a:r>
              <a:rPr dirty="0" spc="-5"/>
              <a:t>InternalResourceViewResolver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87220"/>
            <a:ext cx="8110220" cy="124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</a:t>
            </a:r>
            <a:r>
              <a:rPr dirty="0" sz="2000">
                <a:latin typeface="宋体"/>
                <a:cs typeface="宋体"/>
              </a:rPr>
              <a:t>项</a:t>
            </a:r>
            <a:r>
              <a:rPr dirty="0" sz="2000">
                <a:latin typeface="MS Gothic"/>
                <a:cs typeface="MS Gothic"/>
              </a:rPr>
              <a:t>目中使用了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JSTL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会自</a:t>
            </a:r>
            <a:r>
              <a:rPr dirty="0" sz="2000">
                <a:latin typeface="宋体"/>
                <a:cs typeface="宋体"/>
              </a:rPr>
              <a:t>动</a:t>
            </a:r>
            <a:r>
              <a:rPr dirty="0" sz="2000">
                <a:latin typeface="MS Gothic"/>
                <a:cs typeface="MS Gothic"/>
              </a:rPr>
              <a:t>把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由</a:t>
            </a:r>
            <a:endParaRPr sz="2000">
              <a:latin typeface="MS Gothic"/>
              <a:cs typeface="MS Gothic"/>
            </a:endParaRPr>
          </a:p>
          <a:p>
            <a:pPr marL="354965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InternalResourceView </a:t>
            </a:r>
            <a:r>
              <a:rPr dirty="0" sz="2000">
                <a:latin typeface="宋体"/>
                <a:cs typeface="宋体"/>
              </a:rPr>
              <a:t>转为</a:t>
            </a:r>
            <a:r>
              <a:rPr dirty="0" sz="2000" spc="-490">
                <a:latin typeface="宋体"/>
                <a:cs typeface="宋体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JstlView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ts val="2300"/>
              </a:lnSpc>
              <a:spcBef>
                <a:spcPts val="509"/>
              </a:spcBef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若使用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JSTL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fmt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标签则</a:t>
            </a:r>
            <a:r>
              <a:rPr dirty="0" sz="2000">
                <a:latin typeface="MS Gothic"/>
                <a:cs typeface="MS Gothic"/>
              </a:rPr>
              <a:t>需要在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的配置文件中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配置国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际 </a:t>
            </a:r>
            <a:r>
              <a:rPr dirty="0" sz="2000" spc="-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源文件</a:t>
            </a:r>
            <a:endParaRPr sz="2000">
              <a:latin typeface="等线"/>
              <a:cs typeface="等线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4586985"/>
            <a:ext cx="7929245" cy="585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290"/>
              </a:lnSpc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若希望直接</a:t>
            </a:r>
            <a:r>
              <a:rPr dirty="0" sz="2000">
                <a:latin typeface="宋体"/>
                <a:cs typeface="宋体"/>
              </a:rPr>
              <a:t>响应</a:t>
            </a:r>
            <a:r>
              <a:rPr dirty="0" sz="2000">
                <a:latin typeface="MS Gothic"/>
                <a:cs typeface="MS Gothic"/>
              </a:rPr>
              <a:t>通</a:t>
            </a:r>
            <a:r>
              <a:rPr dirty="0" sz="2000">
                <a:latin typeface="宋体"/>
                <a:cs typeface="宋体"/>
              </a:rPr>
              <a:t>过</a:t>
            </a:r>
            <a:r>
              <a:rPr dirty="0" sz="2000" spc="-46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渲</a:t>
            </a:r>
            <a:r>
              <a:rPr dirty="0" sz="2000">
                <a:latin typeface="MS Gothic"/>
                <a:cs typeface="MS Gothic"/>
              </a:rPr>
              <a:t>染的</a:t>
            </a:r>
            <a:r>
              <a:rPr dirty="0" sz="2000">
                <a:latin typeface="宋体"/>
                <a:cs typeface="宋体"/>
              </a:rPr>
              <a:t>页</a:t>
            </a:r>
            <a:r>
              <a:rPr dirty="0" sz="2000">
                <a:latin typeface="MS Gothic"/>
                <a:cs typeface="MS Gothic"/>
              </a:rPr>
              <a:t>面，可以使用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mvc:view- </a:t>
            </a:r>
            <a:r>
              <a:rPr dirty="0" sz="2000" spc="-45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controller</a:t>
            </a:r>
            <a:r>
              <a:rPr dirty="0" sz="20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标签实现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704" y="3505834"/>
            <a:ext cx="8674100" cy="90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704" y="5446395"/>
            <a:ext cx="8305800" cy="291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120900">
              <a:lnSpc>
                <a:spcPct val="100000"/>
              </a:lnSpc>
            </a:pPr>
            <a:r>
              <a:rPr dirty="0" spc="-5"/>
              <a:t>Excel</a:t>
            </a:r>
            <a:r>
              <a:rPr dirty="0" spc="-90"/>
              <a:t> </a:t>
            </a:r>
            <a:r>
              <a:rPr dirty="0">
                <a:latin typeface="宋体"/>
                <a:cs typeface="宋体"/>
              </a:rPr>
              <a:t>视图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7357"/>
            <a:ext cx="7986395" cy="3877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若希望使用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展示数据列表，</a:t>
            </a:r>
            <a:r>
              <a:rPr dirty="0" sz="2400">
                <a:latin typeface="宋体"/>
                <a:cs typeface="宋体"/>
              </a:rPr>
              <a:t>仅</a:t>
            </a:r>
            <a:r>
              <a:rPr dirty="0" sz="2400">
                <a:latin typeface="MS Gothic"/>
                <a:cs typeface="MS Gothic"/>
              </a:rPr>
              <a:t>需要</a:t>
            </a: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AbstractExcelView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  </a:t>
            </a:r>
            <a:r>
              <a:rPr dirty="0" sz="2400">
                <a:latin typeface="Arial"/>
                <a:cs typeface="Arial"/>
              </a:rPr>
              <a:t>AbstractJExcel </a:t>
            </a:r>
            <a:r>
              <a:rPr dirty="0" sz="2400" spc="-5">
                <a:latin typeface="Arial"/>
                <a:cs typeface="Arial"/>
              </a:rPr>
              <a:t>View </a:t>
            </a:r>
            <a:r>
              <a:rPr dirty="0" sz="2400">
                <a:latin typeface="MS Gothic"/>
                <a:cs typeface="MS Gothic"/>
              </a:rPr>
              <a:t>即可。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 spc="-60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buildExcelDocument()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方法，在方法中使用模型数据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r>
              <a:rPr dirty="0" sz="2400">
                <a:latin typeface="宋体"/>
                <a:cs typeface="宋体"/>
              </a:rPr>
              <a:t>构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文档就可以  了。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53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AbstractExcelView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基于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POI</a:t>
            </a:r>
            <a:r>
              <a:rPr dirty="0" sz="2400" spc="-1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API</a:t>
            </a:r>
            <a:r>
              <a:rPr dirty="0" sz="2400" spc="-5">
                <a:latin typeface="MS Gothic"/>
                <a:cs typeface="MS Gothic"/>
              </a:rPr>
              <a:t>，而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AbstractJExcelView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是基于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JExcelAPI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的。</a:t>
            </a:r>
            <a:endParaRPr sz="2400">
              <a:latin typeface="MS Gothic"/>
              <a:cs typeface="MS Gothic"/>
            </a:endParaRPr>
          </a:p>
          <a:p>
            <a:pPr marL="354965" marR="904240" indent="-342265">
              <a:lnSpc>
                <a:spcPts val="248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视图对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象需要配置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IOC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容器中的一个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，使用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BeanNameViewResolver</a:t>
            </a:r>
            <a:r>
              <a:rPr dirty="0" sz="24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作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为视图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解析器即可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若希望直接在</a:t>
            </a:r>
            <a:r>
              <a:rPr dirty="0" sz="2400">
                <a:latin typeface="宋体"/>
                <a:cs typeface="宋体"/>
              </a:rPr>
              <a:t>浏览</a:t>
            </a:r>
            <a:r>
              <a:rPr dirty="0" sz="2400">
                <a:latin typeface="MS Gothic"/>
                <a:cs typeface="MS Gothic"/>
              </a:rPr>
              <a:t>器中直接下</a:t>
            </a:r>
            <a:r>
              <a:rPr dirty="0" sz="2400">
                <a:latin typeface="宋体"/>
                <a:cs typeface="宋体"/>
              </a:rPr>
              <a:t>载</a:t>
            </a:r>
            <a:r>
              <a:rPr dirty="0" sz="2400" spc="-57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文档，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可以</a:t>
            </a:r>
            <a:r>
              <a:rPr dirty="0" sz="2400">
                <a:latin typeface="宋体"/>
                <a:cs typeface="宋体"/>
              </a:rPr>
              <a:t>设</a:t>
            </a:r>
            <a:r>
              <a:rPr dirty="0" sz="2400">
                <a:latin typeface="MS Gothic"/>
                <a:cs typeface="MS Gothic"/>
              </a:rPr>
              <a:t>置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响应头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Content-Disposition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值为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attachment;filename=xxx.xls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关</a:t>
            </a:r>
            <a:r>
              <a:rPr dirty="0">
                <a:latin typeface="MS Gothic"/>
                <a:cs typeface="MS Gothic"/>
              </a:rPr>
              <a:t>于重定向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7357"/>
            <a:ext cx="8002905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0320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MS Gothic"/>
                <a:cs typeface="MS Gothic"/>
              </a:rPr>
              <a:t>一般情况下，控制器方法返回字符串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型的</a:t>
            </a:r>
            <a:r>
              <a:rPr dirty="0" sz="2400" spc="-5">
                <a:latin typeface="宋体"/>
                <a:cs typeface="宋体"/>
              </a:rPr>
              <a:t>值</a:t>
            </a:r>
            <a:r>
              <a:rPr dirty="0" sz="2400" spc="-5">
                <a:latin typeface="MS Gothic"/>
                <a:cs typeface="MS Gothic"/>
              </a:rPr>
              <a:t>会被当成</a:t>
            </a:r>
            <a:r>
              <a:rPr dirty="0" sz="2400" spc="-5">
                <a:latin typeface="宋体"/>
                <a:cs typeface="宋体"/>
              </a:rPr>
              <a:t>逻  辑视图</a:t>
            </a:r>
            <a:r>
              <a:rPr dirty="0" sz="2400" spc="-5">
                <a:latin typeface="MS Gothic"/>
                <a:cs typeface="MS Gothic"/>
              </a:rPr>
              <a:t>名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</a:t>
            </a:r>
            <a:endParaRPr sz="2400">
              <a:latin typeface="MS Gothic"/>
              <a:cs typeface="MS Gothic"/>
            </a:endParaRPr>
          </a:p>
          <a:p>
            <a:pPr marL="354965" marR="163195" indent="-342265">
              <a:lnSpc>
                <a:spcPts val="248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如果返回的字符串中</a:t>
            </a:r>
            <a:r>
              <a:rPr dirty="0" sz="2400">
                <a:latin typeface="宋体"/>
                <a:cs typeface="宋体"/>
              </a:rPr>
              <a:t>带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forward: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或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redirect: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前</a:t>
            </a:r>
            <a:r>
              <a:rPr dirty="0" sz="2400">
                <a:latin typeface="宋体"/>
                <a:cs typeface="宋体"/>
              </a:rPr>
              <a:t>缀 </a:t>
            </a:r>
            <a:r>
              <a:rPr dirty="0" sz="2400" spc="-1170">
                <a:latin typeface="宋体"/>
                <a:cs typeface="宋体"/>
              </a:rPr>
              <a:t> </a:t>
            </a:r>
            <a:r>
              <a:rPr dirty="0" sz="2400" spc="-5">
                <a:latin typeface="宋体"/>
                <a:cs typeface="宋体"/>
              </a:rPr>
              <a:t>时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他</a:t>
            </a:r>
            <a:r>
              <a:rPr dirty="0" sz="2400">
                <a:latin typeface="宋体"/>
                <a:cs typeface="宋体"/>
              </a:rPr>
              <a:t>们进</a:t>
            </a:r>
            <a:r>
              <a:rPr dirty="0" sz="2400">
                <a:latin typeface="MS Gothic"/>
                <a:cs typeface="MS Gothic"/>
              </a:rPr>
              <a:t>行特殊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理：将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forward: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redirect: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当成指示符，其后的字符串作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6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URL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来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21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redirect:success.jsp</a:t>
            </a:r>
            <a:r>
              <a:rPr dirty="0" sz="2000" spc="-5">
                <a:latin typeface="MS Gothic"/>
                <a:cs typeface="MS Gothic"/>
              </a:rPr>
              <a:t>：会完成一个到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success.jsp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的重定向的操作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ts val="234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forward:success.jsp</a:t>
            </a:r>
            <a:r>
              <a:rPr dirty="0" sz="2000" spc="-5">
                <a:latin typeface="MS Gothic"/>
                <a:cs typeface="MS Gothic"/>
              </a:rPr>
              <a:t>：会完成一个到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success.jsp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转发</a:t>
            </a:r>
            <a:r>
              <a:rPr dirty="0" sz="2000">
                <a:latin typeface="MS Gothic"/>
                <a:cs typeface="MS Gothic"/>
              </a:rPr>
              <a:t>操作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0589" y="4815840"/>
            <a:ext cx="4330065" cy="179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RESTful</a:t>
            </a:r>
            <a:r>
              <a:rPr dirty="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/>
          <p:nvPr/>
        </p:nvSpPr>
        <p:spPr>
          <a:xfrm>
            <a:off x="527050" y="3644900"/>
            <a:ext cx="53594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575" y="1943100"/>
            <a:ext cx="3143885" cy="1414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  <a:tabLst>
                <a:tab pos="3416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1.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显</a:t>
            </a:r>
            <a:r>
              <a:rPr dirty="0" sz="2400">
                <a:latin typeface="MS Gothic"/>
                <a:cs typeface="MS Gothic"/>
              </a:rPr>
              <a:t>示所有</a:t>
            </a:r>
            <a:r>
              <a:rPr dirty="0" sz="2400">
                <a:latin typeface="宋体"/>
                <a:cs typeface="宋体"/>
              </a:rPr>
              <a:t>员</a:t>
            </a:r>
            <a:r>
              <a:rPr dirty="0" sz="2400">
                <a:latin typeface="MS Gothic"/>
                <a:cs typeface="MS Gothic"/>
              </a:rPr>
              <a:t>工信息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>
                <a:latin typeface="Arial"/>
                <a:cs typeface="Arial"/>
              </a:rPr>
              <a:t>URI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emps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求方式：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示效果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3620" y="3807459"/>
            <a:ext cx="53213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079" y="2014854"/>
            <a:ext cx="3143885" cy="156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2.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添加所有</a:t>
            </a:r>
            <a:r>
              <a:rPr dirty="0" sz="2400">
                <a:latin typeface="宋体"/>
                <a:cs typeface="宋体"/>
              </a:rPr>
              <a:t>员</a:t>
            </a:r>
            <a:r>
              <a:rPr dirty="0" sz="2400">
                <a:latin typeface="MS Gothic"/>
                <a:cs typeface="MS Gothic"/>
              </a:rPr>
              <a:t>工信息</a:t>
            </a:r>
            <a:endParaRPr sz="2400">
              <a:latin typeface="MS Gothic"/>
              <a:cs typeface="MS Gothic"/>
            </a:endParaRPr>
          </a:p>
          <a:p>
            <a:pPr algn="ctr" marR="133350">
              <a:lnSpc>
                <a:spcPct val="100000"/>
              </a:lnSpc>
              <a:spcBef>
                <a:spcPts val="355"/>
              </a:spcBef>
              <a:tabLst>
                <a:tab pos="2844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示添加</a:t>
            </a:r>
            <a:r>
              <a:rPr dirty="0" sz="2000">
                <a:latin typeface="宋体"/>
                <a:cs typeface="宋体"/>
              </a:rPr>
              <a:t>页</a:t>
            </a:r>
            <a:r>
              <a:rPr dirty="0" sz="2000">
                <a:latin typeface="MS Gothic"/>
                <a:cs typeface="MS Gothic"/>
              </a:rPr>
              <a:t>面：</a:t>
            </a:r>
            <a:endParaRPr sz="2000">
              <a:latin typeface="MS Gothic"/>
              <a:cs typeface="MS Gothic"/>
            </a:endParaRPr>
          </a:p>
          <a:p>
            <a:pPr marL="115506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15506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75"/>
              </a:spcBef>
              <a:tabLst>
                <a:tab pos="1154430" algn="l"/>
              </a:tabLst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75"/>
              </a:spcBef>
              <a:tabLst>
                <a:tab pos="1154430" algn="l"/>
              </a:tabLst>
            </a:pPr>
            <a:r>
              <a:rPr dirty="0" sz="1600" spc="-5"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59" y="3807459"/>
            <a:ext cx="2552700" cy="199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9787" y="610265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80972" y="0"/>
                </a:moveTo>
                <a:lnTo>
                  <a:pt x="49556" y="6397"/>
                </a:lnTo>
                <a:lnTo>
                  <a:pt x="23807" y="23807"/>
                </a:lnTo>
                <a:lnTo>
                  <a:pt x="6397" y="49556"/>
                </a:lnTo>
                <a:lnTo>
                  <a:pt x="0" y="80972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60115" y="6183629"/>
            <a:ext cx="0" cy="324485"/>
          </a:xfrm>
          <a:custGeom>
            <a:avLst/>
            <a:gdLst/>
            <a:ahLst/>
            <a:cxnLst/>
            <a:rect l="l" t="t" r="r" b="b"/>
            <a:pathLst>
              <a:path w="0" h="324484">
                <a:moveTo>
                  <a:pt x="0" y="0"/>
                </a:moveTo>
                <a:lnTo>
                  <a:pt x="0" y="32448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59787" y="650811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0"/>
                </a:moveTo>
                <a:lnTo>
                  <a:pt x="6397" y="31416"/>
                </a:lnTo>
                <a:lnTo>
                  <a:pt x="23807" y="57165"/>
                </a:lnTo>
                <a:lnTo>
                  <a:pt x="49556" y="74575"/>
                </a:lnTo>
                <a:lnTo>
                  <a:pt x="80972" y="80972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40760" y="6588759"/>
            <a:ext cx="5307330" cy="0"/>
          </a:xfrm>
          <a:custGeom>
            <a:avLst/>
            <a:gdLst/>
            <a:ahLst/>
            <a:cxnLst/>
            <a:rect l="l" t="t" r="r" b="b"/>
            <a:pathLst>
              <a:path w="5307330" h="0">
                <a:moveTo>
                  <a:pt x="0" y="0"/>
                </a:moveTo>
                <a:lnTo>
                  <a:pt x="53073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48090" y="650811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80972"/>
                </a:moveTo>
                <a:lnTo>
                  <a:pt x="31416" y="74575"/>
                </a:lnTo>
                <a:lnTo>
                  <a:pt x="57165" y="57165"/>
                </a:lnTo>
                <a:lnTo>
                  <a:pt x="74575" y="31416"/>
                </a:lnTo>
                <a:lnTo>
                  <a:pt x="80972" y="0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28734" y="6183629"/>
            <a:ext cx="0" cy="324485"/>
          </a:xfrm>
          <a:custGeom>
            <a:avLst/>
            <a:gdLst/>
            <a:ahLst/>
            <a:cxnLst/>
            <a:rect l="l" t="t" r="r" b="b"/>
            <a:pathLst>
              <a:path w="0" h="324484">
                <a:moveTo>
                  <a:pt x="0" y="32448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48090" y="610265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80972" y="80972"/>
                </a:moveTo>
                <a:lnTo>
                  <a:pt x="74575" y="49556"/>
                </a:lnTo>
                <a:lnTo>
                  <a:pt x="57165" y="23807"/>
                </a:lnTo>
                <a:lnTo>
                  <a:pt x="31416" y="6397"/>
                </a:lnTo>
                <a:lnTo>
                  <a:pt x="0" y="0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40760" y="6102985"/>
            <a:ext cx="5307330" cy="0"/>
          </a:xfrm>
          <a:custGeom>
            <a:avLst/>
            <a:gdLst/>
            <a:ahLst/>
            <a:cxnLst/>
            <a:rect l="l" t="t" r="r" b="b"/>
            <a:pathLst>
              <a:path w="5307330" h="0">
                <a:moveTo>
                  <a:pt x="53073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80104" y="2450465"/>
            <a:ext cx="2088514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dirty="0" sz="2000" spc="-5">
                <a:latin typeface="Arial"/>
                <a:cs typeface="Arial"/>
              </a:rPr>
              <a:t>–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MS Gothic"/>
                <a:cs typeface="MS Gothic"/>
              </a:rPr>
              <a:t>添加</a:t>
            </a:r>
            <a:r>
              <a:rPr dirty="0" sz="2000" spc="-5">
                <a:latin typeface="宋体"/>
                <a:cs typeface="宋体"/>
              </a:rPr>
              <a:t>员</a:t>
            </a:r>
            <a:r>
              <a:rPr dirty="0" sz="2000" spc="-5">
                <a:latin typeface="MS Gothic"/>
                <a:cs typeface="MS Gothic"/>
              </a:rPr>
              <a:t>工信息：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7304" y="2790825"/>
            <a:ext cx="3660775" cy="1034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buClr>
                <a:srgbClr val="0000FF"/>
              </a:buClr>
              <a:buChar char="•"/>
              <a:tabLst>
                <a:tab pos="24066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240029" algn="l"/>
              </a:tabLst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  <a:spcBef>
                <a:spcPts val="275"/>
              </a:spcBef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示效果：完成添加，重定向到</a:t>
            </a:r>
            <a:r>
              <a:rPr dirty="0" sz="1600" spc="-415">
                <a:latin typeface="MS Gothic"/>
                <a:cs typeface="MS Gothic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宋体"/>
                <a:cs typeface="宋体"/>
              </a:rPr>
              <a:t>页</a:t>
            </a:r>
            <a:endParaRPr sz="1600">
              <a:latin typeface="宋体"/>
              <a:cs typeface="宋体"/>
            </a:endParaRPr>
          </a:p>
          <a:p>
            <a:pPr marL="240029">
              <a:lnSpc>
                <a:spcPts val="1875"/>
              </a:lnSpc>
            </a:pPr>
            <a:r>
              <a:rPr dirty="0" sz="1600">
                <a:latin typeface="MS Gothic"/>
                <a:cs typeface="MS Gothic"/>
              </a:rPr>
              <a:t>面。</a:t>
            </a:r>
            <a:endParaRPr sz="16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39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/>
              <a:t>3.</a:t>
            </a:r>
            <a:r>
              <a:rPr dirty="0" sz="2400" spc="-110"/>
              <a:t> </a:t>
            </a:r>
            <a:r>
              <a:rPr dirty="0" sz="2400">
                <a:latin typeface="宋体"/>
                <a:cs typeface="宋体"/>
              </a:rPr>
              <a:t>删</a:t>
            </a:r>
            <a:r>
              <a:rPr dirty="0" sz="2400">
                <a:latin typeface="MS Gothic"/>
                <a:cs typeface="MS Gothic"/>
              </a:rPr>
              <a:t>除操作</a:t>
            </a:r>
            <a:endParaRPr sz="24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355"/>
              </a:spcBef>
              <a:buClr>
                <a:srgbClr val="0000FF"/>
              </a:buClr>
              <a:buChar char="–"/>
              <a:tabLst>
                <a:tab pos="960755" algn="l"/>
              </a:tabLst>
            </a:pPr>
            <a:r>
              <a:rPr dirty="0" spc="-5"/>
              <a:t>URL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emp/{id}</a:t>
            </a:r>
          </a:p>
          <a:p>
            <a:pPr marL="960755" indent="-285115">
              <a:lnSpc>
                <a:spcPct val="100000"/>
              </a:lnSpc>
              <a:spcBef>
                <a:spcPts val="350"/>
              </a:spcBef>
              <a:buClr>
                <a:srgbClr val="FF0000"/>
              </a:buClr>
              <a:buFont typeface="Arial"/>
              <a:buChar char="–"/>
              <a:tabLst>
                <a:tab pos="960755" algn="l"/>
              </a:tabLst>
            </a:pP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求方式：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宋体"/>
                <a:cs typeface="宋体"/>
              </a:rPr>
              <a:t>删</a:t>
            </a:r>
            <a:r>
              <a:rPr dirty="0">
                <a:latin typeface="MS Gothic"/>
                <a:cs typeface="MS Gothic"/>
              </a:rPr>
              <a:t>除后效果：</a:t>
            </a:r>
            <a:r>
              <a:rPr dirty="0">
                <a:latin typeface="宋体"/>
                <a:cs typeface="宋体"/>
              </a:rPr>
              <a:t>对应记录</a:t>
            </a:r>
            <a:r>
              <a:rPr dirty="0">
                <a:latin typeface="MS Gothic"/>
                <a:cs typeface="MS Gothic"/>
              </a:rPr>
              <a:t>从数据表中</a:t>
            </a:r>
            <a:r>
              <a:rPr dirty="0">
                <a:latin typeface="宋体"/>
                <a:cs typeface="宋体"/>
              </a:rPr>
              <a:t>删</a:t>
            </a:r>
            <a:r>
              <a:rPr dirty="0">
                <a:latin typeface="MS Gothic"/>
                <a:cs typeface="MS Gothic"/>
              </a:rPr>
              <a:t>除</a:t>
            </a:r>
          </a:p>
          <a:p>
            <a:pPr marL="218440">
              <a:lnSpc>
                <a:spcPct val="100000"/>
              </a:lnSpc>
              <a:spcBef>
                <a:spcPts val="365"/>
              </a:spcBef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/>
              <a:t>4. </a:t>
            </a:r>
            <a:r>
              <a:rPr dirty="0" sz="2400">
                <a:latin typeface="MS Gothic"/>
                <a:cs typeface="MS Gothic"/>
              </a:rPr>
              <a:t>修改操作：</a:t>
            </a:r>
            <a:r>
              <a:rPr dirty="0" sz="2400" b="1" i="1">
                <a:latin typeface="Arial"/>
                <a:cs typeface="Arial"/>
              </a:rPr>
              <a:t>lastName</a:t>
            </a:r>
            <a:r>
              <a:rPr dirty="0" sz="2400" spc="-145" b="1" i="1">
                <a:latin typeface="Arial"/>
                <a:cs typeface="Arial"/>
              </a:rPr>
              <a:t> </a:t>
            </a:r>
            <a:r>
              <a:rPr dirty="0" sz="2450" spc="-40" b="1">
                <a:latin typeface="等线"/>
                <a:cs typeface="等线"/>
              </a:rPr>
              <a:t>不可修改</a:t>
            </a:r>
            <a:r>
              <a:rPr dirty="0" sz="2400" spc="-40">
                <a:latin typeface="MS Gothic"/>
                <a:cs typeface="MS Gothic"/>
              </a:rPr>
              <a:t>！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45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宋体"/>
                <a:cs typeface="宋体"/>
              </a:rPr>
              <a:t>显</a:t>
            </a:r>
            <a:r>
              <a:rPr dirty="0">
                <a:latin typeface="MS Gothic"/>
                <a:cs typeface="MS Gothic"/>
              </a:rPr>
              <a:t>示修改</a:t>
            </a:r>
            <a:r>
              <a:rPr dirty="0">
                <a:latin typeface="宋体"/>
                <a:cs typeface="宋体"/>
              </a:rPr>
              <a:t>页</a:t>
            </a:r>
            <a:r>
              <a:rPr dirty="0">
                <a:latin typeface="MS Gothic"/>
                <a:cs typeface="MS Gothic"/>
              </a:rPr>
              <a:t>面：</a:t>
            </a:r>
          </a:p>
          <a:p>
            <a:pPr lvl="1" marL="136080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36080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emp/{id}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>
                <a:solidFill>
                  <a:srgbClr val="FF0000"/>
                </a:solidFill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305"/>
              </a:spcBef>
              <a:tabLst>
                <a:tab pos="1360170" algn="l"/>
              </a:tabLst>
            </a:pPr>
            <a:r>
              <a:rPr dirty="0" sz="1600" spc="-5"/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示效果：回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表</a:t>
            </a:r>
            <a:r>
              <a:rPr dirty="0" sz="1600">
                <a:latin typeface="宋体"/>
                <a:cs typeface="宋体"/>
              </a:rPr>
              <a:t>单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MS Gothic"/>
                <a:cs typeface="MS Gothic"/>
              </a:rPr>
              <a:t>修改</a:t>
            </a:r>
            <a:r>
              <a:rPr dirty="0">
                <a:latin typeface="宋体"/>
                <a:cs typeface="宋体"/>
              </a:rPr>
              <a:t>员</a:t>
            </a:r>
            <a:r>
              <a:rPr dirty="0">
                <a:latin typeface="MS Gothic"/>
                <a:cs typeface="MS Gothic"/>
              </a:rPr>
              <a:t>工信息：</a:t>
            </a:r>
          </a:p>
          <a:p>
            <a:pPr lvl="1" marL="136080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36080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>
                <a:solidFill>
                  <a:srgbClr val="FF0000"/>
                </a:solidFill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PUT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/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示效果：完成修改，重定向到</a:t>
            </a:r>
            <a:r>
              <a:rPr dirty="0" sz="1600" spc="-415">
                <a:latin typeface="MS Gothic"/>
                <a:cs typeface="MS Gothic"/>
              </a:rPr>
              <a:t> </a:t>
            </a:r>
            <a:r>
              <a:rPr dirty="0" sz="1600"/>
              <a:t>list</a:t>
            </a:r>
            <a:r>
              <a:rPr dirty="0" sz="1600" spc="-60"/>
              <a:t> </a:t>
            </a:r>
            <a:r>
              <a:rPr dirty="0" sz="1600">
                <a:latin typeface="宋体"/>
                <a:cs typeface="宋体"/>
              </a:rPr>
              <a:t>页</a:t>
            </a:r>
            <a:r>
              <a:rPr dirty="0" sz="1600">
                <a:latin typeface="MS Gothic"/>
                <a:cs typeface="MS Gothic"/>
              </a:rPr>
              <a:t>面。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134" y="4105909"/>
            <a:ext cx="2374899" cy="218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2479"/>
            <a:ext cx="5995670" cy="3441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841750">
              <a:lnSpc>
                <a:spcPct val="100000"/>
              </a:lnSpc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相</a:t>
            </a:r>
            <a:r>
              <a:rPr dirty="0" sz="2800" spc="-5">
                <a:latin typeface="宋体"/>
                <a:cs typeface="宋体"/>
              </a:rPr>
              <a:t>关</a:t>
            </a:r>
            <a:r>
              <a:rPr dirty="0" sz="2800" spc="-5">
                <a:latin typeface="MS Gothic"/>
                <a:cs typeface="MS Gothic"/>
              </a:rPr>
              <a:t>的</a:t>
            </a:r>
            <a:r>
              <a:rPr dirty="0" sz="2800" spc="-5">
                <a:latin typeface="宋体"/>
                <a:cs typeface="宋体"/>
              </a:rPr>
              <a:t>类</a:t>
            </a:r>
            <a:r>
              <a:rPr dirty="0" sz="2800" spc="-5">
                <a:latin typeface="MS Gothic"/>
                <a:cs typeface="MS Gothic"/>
              </a:rPr>
              <a:t>：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spc="-5">
                <a:latin typeface="宋体"/>
                <a:cs typeface="宋体"/>
              </a:rPr>
              <a:t>实</a:t>
            </a:r>
            <a:r>
              <a:rPr dirty="0" sz="2400" spc="-5">
                <a:latin typeface="MS Gothic"/>
                <a:cs typeface="MS Gothic"/>
              </a:rPr>
              <a:t>体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Arial"/>
                <a:cs typeface="Arial"/>
              </a:rPr>
              <a:t>Employee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Department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EmployeeHandler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Dao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Arial"/>
                <a:cs typeface="Arial"/>
              </a:rPr>
              <a:t>EmployeeDao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DepartmentDao</a:t>
            </a:r>
            <a:endParaRPr sz="2400">
              <a:latin typeface="Arial"/>
              <a:cs typeface="Arial"/>
            </a:endParaRPr>
          </a:p>
          <a:p>
            <a:pPr algn="ctr" marR="3841750">
              <a:lnSpc>
                <a:spcPct val="100000"/>
              </a:lnSpc>
              <a:spcBef>
                <a:spcPts val="484"/>
              </a:spcBef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相</a:t>
            </a:r>
            <a:r>
              <a:rPr dirty="0" sz="2800" spc="-5">
                <a:latin typeface="宋体"/>
                <a:cs typeface="宋体"/>
              </a:rPr>
              <a:t>关</a:t>
            </a:r>
            <a:r>
              <a:rPr dirty="0" sz="2800" spc="-5">
                <a:latin typeface="MS Gothic"/>
                <a:cs typeface="MS Gothic"/>
              </a:rPr>
              <a:t>的</a:t>
            </a:r>
            <a:r>
              <a:rPr dirty="0" sz="2800" spc="-5">
                <a:latin typeface="宋体"/>
                <a:cs typeface="宋体"/>
              </a:rPr>
              <a:t>页</a:t>
            </a:r>
            <a:r>
              <a:rPr dirty="0" sz="2800" spc="-5">
                <a:latin typeface="MS Gothic"/>
                <a:cs typeface="MS Gothic"/>
              </a:rPr>
              <a:t>面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list.jsp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input.jsp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edit.jsp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20559" y="3284854"/>
            <a:ext cx="19177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359" y="26904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359" y="267208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59" y="2651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359" y="2632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359" y="261238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359" y="25939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359" y="257365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359" y="255523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359" y="25349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7359" y="25158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359" y="249618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59" y="24771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7359" y="245681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359" y="24384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359" y="24193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7359" y="239966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359" y="238061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359" y="23602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359" y="234188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359" y="23215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359" y="230314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7359" y="22828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359" y="22637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359" y="224408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7359" y="222503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7359" y="22047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359" y="21805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359" y="2155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7359" y="2131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7359" y="210693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7359" y="20821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7359" y="20580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7359" y="20332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7359" y="200913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359" y="1984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7359" y="195833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7359" y="1934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7359" y="1909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7359" y="1885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7359" y="1860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7359" y="18357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7359" y="181165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359" y="178688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7359" y="17627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7359" y="173672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7359" y="1711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7359" y="1687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359" y="1663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7359" y="16389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7359" y="16141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7359" y="15894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7359" y="15652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7359" y="15405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7359" y="15163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7359" y="1490344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7359" y="14655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359" y="14414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359" y="14166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359" y="139255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359" y="13677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7359" y="13430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359" y="131889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359" y="129413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7359" y="1268094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7359" y="126873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75740" y="19888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90465" y="193167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181600" y="1833879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60856" y="6014402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 h="0">
                <a:moveTo>
                  <a:pt x="0" y="0"/>
                </a:moveTo>
                <a:lnTo>
                  <a:pt x="437829" y="0"/>
                </a:lnTo>
              </a:path>
            </a:pathLst>
          </a:custGeom>
          <a:ln w="14604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83068" y="5999479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1524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30680" y="598455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0" y="0"/>
                </a:moveTo>
                <a:lnTo>
                  <a:pt x="698497" y="0"/>
                </a:lnTo>
              </a:path>
            </a:pathLst>
          </a:custGeom>
          <a:ln w="1460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92897" y="596931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158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69085" y="5954077"/>
            <a:ext cx="821690" cy="0"/>
          </a:xfrm>
          <a:custGeom>
            <a:avLst/>
            <a:gdLst/>
            <a:ahLst/>
            <a:cxnLst/>
            <a:rect l="l" t="t" r="r" b="b"/>
            <a:pathLst>
              <a:path w="821689" h="0">
                <a:moveTo>
                  <a:pt x="0" y="0"/>
                </a:moveTo>
                <a:lnTo>
                  <a:pt x="821689" y="0"/>
                </a:lnTo>
              </a:path>
            </a:pathLst>
          </a:custGeom>
          <a:ln w="1460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53845" y="5930900"/>
            <a:ext cx="852169" cy="15875"/>
          </a:xfrm>
          <a:custGeom>
            <a:avLst/>
            <a:gdLst/>
            <a:ahLst/>
            <a:cxnLst/>
            <a:rect l="l" t="t" r="r" b="b"/>
            <a:pathLst>
              <a:path w="852169" h="15875">
                <a:moveTo>
                  <a:pt x="0" y="15875"/>
                </a:moveTo>
                <a:lnTo>
                  <a:pt x="852169" y="15875"/>
                </a:lnTo>
                <a:lnTo>
                  <a:pt x="852169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3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48764" y="5916295"/>
            <a:ext cx="862330" cy="14604"/>
          </a:xfrm>
          <a:custGeom>
            <a:avLst/>
            <a:gdLst/>
            <a:ahLst/>
            <a:cxnLst/>
            <a:rect l="l" t="t" r="r" b="b"/>
            <a:pathLst>
              <a:path w="862330" h="14604">
                <a:moveTo>
                  <a:pt x="0" y="14605"/>
                </a:moveTo>
                <a:lnTo>
                  <a:pt x="862329" y="14605"/>
                </a:lnTo>
                <a:lnTo>
                  <a:pt x="86232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48123" y="5907404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11429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48129" y="5913754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48764" y="591565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48103" y="588645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48087" y="5870575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48073" y="585597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48057" y="5840095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48043" y="582549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8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548028" y="5810250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5" h="15239">
                <a:moveTo>
                  <a:pt x="0" y="15240"/>
                </a:moveTo>
                <a:lnTo>
                  <a:pt x="863614" y="15240"/>
                </a:lnTo>
                <a:lnTo>
                  <a:pt x="86361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FD8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48014" y="579564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8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47998" y="5779770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9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47984" y="576516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A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47968" y="5749290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A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47954" y="573468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47939" y="5719445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5" h="15239">
                <a:moveTo>
                  <a:pt x="0" y="15240"/>
                </a:moveTo>
                <a:lnTo>
                  <a:pt x="863614" y="15240"/>
                </a:lnTo>
                <a:lnTo>
                  <a:pt x="86361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547919" y="569912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47900" y="56794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47880" y="5659754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47860" y="563943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47841" y="561911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47821" y="559879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47801" y="557911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547782" y="555942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47763" y="55397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547742" y="5518785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47722" y="549846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47703" y="5478779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47684" y="545909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47663" y="5438140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47644" y="5418454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47624" y="539813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47605" y="537845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47585" y="535876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47565" y="5337810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47545" y="531812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47526" y="52984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47506" y="5278120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B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47494" y="5258435"/>
            <a:ext cx="863600" cy="19685"/>
          </a:xfrm>
          <a:custGeom>
            <a:avLst/>
            <a:gdLst/>
            <a:ahLst/>
            <a:cxnLst/>
            <a:rect l="l" t="t" r="r" b="b"/>
            <a:pathLst>
              <a:path w="863600" h="19685">
                <a:moveTo>
                  <a:pt x="0" y="19685"/>
                </a:moveTo>
                <a:lnTo>
                  <a:pt x="863611" y="19685"/>
                </a:lnTo>
                <a:lnTo>
                  <a:pt x="863611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B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48891" y="5237479"/>
            <a:ext cx="861060" cy="20955"/>
          </a:xfrm>
          <a:custGeom>
            <a:avLst/>
            <a:gdLst/>
            <a:ahLst/>
            <a:cxnLst/>
            <a:rect l="l" t="t" r="r" b="b"/>
            <a:pathLst>
              <a:path w="861060" h="20954">
                <a:moveTo>
                  <a:pt x="0" y="20955"/>
                </a:moveTo>
                <a:lnTo>
                  <a:pt x="860806" y="20955"/>
                </a:lnTo>
                <a:lnTo>
                  <a:pt x="860806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63369" y="5227637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 h="0">
                <a:moveTo>
                  <a:pt x="0" y="0"/>
                </a:moveTo>
                <a:lnTo>
                  <a:pt x="831850" y="0"/>
                </a:lnTo>
              </a:path>
            </a:pathLst>
          </a:custGeom>
          <a:ln w="1968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93214" y="520795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0" y="0"/>
                </a:lnTo>
              </a:path>
            </a:pathLst>
          </a:custGeom>
          <a:ln w="1968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45284" y="5187950"/>
            <a:ext cx="668020" cy="0"/>
          </a:xfrm>
          <a:custGeom>
            <a:avLst/>
            <a:gdLst/>
            <a:ahLst/>
            <a:cxnLst/>
            <a:rect l="l" t="t" r="r" b="b"/>
            <a:pathLst>
              <a:path w="668019" h="0">
                <a:moveTo>
                  <a:pt x="0" y="0"/>
                </a:moveTo>
                <a:lnTo>
                  <a:pt x="668020" y="0"/>
                </a:lnTo>
              </a:path>
            </a:pathLst>
          </a:custGeom>
          <a:ln w="2032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28786" y="5167947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7" y="0"/>
                </a:lnTo>
              </a:path>
            </a:pathLst>
          </a:custGeom>
          <a:ln w="1968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78966" y="537051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6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97379" y="537146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927224" y="537273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27611" y="536829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0">
                <a:moveTo>
                  <a:pt x="0" y="0"/>
                </a:moveTo>
                <a:lnTo>
                  <a:pt x="303366" y="0"/>
                </a:lnTo>
              </a:path>
            </a:pathLst>
          </a:custGeom>
          <a:ln w="381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93558" y="5364479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 h="0">
                <a:moveTo>
                  <a:pt x="0" y="0"/>
                </a:moveTo>
                <a:lnTo>
                  <a:pt x="371472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60221" y="5359082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 h="0">
                <a:moveTo>
                  <a:pt x="0" y="0"/>
                </a:moveTo>
                <a:lnTo>
                  <a:pt x="437829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73555" y="5360034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78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80223" y="536130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8142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90064" y="536225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 h="0">
                <a:moveTo>
                  <a:pt x="0" y="0"/>
                </a:moveTo>
                <a:lnTo>
                  <a:pt x="378459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41171" y="535686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 h="0">
                <a:moveTo>
                  <a:pt x="0" y="0"/>
                </a:moveTo>
                <a:lnTo>
                  <a:pt x="476247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22755" y="5352415"/>
            <a:ext cx="513080" cy="0"/>
          </a:xfrm>
          <a:custGeom>
            <a:avLst/>
            <a:gdLst/>
            <a:ahLst/>
            <a:cxnLst/>
            <a:rect l="l" t="t" r="r" b="b"/>
            <a:pathLst>
              <a:path w="513080" h="0">
                <a:moveTo>
                  <a:pt x="0" y="0"/>
                </a:moveTo>
                <a:lnTo>
                  <a:pt x="513078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728788" y="5353684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3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737994" y="5354637"/>
            <a:ext cx="482600" cy="0"/>
          </a:xfrm>
          <a:custGeom>
            <a:avLst/>
            <a:gdLst/>
            <a:ahLst/>
            <a:cxnLst/>
            <a:rect l="l" t="t" r="r" b="b"/>
            <a:pathLst>
              <a:path w="482600" h="0">
                <a:moveTo>
                  <a:pt x="0" y="0"/>
                </a:moveTo>
                <a:lnTo>
                  <a:pt x="4825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98943" y="5349240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 h="0">
                <a:moveTo>
                  <a:pt x="0" y="0"/>
                </a:moveTo>
                <a:lnTo>
                  <a:pt x="560702" y="0"/>
                </a:lnTo>
              </a:path>
            </a:pathLst>
          </a:custGeom>
          <a:ln w="381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82433" y="5345429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810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71638" y="5340984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77035" y="5342254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82433" y="534352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51318" y="5337810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5" h="0">
                <a:moveTo>
                  <a:pt x="0" y="0"/>
                </a:moveTo>
                <a:lnTo>
                  <a:pt x="655953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41793" y="5334000"/>
            <a:ext cx="675005" cy="0"/>
          </a:xfrm>
          <a:custGeom>
            <a:avLst/>
            <a:gdLst/>
            <a:ahLst/>
            <a:cxnLst/>
            <a:rect l="l" t="t" r="r" b="b"/>
            <a:pathLst>
              <a:path w="675005" h="0">
                <a:moveTo>
                  <a:pt x="0" y="0"/>
                </a:moveTo>
                <a:lnTo>
                  <a:pt x="675003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7823" y="5330190"/>
            <a:ext cx="702945" cy="0"/>
          </a:xfrm>
          <a:custGeom>
            <a:avLst/>
            <a:gdLst/>
            <a:ahLst/>
            <a:cxnLst/>
            <a:rect l="l" t="t" r="r" b="b"/>
            <a:pathLst>
              <a:path w="702944" h="0">
                <a:moveTo>
                  <a:pt x="0" y="0"/>
                </a:moveTo>
                <a:lnTo>
                  <a:pt x="702943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18456" y="5326379"/>
            <a:ext cx="721995" cy="0"/>
          </a:xfrm>
          <a:custGeom>
            <a:avLst/>
            <a:gdLst/>
            <a:ahLst/>
            <a:cxnLst/>
            <a:rect l="l" t="t" r="r" b="b"/>
            <a:pathLst>
              <a:path w="721994" h="0">
                <a:moveTo>
                  <a:pt x="0" y="0"/>
                </a:moveTo>
                <a:lnTo>
                  <a:pt x="721676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07820" y="5322570"/>
            <a:ext cx="742950" cy="0"/>
          </a:xfrm>
          <a:custGeom>
            <a:avLst/>
            <a:gdLst/>
            <a:ahLst/>
            <a:cxnLst/>
            <a:rect l="l" t="t" r="r" b="b"/>
            <a:pathLst>
              <a:path w="742950" h="0">
                <a:moveTo>
                  <a:pt x="0" y="0"/>
                </a:moveTo>
                <a:lnTo>
                  <a:pt x="742948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99565" y="5318760"/>
            <a:ext cx="759460" cy="0"/>
          </a:xfrm>
          <a:custGeom>
            <a:avLst/>
            <a:gdLst/>
            <a:ahLst/>
            <a:cxnLst/>
            <a:rect l="l" t="t" r="r" b="b"/>
            <a:pathLst>
              <a:path w="759460" h="0">
                <a:moveTo>
                  <a:pt x="0" y="0"/>
                </a:moveTo>
                <a:lnTo>
                  <a:pt x="759458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92262" y="5314950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84325" y="5311140"/>
            <a:ext cx="789940" cy="0"/>
          </a:xfrm>
          <a:custGeom>
            <a:avLst/>
            <a:gdLst/>
            <a:ahLst/>
            <a:cxnLst/>
            <a:rect l="l" t="t" r="r" b="b"/>
            <a:pathLst>
              <a:path w="789939" h="0">
                <a:moveTo>
                  <a:pt x="0" y="0"/>
                </a:moveTo>
                <a:lnTo>
                  <a:pt x="78993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78610" y="5307329"/>
            <a:ext cx="801370" cy="0"/>
          </a:xfrm>
          <a:custGeom>
            <a:avLst/>
            <a:gdLst/>
            <a:ahLst/>
            <a:cxnLst/>
            <a:rect l="l" t="t" r="r" b="b"/>
            <a:pathLst>
              <a:path w="801369" h="0">
                <a:moveTo>
                  <a:pt x="0" y="0"/>
                </a:moveTo>
                <a:lnTo>
                  <a:pt x="80136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73212" y="5303520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4" h="0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567497" y="5299710"/>
            <a:ext cx="823594" cy="0"/>
          </a:xfrm>
          <a:custGeom>
            <a:avLst/>
            <a:gdLst/>
            <a:ahLst/>
            <a:cxnLst/>
            <a:rect l="l" t="t" r="r" b="b"/>
            <a:pathLst>
              <a:path w="823594" h="0">
                <a:moveTo>
                  <a:pt x="0" y="0"/>
                </a:moveTo>
                <a:lnTo>
                  <a:pt x="823594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61782" y="5295265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4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56596" y="5290185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 h="0">
                <a:moveTo>
                  <a:pt x="0" y="0"/>
                </a:moveTo>
                <a:lnTo>
                  <a:pt x="845396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553633" y="5285422"/>
            <a:ext cx="851535" cy="0"/>
          </a:xfrm>
          <a:custGeom>
            <a:avLst/>
            <a:gdLst/>
            <a:ahLst/>
            <a:cxnLst/>
            <a:rect l="l" t="t" r="r" b="b"/>
            <a:pathLst>
              <a:path w="851535" h="0">
                <a:moveTo>
                  <a:pt x="0" y="0"/>
                </a:moveTo>
                <a:lnTo>
                  <a:pt x="851322" y="0"/>
                </a:lnTo>
              </a:path>
            </a:pathLst>
          </a:custGeom>
          <a:ln w="4445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51304" y="5280660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48891" y="5275579"/>
            <a:ext cx="861060" cy="0"/>
          </a:xfrm>
          <a:custGeom>
            <a:avLst/>
            <a:gdLst/>
            <a:ahLst/>
            <a:cxnLst/>
            <a:rect l="l" t="t" r="r" b="b"/>
            <a:pathLst>
              <a:path w="861060" h="0">
                <a:moveTo>
                  <a:pt x="0" y="0"/>
                </a:moveTo>
                <a:lnTo>
                  <a:pt x="860805" y="0"/>
                </a:lnTo>
              </a:path>
            </a:pathLst>
          </a:custGeom>
          <a:ln w="5079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48129" y="526922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48510" y="5271770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 h="0">
                <a:moveTo>
                  <a:pt x="0" y="0"/>
                </a:moveTo>
                <a:lnTo>
                  <a:pt x="861567" y="0"/>
                </a:lnTo>
              </a:path>
            </a:pathLst>
          </a:custGeom>
          <a:ln w="3175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48129" y="5263515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47812" y="5264784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47812" y="5266054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48129" y="5267325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48606" y="5259070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 h="0">
                <a:moveTo>
                  <a:pt x="0" y="0"/>
                </a:moveTo>
                <a:lnTo>
                  <a:pt x="861377" y="0"/>
                </a:lnTo>
              </a:path>
            </a:pathLst>
          </a:custGeom>
          <a:ln w="317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48129" y="526160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550669" y="5253990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49558" y="5256529"/>
            <a:ext cx="859790" cy="0"/>
          </a:xfrm>
          <a:custGeom>
            <a:avLst/>
            <a:gdLst/>
            <a:ahLst/>
            <a:cxnLst/>
            <a:rect l="l" t="t" r="r" b="b"/>
            <a:pathLst>
              <a:path w="859789" h="0">
                <a:moveTo>
                  <a:pt x="0" y="0"/>
                </a:moveTo>
                <a:lnTo>
                  <a:pt x="859472" y="0"/>
                </a:lnTo>
              </a:path>
            </a:pathLst>
          </a:custGeom>
          <a:ln w="3175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51304" y="5250179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5080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54479" y="5245100"/>
            <a:ext cx="849630" cy="0"/>
          </a:xfrm>
          <a:custGeom>
            <a:avLst/>
            <a:gdLst/>
            <a:ahLst/>
            <a:cxnLst/>
            <a:rect l="l" t="t" r="r" b="b"/>
            <a:pathLst>
              <a:path w="849630" h="0">
                <a:moveTo>
                  <a:pt x="0" y="0"/>
                </a:moveTo>
                <a:lnTo>
                  <a:pt x="849630" y="0"/>
                </a:lnTo>
              </a:path>
            </a:pathLst>
          </a:custGeom>
          <a:ln w="5080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558289" y="5240020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 h="0">
                <a:moveTo>
                  <a:pt x="0" y="0"/>
                </a:moveTo>
                <a:lnTo>
                  <a:pt x="842010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64004" y="5235257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 h="0">
                <a:moveTo>
                  <a:pt x="0" y="0"/>
                </a:moveTo>
                <a:lnTo>
                  <a:pt x="830580" y="0"/>
                </a:lnTo>
              </a:path>
            </a:pathLst>
          </a:custGeom>
          <a:ln w="4445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568830" y="5230177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5" h="0">
                <a:moveTo>
                  <a:pt x="0" y="0"/>
                </a:moveTo>
                <a:lnTo>
                  <a:pt x="820928" y="0"/>
                </a:lnTo>
              </a:path>
            </a:pathLst>
          </a:custGeom>
          <a:ln w="5715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576704" y="5224779"/>
            <a:ext cx="805180" cy="0"/>
          </a:xfrm>
          <a:custGeom>
            <a:avLst/>
            <a:gdLst/>
            <a:ahLst/>
            <a:cxnLst/>
            <a:rect l="l" t="t" r="r" b="b"/>
            <a:pathLst>
              <a:path w="805180" h="0">
                <a:moveTo>
                  <a:pt x="0" y="0"/>
                </a:moveTo>
                <a:lnTo>
                  <a:pt x="805180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584959" y="522001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593214" y="5215254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04644" y="5210175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5" h="0">
                <a:moveTo>
                  <a:pt x="0" y="0"/>
                </a:moveTo>
                <a:lnTo>
                  <a:pt x="749936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615439" y="5205095"/>
            <a:ext cx="727710" cy="0"/>
          </a:xfrm>
          <a:custGeom>
            <a:avLst/>
            <a:gdLst/>
            <a:ahLst/>
            <a:cxnLst/>
            <a:rect l="l" t="t" r="r" b="b"/>
            <a:pathLst>
              <a:path w="727710" h="0">
                <a:moveTo>
                  <a:pt x="0" y="0"/>
                </a:moveTo>
                <a:lnTo>
                  <a:pt x="727711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631155" y="5200015"/>
            <a:ext cx="696595" cy="0"/>
          </a:xfrm>
          <a:custGeom>
            <a:avLst/>
            <a:gdLst/>
            <a:ahLst/>
            <a:cxnLst/>
            <a:rect l="l" t="t" r="r" b="b"/>
            <a:pathLst>
              <a:path w="696594" h="0">
                <a:moveTo>
                  <a:pt x="0" y="0"/>
                </a:moveTo>
                <a:lnTo>
                  <a:pt x="696278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46553" y="5194935"/>
            <a:ext cx="665480" cy="0"/>
          </a:xfrm>
          <a:custGeom>
            <a:avLst/>
            <a:gdLst/>
            <a:ahLst/>
            <a:cxnLst/>
            <a:rect l="l" t="t" r="r" b="b"/>
            <a:pathLst>
              <a:path w="665480" h="0">
                <a:moveTo>
                  <a:pt x="0" y="0"/>
                </a:moveTo>
                <a:lnTo>
                  <a:pt x="665481" y="0"/>
                </a:lnTo>
              </a:path>
            </a:pathLst>
          </a:custGeom>
          <a:ln w="508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664969" y="5189854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 h="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82431" y="518477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7" y="0"/>
                </a:lnTo>
              </a:path>
            </a:pathLst>
          </a:custGeom>
          <a:ln w="5080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28786" y="5178425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6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722753" y="5179695"/>
            <a:ext cx="513080" cy="0"/>
          </a:xfrm>
          <a:custGeom>
            <a:avLst/>
            <a:gdLst/>
            <a:ahLst/>
            <a:cxnLst/>
            <a:rect l="l" t="t" r="r" b="b"/>
            <a:pathLst>
              <a:path w="513080" h="0">
                <a:moveTo>
                  <a:pt x="0" y="0"/>
                </a:moveTo>
                <a:lnTo>
                  <a:pt x="513081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6721" y="5180965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4" h="0">
                <a:moveTo>
                  <a:pt x="0" y="0"/>
                </a:moveTo>
                <a:lnTo>
                  <a:pt x="525146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04973" y="5181917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 h="0">
                <a:moveTo>
                  <a:pt x="0" y="0"/>
                </a:moveTo>
                <a:lnTo>
                  <a:pt x="548642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734818" y="5174615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 h="0">
                <a:moveTo>
                  <a:pt x="0" y="0"/>
                </a:moveTo>
                <a:lnTo>
                  <a:pt x="488952" y="0"/>
                </a:lnTo>
              </a:path>
            </a:pathLst>
          </a:custGeom>
          <a:ln w="5080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767203" y="5169852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0">
                <a:moveTo>
                  <a:pt x="0" y="0"/>
                </a:moveTo>
                <a:lnTo>
                  <a:pt x="424182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797049" y="5165089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 h="0">
                <a:moveTo>
                  <a:pt x="0" y="0"/>
                </a:moveTo>
                <a:lnTo>
                  <a:pt x="36448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972309" y="515810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911984" y="5159375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6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82774" y="5160644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860549" y="5161914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 h="0">
                <a:moveTo>
                  <a:pt x="0" y="0"/>
                </a:moveTo>
                <a:lnTo>
                  <a:pt x="23748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547494" y="5157470"/>
            <a:ext cx="864235" cy="864235"/>
          </a:xfrm>
          <a:custGeom>
            <a:avLst/>
            <a:gdLst/>
            <a:ahLst/>
            <a:cxnLst/>
            <a:rect l="l" t="t" r="r" b="b"/>
            <a:pathLst>
              <a:path w="864235" h="864235">
                <a:moveTo>
                  <a:pt x="864235" y="107950"/>
                </a:moveTo>
                <a:lnTo>
                  <a:pt x="863600" y="109220"/>
                </a:lnTo>
                <a:lnTo>
                  <a:pt x="863600" y="111125"/>
                </a:lnTo>
                <a:lnTo>
                  <a:pt x="863600" y="113030"/>
                </a:lnTo>
                <a:lnTo>
                  <a:pt x="862965" y="114935"/>
                </a:lnTo>
                <a:lnTo>
                  <a:pt x="862330" y="116840"/>
                </a:lnTo>
                <a:lnTo>
                  <a:pt x="861695" y="118745"/>
                </a:lnTo>
                <a:lnTo>
                  <a:pt x="860425" y="120650"/>
                </a:lnTo>
                <a:lnTo>
                  <a:pt x="859790" y="122555"/>
                </a:lnTo>
                <a:lnTo>
                  <a:pt x="858520" y="124460"/>
                </a:lnTo>
                <a:lnTo>
                  <a:pt x="857250" y="126365"/>
                </a:lnTo>
                <a:lnTo>
                  <a:pt x="855980" y="128270"/>
                </a:lnTo>
                <a:lnTo>
                  <a:pt x="854710" y="130175"/>
                </a:lnTo>
                <a:lnTo>
                  <a:pt x="852805" y="132080"/>
                </a:lnTo>
                <a:lnTo>
                  <a:pt x="850900" y="133985"/>
                </a:lnTo>
                <a:lnTo>
                  <a:pt x="848995" y="135255"/>
                </a:lnTo>
                <a:lnTo>
                  <a:pt x="847090" y="137160"/>
                </a:lnTo>
                <a:lnTo>
                  <a:pt x="845185" y="139065"/>
                </a:lnTo>
                <a:lnTo>
                  <a:pt x="842645" y="140970"/>
                </a:lnTo>
                <a:lnTo>
                  <a:pt x="840105" y="142875"/>
                </a:lnTo>
                <a:lnTo>
                  <a:pt x="837565" y="144780"/>
                </a:lnTo>
                <a:lnTo>
                  <a:pt x="835025" y="146050"/>
                </a:lnTo>
                <a:lnTo>
                  <a:pt x="832485" y="147955"/>
                </a:lnTo>
                <a:lnTo>
                  <a:pt x="829310" y="149860"/>
                </a:lnTo>
                <a:lnTo>
                  <a:pt x="826770" y="151765"/>
                </a:lnTo>
                <a:lnTo>
                  <a:pt x="823595" y="153035"/>
                </a:lnTo>
                <a:lnTo>
                  <a:pt x="820420" y="154940"/>
                </a:lnTo>
                <a:lnTo>
                  <a:pt x="816610" y="156845"/>
                </a:lnTo>
                <a:lnTo>
                  <a:pt x="813435" y="158115"/>
                </a:lnTo>
                <a:lnTo>
                  <a:pt x="809625" y="160020"/>
                </a:lnTo>
                <a:lnTo>
                  <a:pt x="805815" y="161925"/>
                </a:lnTo>
                <a:lnTo>
                  <a:pt x="802005" y="163195"/>
                </a:lnTo>
                <a:lnTo>
                  <a:pt x="798195" y="165100"/>
                </a:lnTo>
                <a:lnTo>
                  <a:pt x="794385" y="166370"/>
                </a:lnTo>
                <a:lnTo>
                  <a:pt x="789940" y="168275"/>
                </a:lnTo>
                <a:lnTo>
                  <a:pt x="786130" y="169545"/>
                </a:lnTo>
                <a:lnTo>
                  <a:pt x="781685" y="170815"/>
                </a:lnTo>
                <a:lnTo>
                  <a:pt x="777240" y="172720"/>
                </a:lnTo>
                <a:lnTo>
                  <a:pt x="772160" y="173990"/>
                </a:lnTo>
                <a:lnTo>
                  <a:pt x="767715" y="175260"/>
                </a:lnTo>
                <a:lnTo>
                  <a:pt x="762635" y="177165"/>
                </a:lnTo>
                <a:lnTo>
                  <a:pt x="758190" y="178435"/>
                </a:lnTo>
                <a:lnTo>
                  <a:pt x="753110" y="179705"/>
                </a:lnTo>
                <a:lnTo>
                  <a:pt x="748030" y="180975"/>
                </a:lnTo>
                <a:lnTo>
                  <a:pt x="742950" y="182880"/>
                </a:lnTo>
                <a:lnTo>
                  <a:pt x="737235" y="184150"/>
                </a:lnTo>
                <a:lnTo>
                  <a:pt x="732155" y="185420"/>
                </a:lnTo>
                <a:lnTo>
                  <a:pt x="726440" y="186690"/>
                </a:lnTo>
                <a:lnTo>
                  <a:pt x="721360" y="187960"/>
                </a:lnTo>
                <a:lnTo>
                  <a:pt x="715645" y="189230"/>
                </a:lnTo>
                <a:lnTo>
                  <a:pt x="709930" y="190500"/>
                </a:lnTo>
                <a:lnTo>
                  <a:pt x="703580" y="191770"/>
                </a:lnTo>
                <a:lnTo>
                  <a:pt x="697865" y="192405"/>
                </a:lnTo>
                <a:lnTo>
                  <a:pt x="692150" y="193675"/>
                </a:lnTo>
                <a:lnTo>
                  <a:pt x="685800" y="194945"/>
                </a:lnTo>
                <a:lnTo>
                  <a:pt x="680085" y="196215"/>
                </a:lnTo>
                <a:lnTo>
                  <a:pt x="673735" y="196850"/>
                </a:lnTo>
                <a:lnTo>
                  <a:pt x="667385" y="198120"/>
                </a:lnTo>
                <a:lnTo>
                  <a:pt x="661035" y="199390"/>
                </a:lnTo>
                <a:lnTo>
                  <a:pt x="654685" y="200025"/>
                </a:lnTo>
                <a:lnTo>
                  <a:pt x="647700" y="201295"/>
                </a:lnTo>
                <a:lnTo>
                  <a:pt x="641350" y="201930"/>
                </a:lnTo>
                <a:lnTo>
                  <a:pt x="635000" y="203200"/>
                </a:lnTo>
                <a:lnTo>
                  <a:pt x="628015" y="203835"/>
                </a:lnTo>
                <a:lnTo>
                  <a:pt x="621665" y="204470"/>
                </a:lnTo>
                <a:lnTo>
                  <a:pt x="614680" y="205740"/>
                </a:lnTo>
                <a:lnTo>
                  <a:pt x="607695" y="206375"/>
                </a:lnTo>
                <a:lnTo>
                  <a:pt x="565785" y="210185"/>
                </a:lnTo>
                <a:lnTo>
                  <a:pt x="558165" y="210820"/>
                </a:lnTo>
                <a:lnTo>
                  <a:pt x="551180" y="211455"/>
                </a:lnTo>
                <a:lnTo>
                  <a:pt x="543560" y="212090"/>
                </a:lnTo>
                <a:lnTo>
                  <a:pt x="536575" y="212090"/>
                </a:lnTo>
                <a:lnTo>
                  <a:pt x="528955" y="212725"/>
                </a:lnTo>
                <a:lnTo>
                  <a:pt x="521970" y="213360"/>
                </a:lnTo>
                <a:lnTo>
                  <a:pt x="514350" y="213360"/>
                </a:lnTo>
                <a:lnTo>
                  <a:pt x="507365" y="213995"/>
                </a:lnTo>
                <a:lnTo>
                  <a:pt x="499745" y="213995"/>
                </a:lnTo>
                <a:lnTo>
                  <a:pt x="492125" y="214630"/>
                </a:lnTo>
                <a:lnTo>
                  <a:pt x="484505" y="214630"/>
                </a:lnTo>
                <a:lnTo>
                  <a:pt x="477520" y="215265"/>
                </a:lnTo>
                <a:lnTo>
                  <a:pt x="469900" y="215265"/>
                </a:lnTo>
                <a:lnTo>
                  <a:pt x="462280" y="215265"/>
                </a:lnTo>
                <a:lnTo>
                  <a:pt x="454660" y="215265"/>
                </a:lnTo>
                <a:lnTo>
                  <a:pt x="447040" y="215265"/>
                </a:lnTo>
                <a:lnTo>
                  <a:pt x="439420" y="215265"/>
                </a:lnTo>
                <a:lnTo>
                  <a:pt x="432435" y="215900"/>
                </a:lnTo>
                <a:lnTo>
                  <a:pt x="425450" y="215265"/>
                </a:lnTo>
                <a:lnTo>
                  <a:pt x="417830" y="215265"/>
                </a:lnTo>
                <a:lnTo>
                  <a:pt x="410210" y="215265"/>
                </a:lnTo>
                <a:lnTo>
                  <a:pt x="402590" y="215265"/>
                </a:lnTo>
                <a:lnTo>
                  <a:pt x="394970" y="215265"/>
                </a:lnTo>
                <a:lnTo>
                  <a:pt x="387350" y="215265"/>
                </a:lnTo>
                <a:lnTo>
                  <a:pt x="380365" y="214630"/>
                </a:lnTo>
                <a:lnTo>
                  <a:pt x="372745" y="214630"/>
                </a:lnTo>
                <a:lnTo>
                  <a:pt x="365125" y="213995"/>
                </a:lnTo>
                <a:lnTo>
                  <a:pt x="357505" y="213995"/>
                </a:lnTo>
                <a:lnTo>
                  <a:pt x="350520" y="213360"/>
                </a:lnTo>
                <a:lnTo>
                  <a:pt x="342900" y="213360"/>
                </a:lnTo>
                <a:lnTo>
                  <a:pt x="335915" y="212725"/>
                </a:lnTo>
                <a:lnTo>
                  <a:pt x="328295" y="212090"/>
                </a:lnTo>
                <a:lnTo>
                  <a:pt x="321310" y="212090"/>
                </a:lnTo>
                <a:lnTo>
                  <a:pt x="313690" y="211455"/>
                </a:lnTo>
                <a:lnTo>
                  <a:pt x="306705" y="210820"/>
                </a:lnTo>
                <a:lnTo>
                  <a:pt x="299085" y="210185"/>
                </a:lnTo>
                <a:lnTo>
                  <a:pt x="292100" y="209550"/>
                </a:lnTo>
                <a:lnTo>
                  <a:pt x="250190" y="205740"/>
                </a:lnTo>
                <a:lnTo>
                  <a:pt x="243205" y="204470"/>
                </a:lnTo>
                <a:lnTo>
                  <a:pt x="236855" y="203835"/>
                </a:lnTo>
                <a:lnTo>
                  <a:pt x="229870" y="203200"/>
                </a:lnTo>
                <a:lnTo>
                  <a:pt x="223520" y="201930"/>
                </a:lnTo>
                <a:lnTo>
                  <a:pt x="216535" y="201295"/>
                </a:lnTo>
                <a:lnTo>
                  <a:pt x="210185" y="200025"/>
                </a:lnTo>
                <a:lnTo>
                  <a:pt x="203835" y="199390"/>
                </a:lnTo>
                <a:lnTo>
                  <a:pt x="197485" y="198120"/>
                </a:lnTo>
                <a:lnTo>
                  <a:pt x="191135" y="196850"/>
                </a:lnTo>
                <a:lnTo>
                  <a:pt x="184785" y="196215"/>
                </a:lnTo>
                <a:lnTo>
                  <a:pt x="179070" y="194945"/>
                </a:lnTo>
                <a:lnTo>
                  <a:pt x="172720" y="193675"/>
                </a:lnTo>
                <a:lnTo>
                  <a:pt x="167005" y="192405"/>
                </a:lnTo>
                <a:lnTo>
                  <a:pt x="161290" y="191770"/>
                </a:lnTo>
                <a:lnTo>
                  <a:pt x="154940" y="190500"/>
                </a:lnTo>
                <a:lnTo>
                  <a:pt x="149225" y="189230"/>
                </a:lnTo>
                <a:lnTo>
                  <a:pt x="143510" y="187960"/>
                </a:lnTo>
                <a:lnTo>
                  <a:pt x="138430" y="186690"/>
                </a:lnTo>
                <a:lnTo>
                  <a:pt x="132715" y="185420"/>
                </a:lnTo>
                <a:lnTo>
                  <a:pt x="127635" y="184150"/>
                </a:lnTo>
                <a:lnTo>
                  <a:pt x="121920" y="182880"/>
                </a:lnTo>
                <a:lnTo>
                  <a:pt x="116840" y="180975"/>
                </a:lnTo>
                <a:lnTo>
                  <a:pt x="111760" y="179705"/>
                </a:lnTo>
                <a:lnTo>
                  <a:pt x="106680" y="178435"/>
                </a:lnTo>
                <a:lnTo>
                  <a:pt x="102235" y="177165"/>
                </a:lnTo>
                <a:lnTo>
                  <a:pt x="97155" y="175260"/>
                </a:lnTo>
                <a:lnTo>
                  <a:pt x="92710" y="173990"/>
                </a:lnTo>
                <a:lnTo>
                  <a:pt x="87630" y="172720"/>
                </a:lnTo>
                <a:lnTo>
                  <a:pt x="83185" y="170815"/>
                </a:lnTo>
                <a:lnTo>
                  <a:pt x="78740" y="169545"/>
                </a:lnTo>
                <a:lnTo>
                  <a:pt x="74930" y="168275"/>
                </a:lnTo>
                <a:lnTo>
                  <a:pt x="70485" y="166370"/>
                </a:lnTo>
                <a:lnTo>
                  <a:pt x="66675" y="165100"/>
                </a:lnTo>
                <a:lnTo>
                  <a:pt x="62865" y="163195"/>
                </a:lnTo>
                <a:lnTo>
                  <a:pt x="59055" y="161925"/>
                </a:lnTo>
                <a:lnTo>
                  <a:pt x="55245" y="160020"/>
                </a:lnTo>
                <a:lnTo>
                  <a:pt x="51435" y="158115"/>
                </a:lnTo>
                <a:lnTo>
                  <a:pt x="48260" y="156845"/>
                </a:lnTo>
                <a:lnTo>
                  <a:pt x="44450" y="154940"/>
                </a:lnTo>
                <a:lnTo>
                  <a:pt x="41275" y="153035"/>
                </a:lnTo>
                <a:lnTo>
                  <a:pt x="38100" y="151765"/>
                </a:lnTo>
                <a:lnTo>
                  <a:pt x="35560" y="149860"/>
                </a:lnTo>
                <a:lnTo>
                  <a:pt x="32385" y="147955"/>
                </a:lnTo>
                <a:lnTo>
                  <a:pt x="29845" y="146050"/>
                </a:lnTo>
                <a:lnTo>
                  <a:pt x="27305" y="144780"/>
                </a:lnTo>
                <a:lnTo>
                  <a:pt x="24765" y="142875"/>
                </a:lnTo>
                <a:lnTo>
                  <a:pt x="22225" y="140970"/>
                </a:lnTo>
                <a:lnTo>
                  <a:pt x="19685" y="139065"/>
                </a:lnTo>
                <a:lnTo>
                  <a:pt x="17780" y="137160"/>
                </a:lnTo>
                <a:lnTo>
                  <a:pt x="15875" y="135255"/>
                </a:lnTo>
                <a:lnTo>
                  <a:pt x="13970" y="133985"/>
                </a:lnTo>
                <a:lnTo>
                  <a:pt x="12065" y="132080"/>
                </a:lnTo>
                <a:lnTo>
                  <a:pt x="10160" y="130175"/>
                </a:lnTo>
                <a:lnTo>
                  <a:pt x="8890" y="128270"/>
                </a:lnTo>
                <a:lnTo>
                  <a:pt x="7620" y="126365"/>
                </a:lnTo>
                <a:lnTo>
                  <a:pt x="6350" y="124460"/>
                </a:lnTo>
                <a:lnTo>
                  <a:pt x="5080" y="122555"/>
                </a:lnTo>
                <a:lnTo>
                  <a:pt x="4445" y="120650"/>
                </a:lnTo>
                <a:lnTo>
                  <a:pt x="3175" y="118745"/>
                </a:lnTo>
                <a:lnTo>
                  <a:pt x="2540" y="116840"/>
                </a:lnTo>
                <a:lnTo>
                  <a:pt x="1905" y="114935"/>
                </a:lnTo>
                <a:lnTo>
                  <a:pt x="1270" y="113030"/>
                </a:lnTo>
                <a:lnTo>
                  <a:pt x="1270" y="111125"/>
                </a:lnTo>
                <a:lnTo>
                  <a:pt x="1270" y="109220"/>
                </a:lnTo>
                <a:lnTo>
                  <a:pt x="635" y="107950"/>
                </a:lnTo>
                <a:lnTo>
                  <a:pt x="1270" y="106680"/>
                </a:lnTo>
                <a:lnTo>
                  <a:pt x="1270" y="104775"/>
                </a:lnTo>
                <a:lnTo>
                  <a:pt x="1270" y="102870"/>
                </a:lnTo>
                <a:lnTo>
                  <a:pt x="1905" y="100965"/>
                </a:lnTo>
                <a:lnTo>
                  <a:pt x="2540" y="99060"/>
                </a:lnTo>
                <a:lnTo>
                  <a:pt x="3175" y="97155"/>
                </a:lnTo>
                <a:lnTo>
                  <a:pt x="4445" y="95250"/>
                </a:lnTo>
                <a:lnTo>
                  <a:pt x="5080" y="93345"/>
                </a:lnTo>
                <a:lnTo>
                  <a:pt x="6350" y="91440"/>
                </a:lnTo>
                <a:lnTo>
                  <a:pt x="7620" y="89535"/>
                </a:lnTo>
                <a:lnTo>
                  <a:pt x="8890" y="87630"/>
                </a:lnTo>
                <a:lnTo>
                  <a:pt x="10160" y="85725"/>
                </a:lnTo>
                <a:lnTo>
                  <a:pt x="12065" y="83820"/>
                </a:lnTo>
                <a:lnTo>
                  <a:pt x="13970" y="81915"/>
                </a:lnTo>
                <a:lnTo>
                  <a:pt x="15875" y="80645"/>
                </a:lnTo>
                <a:lnTo>
                  <a:pt x="17780" y="78740"/>
                </a:lnTo>
                <a:lnTo>
                  <a:pt x="19685" y="76835"/>
                </a:lnTo>
                <a:lnTo>
                  <a:pt x="22225" y="74930"/>
                </a:lnTo>
                <a:lnTo>
                  <a:pt x="24765" y="73025"/>
                </a:lnTo>
                <a:lnTo>
                  <a:pt x="27305" y="71120"/>
                </a:lnTo>
                <a:lnTo>
                  <a:pt x="29845" y="69850"/>
                </a:lnTo>
                <a:lnTo>
                  <a:pt x="32385" y="67945"/>
                </a:lnTo>
                <a:lnTo>
                  <a:pt x="35560" y="66040"/>
                </a:lnTo>
                <a:lnTo>
                  <a:pt x="38100" y="64135"/>
                </a:lnTo>
                <a:lnTo>
                  <a:pt x="41275" y="62865"/>
                </a:lnTo>
                <a:lnTo>
                  <a:pt x="44450" y="60960"/>
                </a:lnTo>
                <a:lnTo>
                  <a:pt x="48260" y="59055"/>
                </a:lnTo>
                <a:lnTo>
                  <a:pt x="51435" y="57785"/>
                </a:lnTo>
                <a:lnTo>
                  <a:pt x="55245" y="55880"/>
                </a:lnTo>
                <a:lnTo>
                  <a:pt x="59055" y="53975"/>
                </a:lnTo>
                <a:lnTo>
                  <a:pt x="62865" y="52705"/>
                </a:lnTo>
                <a:lnTo>
                  <a:pt x="66675" y="50800"/>
                </a:lnTo>
                <a:lnTo>
                  <a:pt x="70485" y="49530"/>
                </a:lnTo>
                <a:lnTo>
                  <a:pt x="74930" y="47625"/>
                </a:lnTo>
                <a:lnTo>
                  <a:pt x="78740" y="46355"/>
                </a:lnTo>
                <a:lnTo>
                  <a:pt x="83185" y="45085"/>
                </a:lnTo>
                <a:lnTo>
                  <a:pt x="87630" y="43180"/>
                </a:lnTo>
                <a:lnTo>
                  <a:pt x="92710" y="41910"/>
                </a:lnTo>
                <a:lnTo>
                  <a:pt x="97155" y="40640"/>
                </a:lnTo>
                <a:lnTo>
                  <a:pt x="102235" y="38735"/>
                </a:lnTo>
                <a:lnTo>
                  <a:pt x="106680" y="37465"/>
                </a:lnTo>
                <a:lnTo>
                  <a:pt x="111760" y="36195"/>
                </a:lnTo>
                <a:lnTo>
                  <a:pt x="116840" y="34925"/>
                </a:lnTo>
                <a:lnTo>
                  <a:pt x="121920" y="33020"/>
                </a:lnTo>
                <a:lnTo>
                  <a:pt x="127635" y="31750"/>
                </a:lnTo>
                <a:lnTo>
                  <a:pt x="132715" y="30480"/>
                </a:lnTo>
                <a:lnTo>
                  <a:pt x="138430" y="29210"/>
                </a:lnTo>
                <a:lnTo>
                  <a:pt x="143510" y="27940"/>
                </a:lnTo>
                <a:lnTo>
                  <a:pt x="149225" y="26670"/>
                </a:lnTo>
                <a:lnTo>
                  <a:pt x="154940" y="25400"/>
                </a:lnTo>
                <a:lnTo>
                  <a:pt x="161290" y="24130"/>
                </a:lnTo>
                <a:lnTo>
                  <a:pt x="167005" y="23495"/>
                </a:lnTo>
                <a:lnTo>
                  <a:pt x="172720" y="22225"/>
                </a:lnTo>
                <a:lnTo>
                  <a:pt x="179070" y="20955"/>
                </a:lnTo>
                <a:lnTo>
                  <a:pt x="184785" y="19685"/>
                </a:lnTo>
                <a:lnTo>
                  <a:pt x="191135" y="19050"/>
                </a:lnTo>
                <a:lnTo>
                  <a:pt x="197485" y="17780"/>
                </a:lnTo>
                <a:lnTo>
                  <a:pt x="203835" y="16510"/>
                </a:lnTo>
                <a:lnTo>
                  <a:pt x="210185" y="15875"/>
                </a:lnTo>
                <a:lnTo>
                  <a:pt x="217170" y="14605"/>
                </a:lnTo>
                <a:lnTo>
                  <a:pt x="223520" y="13970"/>
                </a:lnTo>
                <a:lnTo>
                  <a:pt x="229870" y="12700"/>
                </a:lnTo>
                <a:lnTo>
                  <a:pt x="236855" y="12065"/>
                </a:lnTo>
                <a:lnTo>
                  <a:pt x="243205" y="11430"/>
                </a:lnTo>
                <a:lnTo>
                  <a:pt x="250190" y="10160"/>
                </a:lnTo>
                <a:lnTo>
                  <a:pt x="257175" y="9525"/>
                </a:lnTo>
                <a:lnTo>
                  <a:pt x="299085" y="5715"/>
                </a:lnTo>
                <a:lnTo>
                  <a:pt x="306705" y="5080"/>
                </a:lnTo>
                <a:lnTo>
                  <a:pt x="313690" y="4445"/>
                </a:lnTo>
                <a:lnTo>
                  <a:pt x="321310" y="3810"/>
                </a:lnTo>
                <a:lnTo>
                  <a:pt x="328295" y="3810"/>
                </a:lnTo>
                <a:lnTo>
                  <a:pt x="335915" y="3175"/>
                </a:lnTo>
                <a:lnTo>
                  <a:pt x="342900" y="2540"/>
                </a:lnTo>
                <a:lnTo>
                  <a:pt x="350520" y="2540"/>
                </a:lnTo>
                <a:lnTo>
                  <a:pt x="357505" y="1905"/>
                </a:lnTo>
                <a:lnTo>
                  <a:pt x="365125" y="1905"/>
                </a:lnTo>
                <a:lnTo>
                  <a:pt x="372745" y="1270"/>
                </a:lnTo>
                <a:lnTo>
                  <a:pt x="380365" y="1270"/>
                </a:lnTo>
                <a:lnTo>
                  <a:pt x="387350" y="635"/>
                </a:lnTo>
                <a:lnTo>
                  <a:pt x="394970" y="635"/>
                </a:lnTo>
                <a:lnTo>
                  <a:pt x="402590" y="635"/>
                </a:lnTo>
                <a:lnTo>
                  <a:pt x="410210" y="635"/>
                </a:lnTo>
                <a:lnTo>
                  <a:pt x="417830" y="635"/>
                </a:lnTo>
                <a:lnTo>
                  <a:pt x="425450" y="635"/>
                </a:lnTo>
                <a:lnTo>
                  <a:pt x="432435" y="0"/>
                </a:lnTo>
                <a:lnTo>
                  <a:pt x="439420" y="635"/>
                </a:lnTo>
                <a:lnTo>
                  <a:pt x="447040" y="635"/>
                </a:lnTo>
                <a:lnTo>
                  <a:pt x="454660" y="635"/>
                </a:lnTo>
                <a:lnTo>
                  <a:pt x="462280" y="635"/>
                </a:lnTo>
                <a:lnTo>
                  <a:pt x="469900" y="635"/>
                </a:lnTo>
                <a:lnTo>
                  <a:pt x="477520" y="635"/>
                </a:lnTo>
                <a:lnTo>
                  <a:pt x="484505" y="1270"/>
                </a:lnTo>
                <a:lnTo>
                  <a:pt x="492125" y="1270"/>
                </a:lnTo>
                <a:lnTo>
                  <a:pt x="499745" y="1905"/>
                </a:lnTo>
                <a:lnTo>
                  <a:pt x="507365" y="1905"/>
                </a:lnTo>
                <a:lnTo>
                  <a:pt x="514350" y="2540"/>
                </a:lnTo>
                <a:lnTo>
                  <a:pt x="521970" y="2540"/>
                </a:lnTo>
                <a:lnTo>
                  <a:pt x="528955" y="3175"/>
                </a:lnTo>
                <a:lnTo>
                  <a:pt x="536575" y="3810"/>
                </a:lnTo>
                <a:lnTo>
                  <a:pt x="543560" y="3810"/>
                </a:lnTo>
                <a:lnTo>
                  <a:pt x="551180" y="4445"/>
                </a:lnTo>
                <a:lnTo>
                  <a:pt x="558165" y="5080"/>
                </a:lnTo>
                <a:lnTo>
                  <a:pt x="565785" y="5715"/>
                </a:lnTo>
                <a:lnTo>
                  <a:pt x="572770" y="6350"/>
                </a:lnTo>
                <a:lnTo>
                  <a:pt x="614680" y="10160"/>
                </a:lnTo>
                <a:lnTo>
                  <a:pt x="621665" y="11430"/>
                </a:lnTo>
                <a:lnTo>
                  <a:pt x="628015" y="12065"/>
                </a:lnTo>
                <a:lnTo>
                  <a:pt x="635000" y="12700"/>
                </a:lnTo>
                <a:lnTo>
                  <a:pt x="641350" y="13970"/>
                </a:lnTo>
                <a:lnTo>
                  <a:pt x="647700" y="14605"/>
                </a:lnTo>
                <a:lnTo>
                  <a:pt x="654685" y="15875"/>
                </a:lnTo>
                <a:lnTo>
                  <a:pt x="661035" y="16510"/>
                </a:lnTo>
                <a:lnTo>
                  <a:pt x="667385" y="17780"/>
                </a:lnTo>
                <a:lnTo>
                  <a:pt x="673735" y="19050"/>
                </a:lnTo>
                <a:lnTo>
                  <a:pt x="680085" y="19685"/>
                </a:lnTo>
                <a:lnTo>
                  <a:pt x="685800" y="20955"/>
                </a:lnTo>
                <a:lnTo>
                  <a:pt x="692150" y="22225"/>
                </a:lnTo>
                <a:lnTo>
                  <a:pt x="697865" y="23495"/>
                </a:lnTo>
                <a:lnTo>
                  <a:pt x="703580" y="24130"/>
                </a:lnTo>
                <a:lnTo>
                  <a:pt x="709930" y="25400"/>
                </a:lnTo>
                <a:lnTo>
                  <a:pt x="715645" y="26670"/>
                </a:lnTo>
                <a:lnTo>
                  <a:pt x="721360" y="27940"/>
                </a:lnTo>
                <a:lnTo>
                  <a:pt x="726440" y="29210"/>
                </a:lnTo>
                <a:lnTo>
                  <a:pt x="732155" y="30480"/>
                </a:lnTo>
                <a:lnTo>
                  <a:pt x="737235" y="31750"/>
                </a:lnTo>
                <a:lnTo>
                  <a:pt x="742950" y="33020"/>
                </a:lnTo>
                <a:lnTo>
                  <a:pt x="748030" y="34925"/>
                </a:lnTo>
                <a:lnTo>
                  <a:pt x="753110" y="36195"/>
                </a:lnTo>
                <a:lnTo>
                  <a:pt x="758190" y="37465"/>
                </a:lnTo>
                <a:lnTo>
                  <a:pt x="762635" y="38735"/>
                </a:lnTo>
                <a:lnTo>
                  <a:pt x="767715" y="40640"/>
                </a:lnTo>
                <a:lnTo>
                  <a:pt x="772160" y="41910"/>
                </a:lnTo>
                <a:lnTo>
                  <a:pt x="777240" y="43180"/>
                </a:lnTo>
                <a:lnTo>
                  <a:pt x="781685" y="45085"/>
                </a:lnTo>
                <a:lnTo>
                  <a:pt x="786130" y="46355"/>
                </a:lnTo>
                <a:lnTo>
                  <a:pt x="789940" y="47625"/>
                </a:lnTo>
                <a:lnTo>
                  <a:pt x="794385" y="49530"/>
                </a:lnTo>
                <a:lnTo>
                  <a:pt x="798195" y="50800"/>
                </a:lnTo>
                <a:lnTo>
                  <a:pt x="802005" y="52705"/>
                </a:lnTo>
                <a:lnTo>
                  <a:pt x="805815" y="54610"/>
                </a:lnTo>
                <a:lnTo>
                  <a:pt x="809625" y="55880"/>
                </a:lnTo>
                <a:lnTo>
                  <a:pt x="813435" y="57785"/>
                </a:lnTo>
                <a:lnTo>
                  <a:pt x="816610" y="59055"/>
                </a:lnTo>
                <a:lnTo>
                  <a:pt x="820420" y="60960"/>
                </a:lnTo>
                <a:lnTo>
                  <a:pt x="823595" y="62865"/>
                </a:lnTo>
                <a:lnTo>
                  <a:pt x="826770" y="64135"/>
                </a:lnTo>
                <a:lnTo>
                  <a:pt x="829310" y="66040"/>
                </a:lnTo>
                <a:lnTo>
                  <a:pt x="832485" y="67945"/>
                </a:lnTo>
                <a:lnTo>
                  <a:pt x="835025" y="69850"/>
                </a:lnTo>
                <a:lnTo>
                  <a:pt x="837565" y="71120"/>
                </a:lnTo>
                <a:lnTo>
                  <a:pt x="840105" y="73025"/>
                </a:lnTo>
                <a:lnTo>
                  <a:pt x="842645" y="74930"/>
                </a:lnTo>
                <a:lnTo>
                  <a:pt x="845185" y="76835"/>
                </a:lnTo>
                <a:lnTo>
                  <a:pt x="847090" y="78740"/>
                </a:lnTo>
                <a:lnTo>
                  <a:pt x="848995" y="80645"/>
                </a:lnTo>
                <a:lnTo>
                  <a:pt x="850900" y="81915"/>
                </a:lnTo>
                <a:lnTo>
                  <a:pt x="852805" y="83820"/>
                </a:lnTo>
                <a:lnTo>
                  <a:pt x="854710" y="85725"/>
                </a:lnTo>
                <a:lnTo>
                  <a:pt x="855980" y="87630"/>
                </a:lnTo>
                <a:lnTo>
                  <a:pt x="857250" y="89535"/>
                </a:lnTo>
                <a:lnTo>
                  <a:pt x="858520" y="91440"/>
                </a:lnTo>
                <a:lnTo>
                  <a:pt x="859790" y="93345"/>
                </a:lnTo>
                <a:lnTo>
                  <a:pt x="860425" y="95250"/>
                </a:lnTo>
                <a:lnTo>
                  <a:pt x="861695" y="97155"/>
                </a:lnTo>
                <a:lnTo>
                  <a:pt x="862330" y="99060"/>
                </a:lnTo>
                <a:lnTo>
                  <a:pt x="862965" y="100965"/>
                </a:lnTo>
                <a:lnTo>
                  <a:pt x="863600" y="102870"/>
                </a:lnTo>
                <a:lnTo>
                  <a:pt x="863600" y="104775"/>
                </a:lnTo>
                <a:lnTo>
                  <a:pt x="863600" y="106680"/>
                </a:lnTo>
                <a:lnTo>
                  <a:pt x="864235" y="107950"/>
                </a:lnTo>
                <a:lnTo>
                  <a:pt x="864235" y="756285"/>
                </a:lnTo>
                <a:lnTo>
                  <a:pt x="863600" y="757555"/>
                </a:lnTo>
                <a:lnTo>
                  <a:pt x="863600" y="759460"/>
                </a:lnTo>
                <a:lnTo>
                  <a:pt x="863600" y="761365"/>
                </a:lnTo>
                <a:lnTo>
                  <a:pt x="862965" y="763270"/>
                </a:lnTo>
                <a:lnTo>
                  <a:pt x="862330" y="765175"/>
                </a:lnTo>
                <a:lnTo>
                  <a:pt x="861695" y="767080"/>
                </a:lnTo>
                <a:lnTo>
                  <a:pt x="860425" y="768985"/>
                </a:lnTo>
                <a:lnTo>
                  <a:pt x="859790" y="770890"/>
                </a:lnTo>
                <a:lnTo>
                  <a:pt x="858520" y="772795"/>
                </a:lnTo>
                <a:lnTo>
                  <a:pt x="857250" y="774700"/>
                </a:lnTo>
                <a:lnTo>
                  <a:pt x="855980" y="776605"/>
                </a:lnTo>
                <a:lnTo>
                  <a:pt x="854710" y="778510"/>
                </a:lnTo>
                <a:lnTo>
                  <a:pt x="852805" y="780415"/>
                </a:lnTo>
                <a:lnTo>
                  <a:pt x="850900" y="782320"/>
                </a:lnTo>
                <a:lnTo>
                  <a:pt x="848995" y="783590"/>
                </a:lnTo>
                <a:lnTo>
                  <a:pt x="847090" y="785495"/>
                </a:lnTo>
                <a:lnTo>
                  <a:pt x="845185" y="787400"/>
                </a:lnTo>
                <a:lnTo>
                  <a:pt x="842645" y="789305"/>
                </a:lnTo>
                <a:lnTo>
                  <a:pt x="840105" y="791210"/>
                </a:lnTo>
                <a:lnTo>
                  <a:pt x="837565" y="793115"/>
                </a:lnTo>
                <a:lnTo>
                  <a:pt x="835025" y="794385"/>
                </a:lnTo>
                <a:lnTo>
                  <a:pt x="832485" y="796290"/>
                </a:lnTo>
                <a:lnTo>
                  <a:pt x="829310" y="798195"/>
                </a:lnTo>
                <a:lnTo>
                  <a:pt x="826770" y="800100"/>
                </a:lnTo>
                <a:lnTo>
                  <a:pt x="823595" y="801370"/>
                </a:lnTo>
                <a:lnTo>
                  <a:pt x="820420" y="803275"/>
                </a:lnTo>
                <a:lnTo>
                  <a:pt x="816610" y="805180"/>
                </a:lnTo>
                <a:lnTo>
                  <a:pt x="813435" y="806450"/>
                </a:lnTo>
                <a:lnTo>
                  <a:pt x="809625" y="808355"/>
                </a:lnTo>
                <a:lnTo>
                  <a:pt x="805815" y="810260"/>
                </a:lnTo>
                <a:lnTo>
                  <a:pt x="802005" y="811530"/>
                </a:lnTo>
                <a:lnTo>
                  <a:pt x="798195" y="813435"/>
                </a:lnTo>
                <a:lnTo>
                  <a:pt x="794385" y="814705"/>
                </a:lnTo>
                <a:lnTo>
                  <a:pt x="789940" y="816610"/>
                </a:lnTo>
                <a:lnTo>
                  <a:pt x="786130" y="817880"/>
                </a:lnTo>
                <a:lnTo>
                  <a:pt x="781685" y="819150"/>
                </a:lnTo>
                <a:lnTo>
                  <a:pt x="777240" y="821055"/>
                </a:lnTo>
                <a:lnTo>
                  <a:pt x="772160" y="822325"/>
                </a:lnTo>
                <a:lnTo>
                  <a:pt x="767715" y="823595"/>
                </a:lnTo>
                <a:lnTo>
                  <a:pt x="762635" y="825500"/>
                </a:lnTo>
                <a:lnTo>
                  <a:pt x="758190" y="826770"/>
                </a:lnTo>
                <a:lnTo>
                  <a:pt x="753110" y="828040"/>
                </a:lnTo>
                <a:lnTo>
                  <a:pt x="748030" y="829310"/>
                </a:lnTo>
                <a:lnTo>
                  <a:pt x="742950" y="831215"/>
                </a:lnTo>
                <a:lnTo>
                  <a:pt x="737235" y="832485"/>
                </a:lnTo>
                <a:lnTo>
                  <a:pt x="732155" y="833755"/>
                </a:lnTo>
                <a:lnTo>
                  <a:pt x="726440" y="835025"/>
                </a:lnTo>
                <a:lnTo>
                  <a:pt x="721360" y="836295"/>
                </a:lnTo>
                <a:lnTo>
                  <a:pt x="715645" y="837565"/>
                </a:lnTo>
                <a:lnTo>
                  <a:pt x="709930" y="838835"/>
                </a:lnTo>
                <a:lnTo>
                  <a:pt x="703580" y="840105"/>
                </a:lnTo>
                <a:lnTo>
                  <a:pt x="697865" y="840740"/>
                </a:lnTo>
                <a:lnTo>
                  <a:pt x="692150" y="842010"/>
                </a:lnTo>
                <a:lnTo>
                  <a:pt x="685800" y="843280"/>
                </a:lnTo>
                <a:lnTo>
                  <a:pt x="680085" y="844550"/>
                </a:lnTo>
                <a:lnTo>
                  <a:pt x="673735" y="845185"/>
                </a:lnTo>
                <a:lnTo>
                  <a:pt x="667385" y="846455"/>
                </a:lnTo>
                <a:lnTo>
                  <a:pt x="661035" y="847725"/>
                </a:lnTo>
                <a:lnTo>
                  <a:pt x="654685" y="848360"/>
                </a:lnTo>
                <a:lnTo>
                  <a:pt x="647700" y="849630"/>
                </a:lnTo>
                <a:lnTo>
                  <a:pt x="641350" y="850265"/>
                </a:lnTo>
                <a:lnTo>
                  <a:pt x="635000" y="851535"/>
                </a:lnTo>
                <a:lnTo>
                  <a:pt x="628015" y="852170"/>
                </a:lnTo>
                <a:lnTo>
                  <a:pt x="621665" y="852805"/>
                </a:lnTo>
                <a:lnTo>
                  <a:pt x="614680" y="854075"/>
                </a:lnTo>
                <a:lnTo>
                  <a:pt x="607695" y="854710"/>
                </a:lnTo>
                <a:lnTo>
                  <a:pt x="565785" y="858520"/>
                </a:lnTo>
                <a:lnTo>
                  <a:pt x="558165" y="859155"/>
                </a:lnTo>
                <a:lnTo>
                  <a:pt x="551180" y="859790"/>
                </a:lnTo>
                <a:lnTo>
                  <a:pt x="543560" y="860425"/>
                </a:lnTo>
                <a:lnTo>
                  <a:pt x="536575" y="860425"/>
                </a:lnTo>
                <a:lnTo>
                  <a:pt x="528955" y="861060"/>
                </a:lnTo>
                <a:lnTo>
                  <a:pt x="521970" y="861695"/>
                </a:lnTo>
                <a:lnTo>
                  <a:pt x="514350" y="861695"/>
                </a:lnTo>
                <a:lnTo>
                  <a:pt x="507365" y="862330"/>
                </a:lnTo>
                <a:lnTo>
                  <a:pt x="499745" y="862330"/>
                </a:lnTo>
                <a:lnTo>
                  <a:pt x="492125" y="862965"/>
                </a:lnTo>
                <a:lnTo>
                  <a:pt x="484505" y="862965"/>
                </a:lnTo>
                <a:lnTo>
                  <a:pt x="477520" y="863600"/>
                </a:lnTo>
                <a:lnTo>
                  <a:pt x="469900" y="863600"/>
                </a:lnTo>
                <a:lnTo>
                  <a:pt x="462280" y="863600"/>
                </a:lnTo>
                <a:lnTo>
                  <a:pt x="454660" y="863600"/>
                </a:lnTo>
                <a:lnTo>
                  <a:pt x="447040" y="863600"/>
                </a:lnTo>
                <a:lnTo>
                  <a:pt x="439420" y="863600"/>
                </a:lnTo>
                <a:lnTo>
                  <a:pt x="432435" y="864235"/>
                </a:lnTo>
                <a:lnTo>
                  <a:pt x="425450" y="863600"/>
                </a:lnTo>
                <a:lnTo>
                  <a:pt x="417830" y="863600"/>
                </a:lnTo>
                <a:lnTo>
                  <a:pt x="410210" y="863600"/>
                </a:lnTo>
                <a:lnTo>
                  <a:pt x="402590" y="863600"/>
                </a:lnTo>
                <a:lnTo>
                  <a:pt x="394970" y="863600"/>
                </a:lnTo>
                <a:lnTo>
                  <a:pt x="387350" y="863600"/>
                </a:lnTo>
                <a:lnTo>
                  <a:pt x="380365" y="862965"/>
                </a:lnTo>
                <a:lnTo>
                  <a:pt x="372745" y="862965"/>
                </a:lnTo>
                <a:lnTo>
                  <a:pt x="365125" y="862330"/>
                </a:lnTo>
                <a:lnTo>
                  <a:pt x="357505" y="862330"/>
                </a:lnTo>
                <a:lnTo>
                  <a:pt x="350520" y="861695"/>
                </a:lnTo>
                <a:lnTo>
                  <a:pt x="342900" y="861695"/>
                </a:lnTo>
                <a:lnTo>
                  <a:pt x="335915" y="861060"/>
                </a:lnTo>
                <a:lnTo>
                  <a:pt x="328295" y="860425"/>
                </a:lnTo>
                <a:lnTo>
                  <a:pt x="321310" y="860425"/>
                </a:lnTo>
                <a:lnTo>
                  <a:pt x="313690" y="859790"/>
                </a:lnTo>
                <a:lnTo>
                  <a:pt x="306705" y="859155"/>
                </a:lnTo>
                <a:lnTo>
                  <a:pt x="299085" y="858520"/>
                </a:lnTo>
                <a:lnTo>
                  <a:pt x="292100" y="857885"/>
                </a:lnTo>
                <a:lnTo>
                  <a:pt x="250190" y="854075"/>
                </a:lnTo>
                <a:lnTo>
                  <a:pt x="243205" y="852805"/>
                </a:lnTo>
                <a:lnTo>
                  <a:pt x="236855" y="852170"/>
                </a:lnTo>
                <a:lnTo>
                  <a:pt x="229870" y="851535"/>
                </a:lnTo>
                <a:lnTo>
                  <a:pt x="223520" y="850265"/>
                </a:lnTo>
                <a:lnTo>
                  <a:pt x="216535" y="849630"/>
                </a:lnTo>
                <a:lnTo>
                  <a:pt x="210185" y="848360"/>
                </a:lnTo>
                <a:lnTo>
                  <a:pt x="203835" y="847725"/>
                </a:lnTo>
                <a:lnTo>
                  <a:pt x="197485" y="846455"/>
                </a:lnTo>
                <a:lnTo>
                  <a:pt x="191135" y="845185"/>
                </a:lnTo>
                <a:lnTo>
                  <a:pt x="184785" y="844550"/>
                </a:lnTo>
                <a:lnTo>
                  <a:pt x="179070" y="843280"/>
                </a:lnTo>
                <a:lnTo>
                  <a:pt x="172720" y="842010"/>
                </a:lnTo>
                <a:lnTo>
                  <a:pt x="167005" y="840740"/>
                </a:lnTo>
                <a:lnTo>
                  <a:pt x="161290" y="840105"/>
                </a:lnTo>
                <a:lnTo>
                  <a:pt x="154940" y="838835"/>
                </a:lnTo>
                <a:lnTo>
                  <a:pt x="149225" y="837565"/>
                </a:lnTo>
                <a:lnTo>
                  <a:pt x="143510" y="836295"/>
                </a:lnTo>
                <a:lnTo>
                  <a:pt x="138430" y="835025"/>
                </a:lnTo>
                <a:lnTo>
                  <a:pt x="132715" y="833755"/>
                </a:lnTo>
                <a:lnTo>
                  <a:pt x="127635" y="832485"/>
                </a:lnTo>
                <a:lnTo>
                  <a:pt x="121920" y="831215"/>
                </a:lnTo>
                <a:lnTo>
                  <a:pt x="116840" y="829310"/>
                </a:lnTo>
                <a:lnTo>
                  <a:pt x="111760" y="828040"/>
                </a:lnTo>
                <a:lnTo>
                  <a:pt x="106680" y="826770"/>
                </a:lnTo>
                <a:lnTo>
                  <a:pt x="102235" y="825500"/>
                </a:lnTo>
                <a:lnTo>
                  <a:pt x="97155" y="823595"/>
                </a:lnTo>
                <a:lnTo>
                  <a:pt x="92710" y="822325"/>
                </a:lnTo>
                <a:lnTo>
                  <a:pt x="87630" y="821055"/>
                </a:lnTo>
                <a:lnTo>
                  <a:pt x="83185" y="819150"/>
                </a:lnTo>
                <a:lnTo>
                  <a:pt x="78740" y="817880"/>
                </a:lnTo>
                <a:lnTo>
                  <a:pt x="74930" y="816610"/>
                </a:lnTo>
                <a:lnTo>
                  <a:pt x="70485" y="814705"/>
                </a:lnTo>
                <a:lnTo>
                  <a:pt x="66675" y="813435"/>
                </a:lnTo>
                <a:lnTo>
                  <a:pt x="62865" y="811530"/>
                </a:lnTo>
                <a:lnTo>
                  <a:pt x="59055" y="810260"/>
                </a:lnTo>
                <a:lnTo>
                  <a:pt x="55245" y="808355"/>
                </a:lnTo>
                <a:lnTo>
                  <a:pt x="51435" y="806450"/>
                </a:lnTo>
                <a:lnTo>
                  <a:pt x="48260" y="805180"/>
                </a:lnTo>
                <a:lnTo>
                  <a:pt x="44450" y="803275"/>
                </a:lnTo>
                <a:lnTo>
                  <a:pt x="41275" y="801370"/>
                </a:lnTo>
                <a:lnTo>
                  <a:pt x="38100" y="800100"/>
                </a:lnTo>
                <a:lnTo>
                  <a:pt x="35560" y="798195"/>
                </a:lnTo>
                <a:lnTo>
                  <a:pt x="32385" y="796290"/>
                </a:lnTo>
                <a:lnTo>
                  <a:pt x="29845" y="794385"/>
                </a:lnTo>
                <a:lnTo>
                  <a:pt x="27305" y="793115"/>
                </a:lnTo>
                <a:lnTo>
                  <a:pt x="24765" y="791210"/>
                </a:lnTo>
                <a:lnTo>
                  <a:pt x="22225" y="789305"/>
                </a:lnTo>
                <a:lnTo>
                  <a:pt x="19685" y="787400"/>
                </a:lnTo>
                <a:lnTo>
                  <a:pt x="17780" y="785495"/>
                </a:lnTo>
                <a:lnTo>
                  <a:pt x="15875" y="783590"/>
                </a:lnTo>
                <a:lnTo>
                  <a:pt x="13970" y="782320"/>
                </a:lnTo>
                <a:lnTo>
                  <a:pt x="12065" y="780415"/>
                </a:lnTo>
                <a:lnTo>
                  <a:pt x="10160" y="778510"/>
                </a:lnTo>
                <a:lnTo>
                  <a:pt x="8890" y="776605"/>
                </a:lnTo>
                <a:lnTo>
                  <a:pt x="7620" y="774700"/>
                </a:lnTo>
                <a:lnTo>
                  <a:pt x="6350" y="772795"/>
                </a:lnTo>
                <a:lnTo>
                  <a:pt x="5080" y="770890"/>
                </a:lnTo>
                <a:lnTo>
                  <a:pt x="4445" y="768985"/>
                </a:lnTo>
                <a:lnTo>
                  <a:pt x="3175" y="767080"/>
                </a:lnTo>
                <a:lnTo>
                  <a:pt x="2540" y="765175"/>
                </a:lnTo>
                <a:lnTo>
                  <a:pt x="1905" y="763270"/>
                </a:lnTo>
                <a:lnTo>
                  <a:pt x="1270" y="761365"/>
                </a:lnTo>
                <a:lnTo>
                  <a:pt x="1270" y="759460"/>
                </a:lnTo>
                <a:lnTo>
                  <a:pt x="1270" y="757555"/>
                </a:lnTo>
                <a:lnTo>
                  <a:pt x="635" y="756285"/>
                </a:lnTo>
                <a:lnTo>
                  <a:pt x="0" y="1079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53439" y="16989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56614" y="169957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62964" y="17002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47089" y="16964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48359" y="169703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50264" y="169767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51534" y="169830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42644" y="1693862"/>
            <a:ext cx="257810" cy="0"/>
          </a:xfrm>
          <a:custGeom>
            <a:avLst/>
            <a:gdLst/>
            <a:ahLst/>
            <a:cxnLst/>
            <a:rect l="l" t="t" r="r" b="b"/>
            <a:pathLst>
              <a:path w="257809" h="0">
                <a:moveTo>
                  <a:pt x="0" y="0"/>
                </a:moveTo>
                <a:lnTo>
                  <a:pt x="257810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43914" y="169481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45819" y="16957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38834" y="169195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36294" y="1689100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34389" y="168656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32484" y="168402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1849" y="16808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32484" y="16821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29944" y="167735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30579" y="16783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31214" y="16795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29309" y="16757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29944" y="167703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28674" y="16732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29309" y="1674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80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28039" y="16700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28674" y="16719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28039" y="16675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27405" y="1664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28039" y="166560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27405" y="16624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27405" y="165957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7405" y="16567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27405" y="1654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27405" y="1651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27405" y="1648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27405" y="1645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27405" y="164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27405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27405" y="16376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7405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827405" y="1632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827405" y="1629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27405" y="16268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27405" y="162369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27405" y="161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27405" y="16154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27405" y="1611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27405" y="16078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27405" y="1604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27405" y="1600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27405" y="1596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27405" y="1592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27405" y="1588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27405" y="1584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27405" y="1580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27405" y="15767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27405" y="157289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27405" y="1568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27405" y="1564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27405" y="15608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27405" y="15570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27405" y="15528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27405" y="154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27405" y="1544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27405" y="15411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27405" y="153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27405" y="153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27405" y="152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27405" y="1525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28039" y="15198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27405" y="15217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28039" y="15176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28674" y="151320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28039" y="15144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8039" y="151574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29309" y="150939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29309" y="15106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28674" y="151193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30579" y="150558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30579" y="15068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29944" y="15081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31849" y="150209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4444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34389" y="149796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37564" y="149415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 h="0">
                <a:moveTo>
                  <a:pt x="0" y="0"/>
                </a:moveTo>
                <a:lnTo>
                  <a:pt x="267969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47089" y="14887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45819" y="14893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3914" y="14903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2009" y="1491614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62964" y="14849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56614" y="14855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53439" y="14862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51534" y="14868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49629" y="148748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48359" y="148812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27257" y="148448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27405" y="152019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27257" y="16649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62965" y="170053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80135" y="16649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115694" y="152019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80135" y="148448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62965" y="148463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53439" y="20951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56614" y="209581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62964" y="20964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47089" y="209264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48359" y="209327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850264" y="209391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851534" y="209454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42644" y="2090102"/>
            <a:ext cx="257810" cy="0"/>
          </a:xfrm>
          <a:custGeom>
            <a:avLst/>
            <a:gdLst/>
            <a:ahLst/>
            <a:cxnLst/>
            <a:rect l="l" t="t" r="r" b="b"/>
            <a:pathLst>
              <a:path w="257809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43914" y="209105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45819" y="209200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38834" y="208819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36294" y="2085339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34389" y="208280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32484" y="20802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31849" y="20770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32484" y="20783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29944" y="207359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830579" y="20745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831214" y="207581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829309" y="20720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829944" y="20732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828674" y="20694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829309" y="20707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828039" y="20662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828674" y="20681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828039" y="20637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827405" y="2060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828039" y="2061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827405" y="2058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827405" y="20558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827405" y="2052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827405" y="20504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827405" y="2047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827405" y="2044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827405" y="2042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827405" y="2039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827405" y="2036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827405" y="2033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827405" y="2031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827405" y="2028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27405" y="2025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827405" y="2023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27405" y="2019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27405" y="20158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27405" y="2011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827405" y="20078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827405" y="20040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827405" y="2000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827405" y="199643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827405" y="1992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827405" y="19885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827405" y="1984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27405" y="19805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27405" y="19767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827405" y="1972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827405" y="1969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827405" y="1965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827405" y="19608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827405" y="195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827405" y="1953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827405" y="19491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827405" y="1945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827405" y="194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827405" y="193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827405" y="193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827405" y="1929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827405" y="1925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827405" y="19218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828039" y="19161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827405" y="19180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828039" y="19138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828674" y="19094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828039" y="191071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828039" y="19119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829309" y="19056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829309" y="19069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828674" y="19081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830579" y="190182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830579" y="19030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829944" y="190436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31849" y="189833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4444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34389" y="189420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37564" y="189039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 h="0">
                <a:moveTo>
                  <a:pt x="0" y="0"/>
                </a:moveTo>
                <a:lnTo>
                  <a:pt x="267969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847089" y="18849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845819" y="18856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843914" y="18865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842009" y="1887854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62964" y="18811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56614" y="18818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853439" y="188245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851534" y="188309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849629" y="188372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848359" y="18843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827257" y="188072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827405" y="191643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827257" y="206121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862965" y="209677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080135" y="206121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115694" y="191643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80135" y="188072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862965" y="188087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475740" y="449072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475740" y="44723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475740" y="44519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475740" y="44329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475740" y="44126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475740" y="43942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475740" y="43738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475740" y="43554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475740" y="43351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475740" y="43160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475740" y="429641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475740" y="42773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475740" y="425704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475740" y="423862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475740" y="42195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475740" y="419989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475740" y="41808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475740" y="41605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475740" y="41421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475740" y="41217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475740" y="41033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475740" y="40830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475740" y="40640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1475740" y="404431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1475740" y="40252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1475740" y="40049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475740" y="39808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475740" y="39560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1475740" y="3931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1475740" y="39071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475740" y="38823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475740" y="38582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1475740" y="38334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1475740" y="3809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1475740" y="3784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1475740" y="375856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1475740" y="37344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1475740" y="37096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475740" y="3685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475740" y="3660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475740" y="36360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475740" y="36118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475740" y="3587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1475740" y="3562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1475740" y="35369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475740" y="35121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475740" y="348805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475740" y="3463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475740" y="3439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475740" y="34143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475740" y="33896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475740" y="33655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1475740" y="3340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1475740" y="33166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1475740" y="329057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1475740" y="32658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1475740" y="32416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475740" y="32169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1475740" y="31927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475740" y="31680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475740" y="31432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475740" y="31191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475740" y="30943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475740" y="306832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475740" y="306895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859914" y="349853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861819" y="3499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864994" y="349980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871344" y="35004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852295" y="349504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854199" y="34959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855469" y="34966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1856739" y="34972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858644" y="349789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847214" y="349122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849119" y="3491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850389" y="349377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843404" y="348869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840864" y="348487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839594" y="348043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840229" y="34817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840864" y="34829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838324" y="3476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1838959" y="347852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1837054" y="3472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1837054" y="34740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1837689" y="3475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1836419" y="34696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835785" y="346455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836419" y="34664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1835785" y="3462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1835785" y="3458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835785" y="3454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83578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1835785" y="3446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835785" y="3442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835785" y="3439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83578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835785" y="3431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835785" y="3427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835785" y="34236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835785" y="3418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835785" y="34140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835785" y="34093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835785" y="34045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835785" y="3399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835785" y="33950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835785" y="33905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835785" y="3385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835785" y="33810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835785" y="33762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835785" y="33715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835785" y="3367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835785" y="3362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835785" y="33575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835785" y="3352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835785" y="3348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835785" y="3343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835785" y="33385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835785" y="3334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835785" y="33293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835785" y="3324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836419" y="33188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835785" y="33213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837054" y="33140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836419" y="33159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838324" y="330898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837689" y="3310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837054" y="3312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840229" y="3303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839594" y="33051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838959" y="3306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838324" y="330771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842769" y="330009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842134" y="330136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840864" y="3302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844039" y="329660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47849" y="329184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871344" y="328517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864994" y="32858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861819" y="32864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859914" y="32870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858009" y="328771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856739" y="328834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855469" y="328898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835637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83578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835637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871345" y="35007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088514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12407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088514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871345" y="32848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859914" y="389477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861819" y="38954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864994" y="389604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871344" y="38966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852295" y="389127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854199" y="38922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1855469" y="389286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1856739" y="389350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858644" y="389413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1847214" y="388747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849119" y="3888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850389" y="389000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843405" y="388492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840864" y="388112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839594" y="38766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840229" y="38779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840864" y="38792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838324" y="3872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838959" y="38747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837054" y="3869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837054" y="38703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837689" y="3871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836419" y="38658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835785" y="3860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836419" y="38627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835785" y="3858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835785" y="3854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835785" y="3850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835785" y="3846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835785" y="3843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835785" y="3839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835785" y="383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835785" y="3831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835785" y="3827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835785" y="3823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835785" y="38198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835785" y="38150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835785" y="3810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835785" y="3805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835785" y="38007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835785" y="3796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835785" y="3791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835785" y="37868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835785" y="37820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835785" y="37772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835785" y="3772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835785" y="376777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835785" y="37633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835785" y="3758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835785" y="37538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835785" y="3749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835785" y="37442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835785" y="3739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835785" y="3734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835785" y="37303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835785" y="3725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835785" y="3720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836419" y="371506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835785" y="3717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837054" y="37103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836419" y="37122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838324" y="37052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837689" y="3706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837054" y="3708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840229" y="3700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839594" y="37014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838959" y="3702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838324" y="370395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842769" y="369633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842134" y="3697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840864" y="3698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844039" y="369284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847849" y="368807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871344" y="36814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864994" y="36820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861819" y="36826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859914" y="368331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858009" y="368395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1856739" y="36845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855469" y="368522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835637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183578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1835637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871345" y="38969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2088514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212407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2088514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871345" y="36810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1859914" y="429101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861819" y="42916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1864994" y="42922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1871344" y="42929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852295" y="428752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1854199" y="428847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1855469" y="42891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856739" y="428974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858644" y="429037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1847214" y="428370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849119" y="4284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1850389" y="428625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1843405" y="428117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840864" y="42773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1839594" y="42729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840229" y="42741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840864" y="42754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1838324" y="4269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1838959" y="427100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837054" y="4265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1837054" y="42665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1837689" y="4267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836419" y="42621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835785" y="4257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836419" y="42589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835785" y="4254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835785" y="4250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835785" y="4246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835785" y="4243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1835785" y="4239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1835785" y="4235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835785" y="4231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1835785" y="4227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1835785" y="4224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1835785" y="4220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1835785" y="42160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1835785" y="4211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1835785" y="4206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1835785" y="4201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1835785" y="4197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1835785" y="4192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1835785" y="4187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1835785" y="418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1835785" y="4178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1835785" y="4173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835785" y="4168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835785" y="41640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835785" y="415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835785" y="4154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835785" y="41500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835785" y="41452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835785" y="41405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835785" y="4135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835785" y="4130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835785" y="41265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835785" y="4121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835785" y="4117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836419" y="411130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835785" y="4113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837054" y="410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836419" y="41084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838324" y="41014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837689" y="4102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837054" y="4104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840229" y="40963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839594" y="409765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838959" y="4098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838324" y="410019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842769" y="409257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842134" y="40938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840864" y="40951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844039" y="408908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847849" y="408432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871344" y="40776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864994" y="407828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861819" y="407892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859914" y="40795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858009" y="408019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856739" y="40808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855469" y="408146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835637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83578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835637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871345" y="42932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2088514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212407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2088514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871345" y="40773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979930" y="4508500"/>
            <a:ext cx="0" cy="648335"/>
          </a:xfrm>
          <a:custGeom>
            <a:avLst/>
            <a:gdLst/>
            <a:ahLst/>
            <a:cxnLst/>
            <a:rect l="l" t="t" r="r" b="b"/>
            <a:pathLst>
              <a:path w="0" h="648335">
                <a:moveTo>
                  <a:pt x="0" y="648335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922780" y="45085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 txBox="1"/>
          <p:nvPr/>
        </p:nvSpPr>
        <p:spPr>
          <a:xfrm>
            <a:off x="2660650" y="5412714"/>
            <a:ext cx="1132205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dirty="0" sz="1400" b="1">
                <a:latin typeface="等线"/>
                <a:cs typeface="等线"/>
              </a:rPr>
              <a:t>①</a:t>
            </a:r>
            <a:r>
              <a:rPr dirty="0" sz="1400" spc="-17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从数据</a:t>
            </a:r>
            <a:r>
              <a:rPr dirty="0" sz="1400" b="1">
                <a:latin typeface="Microsoft JhengHei"/>
                <a:cs typeface="Microsoft JhengHei"/>
              </a:rPr>
              <a:t>库</a:t>
            </a:r>
            <a:r>
              <a:rPr dirty="0" sz="1400" b="1">
                <a:latin typeface="等线"/>
                <a:cs typeface="等线"/>
              </a:rPr>
              <a:t>中 </a:t>
            </a:r>
            <a:r>
              <a:rPr dirty="0" sz="1400" spc="-29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取出数据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724" name="object 724"/>
          <p:cNvSpPr/>
          <p:nvPr/>
        </p:nvSpPr>
        <p:spPr>
          <a:xfrm>
            <a:off x="4283710" y="449072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4283710" y="44723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4283710" y="44519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4283710" y="44329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4283710" y="44126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4283710" y="43942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4283710" y="43738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4283710" y="43554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4283710" y="43351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4283710" y="43160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4283710" y="429641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4283710" y="42773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4283710" y="425704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4283710" y="423862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4283710" y="42195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4283710" y="419989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4283710" y="41808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4283710" y="41605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4283710" y="41421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4283710" y="41217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4283710" y="41033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4283710" y="40830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4283710" y="40640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4283710" y="404431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4283710" y="40252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4283710" y="40049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4283710" y="39808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4283710" y="39560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4283710" y="3931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4283710" y="39071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283710" y="38823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4283710" y="38582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4283710" y="38334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283710" y="3809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4283710" y="3784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4283710" y="375856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4283710" y="37344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4283710" y="37096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4283710" y="3685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4283710" y="3660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4283710" y="36360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283710" y="36118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283710" y="3587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4283710" y="3562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4283710" y="35369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4283710" y="35121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4283710" y="348805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4283710" y="3463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4283710" y="3439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4283710" y="34143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4283710" y="33896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4283710" y="33655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4283710" y="3340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4283710" y="33166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4283710" y="329057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4283710" y="32658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4283710" y="32416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4283710" y="32169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4283710" y="31927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4283710" y="31680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4283710" y="31432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4283710" y="31191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4283710" y="30943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4283710" y="306832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4283710" y="306895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4669789" y="3499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4672964" y="349980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4679314" y="35004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4663439" y="34966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4664709" y="34972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4666614" y="349789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4667884" y="349853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4658994" y="3494087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4660264" y="349503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4662169" y="34959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4655184" y="349122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4657089" y="3491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4658359" y="3493452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4652644" y="3489325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4651374" y="348678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4652644" y="3487737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4650104" y="34842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4650739" y="348551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4647564" y="348043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4648199" y="34817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4648834" y="34829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4646294" y="3477577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4646929" y="3477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4646929" y="34791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4645659" y="3475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4646294" y="3476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4645024" y="3472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4645024" y="34740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4644389" y="3470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4645024" y="3471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4644389" y="346773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4643754" y="346455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4644389" y="3465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4643754" y="3462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4643754" y="34597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4643754" y="3456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4643754" y="3454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4643754" y="3451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4643754" y="3448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4643754" y="3446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4643754" y="34432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4643754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4643754" y="3437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4643754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4643754" y="34324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4643754" y="3429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4643754" y="3427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4643754" y="3423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4643754" y="34197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4643754" y="34156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4643754" y="34118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4643754" y="3408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4643754" y="3404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4643754" y="3400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4643754" y="3396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4643754" y="3392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4643754" y="3388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4643754" y="3384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4643754" y="3380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4643754" y="3376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4643754" y="3373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4643754" y="3368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4643754" y="33648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4643754" y="33610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4643754" y="3357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4643754" y="33531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4643754" y="3348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4643754" y="3345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4643754" y="33413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643754" y="33375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643754" y="3333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4643754" y="3329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4643754" y="33258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4644389" y="33200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4643754" y="3322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4644389" y="33178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4645024" y="3312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4645024" y="33140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4644389" y="331533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4646294" y="330898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4645659" y="3310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4645024" y="33115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4647564" y="33051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4646929" y="3306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4646294" y="330771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4648199" y="3302317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4445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4650739" y="329819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4653914" y="3294379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 h="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4657724" y="3290570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 h="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810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4679314" y="328517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4672964" y="32858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4669789" y="32864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4667884" y="32870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4665979" y="328771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4664709" y="328834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4643607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4643754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643607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4679315" y="35007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4896484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493204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4896484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4679315" y="32848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4669789" y="38954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4672964" y="389604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4679314" y="38966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4663439" y="389286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4664709" y="389350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4666614" y="389413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4667884" y="389477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4658994" y="3890327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4660264" y="389127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4662169" y="38922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4655184" y="388747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4657089" y="3888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4658359" y="3889692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4652644" y="3885565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4651374" y="388302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4652644" y="3883977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4650104" y="388048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4650739" y="388175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4647564" y="38766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4648199" y="38779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4648834" y="38792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4646294" y="3873817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4646929" y="3874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4646929" y="38754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4645659" y="3871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4646294" y="3872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4645024" y="3869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4645024" y="38703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4644389" y="3866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4645024" y="3867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4644389" y="38639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4643754" y="3860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4644389" y="3862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4643754" y="3858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4643754" y="3856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4643754" y="3853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4643754" y="3850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4643754" y="3847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4643754" y="384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4643754" y="3842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4643754" y="3839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4643754" y="3836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643754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643754" y="3831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643754" y="38287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643754" y="3825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4643754" y="3823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4643754" y="382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4643754" y="3816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4643754" y="3811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4643754" y="3808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4643754" y="3804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4643754" y="38004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4643754" y="37966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4643754" y="37928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4643754" y="37887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4643754" y="378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4643754" y="3780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4643754" y="3776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4643754" y="3773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4643754" y="3769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4643754" y="37652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4643754" y="37611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4643754" y="37572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4643754" y="3753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4643754" y="37493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4643754" y="3745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4643754" y="37414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4643754" y="3737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4643754" y="3733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4643754" y="3729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4643754" y="3726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4643754" y="37220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4644389" y="37163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4643754" y="3718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4644389" y="37141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4645024" y="3709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4645024" y="37103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4644389" y="37115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4646294" y="37052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4645659" y="3706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4645024" y="3707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4647564" y="37014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4646929" y="3702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4646294" y="370395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4648199" y="3698557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4445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4650739" y="3694429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4653914" y="3690620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 h="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4657724" y="3686810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 h="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810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4679314" y="36814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4672964" y="36820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4669789" y="36826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4667884" y="368331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4665979" y="368395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4664709" y="36845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4643607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4643754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4643607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4679315" y="38969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4896484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493204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4896484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4679315" y="36810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4667884" y="429101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4669789" y="42916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4672964" y="42922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4679314" y="42929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4660264" y="428752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4662169" y="428847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4663439" y="42891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4664709" y="428974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4666614" y="429037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4655184" y="428370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4657089" y="4284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4658359" y="428625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4651375" y="428117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4648834" y="42773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4647564" y="42729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4648199" y="42741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4648834" y="42754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4646294" y="4269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4646929" y="427100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4645024" y="4265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4645024" y="42665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4645659" y="4267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4644389" y="42621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4643754" y="4257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4644389" y="42589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4643754" y="4254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4643754" y="4250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4643754" y="4246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4643754" y="4243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4643754" y="4239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4643754" y="4235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4643754" y="4231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4643754" y="4227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4643754" y="4224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4643754" y="4220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4643754" y="42160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4643754" y="4211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4643754" y="4206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4643754" y="4201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4643754" y="4197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4643754" y="4192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4643754" y="4187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4643754" y="418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4643754" y="4178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4643754" y="4173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4643754" y="4168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643754" y="41640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643754" y="415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643754" y="4154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643754" y="41500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4643754" y="41452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4643754" y="41405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4643754" y="4135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4643754" y="4130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4643754" y="41265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4643754" y="4121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4643754" y="4117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4644389" y="411130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4643754" y="4113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4645024" y="410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4644389" y="41084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4646294" y="41014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4645659" y="4102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4645024" y="4104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4648199" y="40963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4647564" y="409765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4646929" y="4098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4646294" y="410019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4650739" y="409257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4650104" y="40938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4648834" y="40951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4652009" y="408908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4655819" y="408432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4679314" y="40776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4672964" y="407828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4669789" y="407892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4667884" y="40795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4665979" y="408019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4664709" y="40808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4663439" y="408146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4643607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4643754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4643607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4896484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493204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896484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679315" y="40773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 txBox="1"/>
          <p:nvPr/>
        </p:nvSpPr>
        <p:spPr>
          <a:xfrm>
            <a:off x="4666615" y="4114165"/>
            <a:ext cx="24257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9235" algn="l"/>
              </a:tabLst>
            </a:pPr>
            <a:r>
              <a:rPr dirty="0" sz="1400" spc="1015" b="1" u="sng">
                <a:latin typeface="等线"/>
                <a:cs typeface="等线"/>
              </a:rPr>
              <a:t> </a:t>
            </a:r>
            <a:r>
              <a:rPr dirty="0" sz="1400" spc="1015" b="1" u="sng">
                <a:latin typeface="等线"/>
                <a:cs typeface="等线"/>
              </a:rPr>
              <a:t>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83" name="object 1083"/>
          <p:cNvSpPr txBox="1"/>
          <p:nvPr/>
        </p:nvSpPr>
        <p:spPr>
          <a:xfrm>
            <a:off x="5586729" y="4114165"/>
            <a:ext cx="13569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084" name="object 1084"/>
          <p:cNvSpPr/>
          <p:nvPr/>
        </p:nvSpPr>
        <p:spPr>
          <a:xfrm>
            <a:off x="1115694" y="159258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4541520" y="330263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1115694" y="198882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4541520" y="369887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5076190" y="216852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5513704" y="216852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 txBox="1"/>
          <p:nvPr/>
        </p:nvSpPr>
        <p:spPr>
          <a:xfrm>
            <a:off x="5615304" y="2545715"/>
            <a:ext cx="15347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91" name="object 1091"/>
          <p:cNvSpPr/>
          <p:nvPr/>
        </p:nvSpPr>
        <p:spPr>
          <a:xfrm>
            <a:off x="2483485" y="378904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4197985" y="37318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78994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：加入</a:t>
            </a:r>
            <a:r>
              <a:rPr dirty="0" spc="-830">
                <a:latin typeface="MS Gothic"/>
                <a:cs typeface="MS Gothic"/>
              </a:rPr>
              <a:t> </a:t>
            </a:r>
            <a:r>
              <a:rPr dirty="0" spc="-5"/>
              <a:t>jar</a:t>
            </a:r>
            <a:r>
              <a:rPr dirty="0" spc="-40"/>
              <a:t> </a:t>
            </a:r>
            <a:r>
              <a:rPr dirty="0" spc="-5">
                <a:latin typeface="MS Gothic"/>
                <a:cs typeface="MS Gothic"/>
              </a:rPr>
              <a:t>包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37514" rIns="0" bIns="0" rtlCol="0" vert="horz">
            <a:spAutoFit/>
          </a:bodyPr>
          <a:lstStyle/>
          <a:p>
            <a:pPr marL="560705" indent="-342265">
              <a:lnSpc>
                <a:spcPct val="100000"/>
              </a:lnSpc>
              <a:buChar char="•"/>
              <a:tabLst>
                <a:tab pos="560705" algn="l"/>
              </a:tabLst>
            </a:pPr>
            <a:r>
              <a:rPr dirty="0" sz="2800" spc="-5"/>
              <a:t>jar</a:t>
            </a:r>
            <a:r>
              <a:rPr dirty="0" sz="2800" spc="-100"/>
              <a:t> </a:t>
            </a:r>
            <a:r>
              <a:rPr dirty="0" sz="2800">
                <a:latin typeface="MS Gothic"/>
                <a:cs typeface="MS Gothic"/>
              </a:rPr>
              <a:t>包：</a:t>
            </a:r>
            <a:endParaRPr sz="2800">
              <a:latin typeface="MS Gothic"/>
              <a:cs typeface="MS Gothic"/>
            </a:endParaRPr>
          </a:p>
          <a:p>
            <a:pPr lvl="1" marL="96075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commons-logging-1.1.3.jar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spring-aop-4.0.0.RELEASE.jar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spring-beans-4.0.0.RELEASE.jar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>
                <a:latin typeface="Arial"/>
                <a:cs typeface="Arial"/>
              </a:rPr>
              <a:t>spring-context-4.0.0.RELEASE.jar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spring-core-4.0.0.RELEASE.jar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spring-expression-4.0.0.RELEASE.jar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spring-web-4.0.0.RELEASE.jar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spring-webmvc-4.0.0.RELEASE.jar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单标签</a:t>
            </a:r>
            <a:r>
              <a:rPr dirty="0" spc="-4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56739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40">
                <a:latin typeface="MS Gothic"/>
                <a:cs typeface="MS Gothic"/>
              </a:rPr>
              <a:t> </a:t>
            </a:r>
            <a:r>
              <a:rPr dirty="0" spc="-5"/>
              <a:t>Spring</a:t>
            </a:r>
            <a:r>
              <a:rPr dirty="0" spc="-55"/>
              <a:t> </a:t>
            </a:r>
            <a:r>
              <a:rPr dirty="0">
                <a:latin typeface="MS Gothic"/>
                <a:cs typeface="MS Gothic"/>
              </a:rPr>
              <a:t>的表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91944"/>
            <a:ext cx="8069580" cy="1204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MS Gothic"/>
                <a:cs typeface="MS Gothic"/>
              </a:rPr>
              <a:t>通</a:t>
            </a:r>
            <a:r>
              <a:rPr dirty="0" sz="2800">
                <a:latin typeface="宋体"/>
                <a:cs typeface="宋体"/>
              </a:rPr>
              <a:t>过</a:t>
            </a:r>
            <a:r>
              <a:rPr dirty="0" sz="2800" spc="-655">
                <a:latin typeface="宋体"/>
                <a:cs typeface="宋体"/>
              </a:rPr>
              <a:t> </a:t>
            </a:r>
            <a:r>
              <a:rPr dirty="0" sz="2800" spc="-5">
                <a:latin typeface="Arial"/>
                <a:cs typeface="Arial"/>
              </a:rPr>
              <a:t>SpringMVC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的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单标签</a:t>
            </a:r>
            <a:r>
              <a:rPr dirty="0" sz="2800">
                <a:latin typeface="MS Gothic"/>
                <a:cs typeface="MS Gothic"/>
              </a:rPr>
              <a:t>可以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将模型数据 </a:t>
            </a:r>
            <a:r>
              <a:rPr dirty="0" sz="2800" spc="-1300">
                <a:latin typeface="MS Gothic"/>
                <a:cs typeface="MS Gothic"/>
              </a:rPr>
              <a:t> </a:t>
            </a:r>
            <a:r>
              <a:rPr dirty="0" sz="2800">
                <a:latin typeface="MS Gothic"/>
                <a:cs typeface="MS Gothic"/>
              </a:rPr>
              <a:t>中的属性和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HTML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表</a:t>
            </a:r>
            <a:r>
              <a:rPr dirty="0" sz="2800">
                <a:latin typeface="宋体"/>
                <a:cs typeface="宋体"/>
              </a:rPr>
              <a:t>单</a:t>
            </a:r>
            <a:r>
              <a:rPr dirty="0" sz="2800">
                <a:latin typeface="MS Gothic"/>
                <a:cs typeface="MS Gothic"/>
              </a:rPr>
              <a:t>元素相</a:t>
            </a:r>
            <a:r>
              <a:rPr dirty="0" sz="2800">
                <a:latin typeface="宋体"/>
                <a:cs typeface="宋体"/>
              </a:rPr>
              <a:t>绑</a:t>
            </a:r>
            <a:r>
              <a:rPr dirty="0" sz="2800">
                <a:latin typeface="MS Gothic"/>
                <a:cs typeface="MS Gothic"/>
              </a:rPr>
              <a:t>定，以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表</a:t>
            </a:r>
            <a:r>
              <a:rPr dirty="0" sz="2800">
                <a:latin typeface="宋体"/>
                <a:cs typeface="宋体"/>
              </a:rPr>
              <a:t>单  </a:t>
            </a:r>
            <a:r>
              <a:rPr dirty="0" sz="2800">
                <a:latin typeface="MS Gothic"/>
                <a:cs typeface="MS Gothic"/>
              </a:rPr>
              <a:t>数据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更便捷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编辑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和表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单值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的回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显</a:t>
            </a:r>
            <a:endParaRPr sz="2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23135">
              <a:lnSpc>
                <a:spcPct val="100000"/>
              </a:lnSpc>
            </a:pPr>
            <a:r>
              <a:rPr dirty="0" spc="-5"/>
              <a:t>form</a:t>
            </a:r>
            <a:r>
              <a:rPr dirty="0" spc="-90"/>
              <a:t> </a:t>
            </a:r>
            <a:r>
              <a:rPr dirty="0" spc="-5">
                <a:latin typeface="宋体"/>
                <a:cs typeface="宋体"/>
              </a:rPr>
              <a:t>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96109"/>
            <a:ext cx="7987030" cy="321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一般情况下，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GET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取表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</a:t>
            </a:r>
            <a:r>
              <a:rPr dirty="0" sz="2400">
                <a:latin typeface="MS Gothic"/>
                <a:cs typeface="MS Gothic"/>
              </a:rPr>
              <a:t>，而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4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24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求提交表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因此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取表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面和提交表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  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是相同的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只要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满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足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该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最佳条件的契  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约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&lt;form:form&gt; 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标签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就无需通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过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属性指定表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单 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提交的</a:t>
            </a:r>
            <a:r>
              <a:rPr dirty="0" sz="2400" spc="-9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  <a:p>
            <a:pPr marL="354965" marR="11239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90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modelAttribute</a:t>
            </a:r>
            <a:r>
              <a:rPr dirty="0" sz="2400" spc="-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属性指定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定的模型属性，若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没有指定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属性，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从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域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</a:t>
            </a:r>
            <a:r>
              <a:rPr dirty="0" sz="2400">
                <a:latin typeface="宋体"/>
                <a:cs typeface="宋体"/>
              </a:rPr>
              <a:t>读</a:t>
            </a:r>
            <a:r>
              <a:rPr dirty="0" sz="2400">
                <a:latin typeface="MS Gothic"/>
                <a:cs typeface="MS Gothic"/>
              </a:rPr>
              <a:t>取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command </a:t>
            </a:r>
            <a:r>
              <a:rPr dirty="0" sz="2400">
                <a:latin typeface="MS Gothic"/>
                <a:cs typeface="MS Gothic"/>
              </a:rPr>
              <a:t>的表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 spc="-58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5">
                <a:latin typeface="MS Gothic"/>
                <a:cs typeface="MS Gothic"/>
              </a:rPr>
              <a:t>，如果</a:t>
            </a:r>
            <a:r>
              <a:rPr dirty="0" sz="2400" spc="-5">
                <a:latin typeface="宋体"/>
                <a:cs typeface="宋体"/>
              </a:rPr>
              <a:t>该</a:t>
            </a:r>
            <a:r>
              <a:rPr dirty="0" sz="2400" spc="-5">
                <a:latin typeface="MS Gothic"/>
                <a:cs typeface="MS Gothic"/>
              </a:rPr>
              <a:t>属性</a:t>
            </a:r>
            <a:r>
              <a:rPr dirty="0" sz="2400" spc="-5">
                <a:latin typeface="宋体"/>
                <a:cs typeface="宋体"/>
              </a:rPr>
              <a:t>值</a:t>
            </a:r>
            <a:r>
              <a:rPr dirty="0" sz="2400" spc="-5">
                <a:latin typeface="MS Gothic"/>
                <a:cs typeface="MS Gothic"/>
              </a:rPr>
              <a:t>也不存在，</a:t>
            </a:r>
            <a:r>
              <a:rPr dirty="0" sz="2400" spc="-5">
                <a:latin typeface="宋体"/>
                <a:cs typeface="宋体"/>
              </a:rPr>
              <a:t>则</a:t>
            </a:r>
            <a:r>
              <a:rPr dirty="0" sz="2400" spc="-5">
                <a:latin typeface="MS Gothic"/>
                <a:cs typeface="MS Gothic"/>
              </a:rPr>
              <a:t>会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5654"/>
            <a:ext cx="8003540" cy="276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027555">
              <a:lnSpc>
                <a:spcPts val="2815"/>
              </a:lnSpc>
              <a:tabLst>
                <a:tab pos="341630" algn="l"/>
              </a:tabLst>
            </a:pPr>
            <a:r>
              <a:rPr dirty="0" sz="2400" spc="-5">
                <a:latin typeface="Arial"/>
                <a:cs typeface="Arial"/>
              </a:rPr>
              <a:t>•	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提供了多个表</a:t>
            </a:r>
            <a:r>
              <a:rPr dirty="0" sz="2400">
                <a:latin typeface="宋体"/>
                <a:cs typeface="宋体"/>
              </a:rPr>
              <a:t>单组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标签</a:t>
            </a:r>
            <a:r>
              <a:rPr dirty="0" sz="2400">
                <a:latin typeface="MS Gothic"/>
                <a:cs typeface="MS Gothic"/>
              </a:rPr>
              <a:t>，如</a:t>
            </a:r>
            <a:endParaRPr sz="2400">
              <a:latin typeface="MS Gothic"/>
              <a:cs typeface="MS Gothic"/>
            </a:endParaRPr>
          </a:p>
          <a:p>
            <a:pPr marL="354965" marR="182245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&lt;form:input/&gt;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&lt;form:select/&gt; </a:t>
            </a:r>
            <a:r>
              <a:rPr dirty="0" sz="2400">
                <a:latin typeface="MS Gothic"/>
                <a:cs typeface="MS Gothic"/>
              </a:rPr>
              <a:t>等，用以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字段的 </a:t>
            </a:r>
            <a:r>
              <a:rPr dirty="0" sz="2400" spc="-115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，它</a:t>
            </a:r>
            <a:r>
              <a:rPr dirty="0" sz="2400">
                <a:latin typeface="宋体"/>
                <a:cs typeface="宋体"/>
              </a:rPr>
              <a:t>们</a:t>
            </a:r>
            <a:r>
              <a:rPr dirty="0" sz="2400">
                <a:latin typeface="MS Gothic"/>
                <a:cs typeface="MS Gothic"/>
              </a:rPr>
              <a:t>的共有属性如下：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单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字段，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对应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html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元素的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name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属性，支持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级联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属性</a:t>
            </a:r>
            <a:endParaRPr sz="2000">
              <a:latin typeface="等线"/>
              <a:cs typeface="等线"/>
            </a:endParaRPr>
          </a:p>
          <a:p>
            <a:pPr marL="755015" marR="5080" indent="-285115">
              <a:lnSpc>
                <a:spcPts val="229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htmlEscape</a:t>
            </a:r>
            <a:r>
              <a:rPr dirty="0" sz="2000" spc="-5">
                <a:latin typeface="MS Gothic"/>
                <a:cs typeface="MS Gothic"/>
              </a:rPr>
              <a:t>：是否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表</a:t>
            </a:r>
            <a:r>
              <a:rPr dirty="0" sz="2000" spc="-5">
                <a:latin typeface="宋体"/>
                <a:cs typeface="宋体"/>
              </a:rPr>
              <a:t>单值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HTML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特殊字符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转换</a:t>
            </a:r>
            <a:r>
              <a:rPr dirty="0" sz="2000">
                <a:latin typeface="MS Gothic"/>
                <a:cs typeface="MS Gothic"/>
              </a:rPr>
              <a:t>，默</a:t>
            </a:r>
            <a:r>
              <a:rPr dirty="0" sz="2000">
                <a:latin typeface="宋体"/>
                <a:cs typeface="宋体"/>
              </a:rPr>
              <a:t>认值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50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cssClass</a:t>
            </a:r>
            <a:r>
              <a:rPr dirty="0" sz="2000" spc="-5">
                <a:latin typeface="MS Gothic"/>
                <a:cs typeface="MS Gothic"/>
              </a:rPr>
              <a:t>：表</a:t>
            </a:r>
            <a:r>
              <a:rPr dirty="0" sz="2000" spc="-5">
                <a:latin typeface="宋体"/>
                <a:cs typeface="宋体"/>
              </a:rPr>
              <a:t>单组</a:t>
            </a:r>
            <a:r>
              <a:rPr dirty="0" sz="2000" spc="-5">
                <a:latin typeface="MS Gothic"/>
                <a:cs typeface="MS Gothic"/>
              </a:rPr>
              <a:t>件</a:t>
            </a:r>
            <a:r>
              <a:rPr dirty="0" sz="2000" spc="-5">
                <a:latin typeface="宋体"/>
                <a:cs typeface="宋体"/>
              </a:rPr>
              <a:t>对应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CSS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样</a:t>
            </a:r>
            <a:r>
              <a:rPr dirty="0" sz="2000">
                <a:latin typeface="MS Gothic"/>
                <a:cs typeface="MS Gothic"/>
              </a:rPr>
              <a:t>式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名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cssErrorClass</a:t>
            </a:r>
            <a:r>
              <a:rPr dirty="0" sz="2000" spc="-5">
                <a:latin typeface="MS Gothic"/>
                <a:cs typeface="MS Gothic"/>
              </a:rPr>
              <a:t>：表</a:t>
            </a:r>
            <a:r>
              <a:rPr dirty="0" sz="2000" spc="-5">
                <a:latin typeface="宋体"/>
                <a:cs typeface="宋体"/>
              </a:rPr>
              <a:t>单组</a:t>
            </a:r>
            <a:r>
              <a:rPr dirty="0" sz="2000" spc="-5">
                <a:latin typeface="MS Gothic"/>
                <a:cs typeface="MS Gothic"/>
              </a:rPr>
              <a:t>件的数据存在</a:t>
            </a:r>
            <a:r>
              <a:rPr dirty="0" sz="2000" spc="-5">
                <a:latin typeface="宋体"/>
                <a:cs typeface="宋体"/>
              </a:rPr>
              <a:t>错误时</a:t>
            </a:r>
            <a:r>
              <a:rPr dirty="0" sz="2000" spc="-5">
                <a:latin typeface="MS Gothic"/>
                <a:cs typeface="MS Gothic"/>
              </a:rPr>
              <a:t>，采取的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CSS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样</a:t>
            </a:r>
            <a:r>
              <a:rPr dirty="0" sz="2000">
                <a:latin typeface="MS Gothic"/>
                <a:cs typeface="MS Gothic"/>
              </a:rPr>
              <a:t>式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37079"/>
            <a:ext cx="8025765" cy="375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675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form:input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form:password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form:hidden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form:textarea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475"/>
              </a:lnSpc>
            </a:pP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 spc="-53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HTML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text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password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hidden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textarea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615"/>
              </a:lnSpc>
            </a:pP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34290" indent="-342265">
              <a:lnSpc>
                <a:spcPts val="248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form:radiobutton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单选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</a:t>
            </a:r>
            <a:r>
              <a:rPr dirty="0" sz="2400" spc="-5">
                <a:latin typeface="宋体"/>
                <a:cs typeface="宋体"/>
              </a:rPr>
              <a:t>标签</a:t>
            </a:r>
            <a:r>
              <a:rPr dirty="0" sz="2400" spc="-5">
                <a:latin typeface="MS Gothic"/>
                <a:cs typeface="MS Gothic"/>
              </a:rPr>
              <a:t>，当表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value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相等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单选</a:t>
            </a:r>
            <a:r>
              <a:rPr dirty="0" sz="2400">
                <a:latin typeface="MS Gothic"/>
                <a:cs typeface="MS Gothic"/>
              </a:rPr>
              <a:t>框被</a:t>
            </a:r>
            <a:r>
              <a:rPr dirty="0" sz="2400">
                <a:latin typeface="宋体"/>
                <a:cs typeface="宋体"/>
              </a:rPr>
              <a:t>选</a:t>
            </a:r>
            <a:r>
              <a:rPr dirty="0" sz="2400">
                <a:latin typeface="MS Gothic"/>
                <a:cs typeface="MS Gothic"/>
              </a:rPr>
              <a:t>中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53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form:radiobuttons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单选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组标签</a:t>
            </a:r>
            <a:r>
              <a:rPr dirty="0" sz="2400" spc="-5">
                <a:latin typeface="MS Gothic"/>
                <a:cs typeface="MS Gothic"/>
              </a:rPr>
              <a:t>，用于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造多个</a:t>
            </a:r>
            <a:r>
              <a:rPr dirty="0" sz="2400" spc="-5">
                <a:latin typeface="宋体"/>
                <a:cs typeface="宋体"/>
              </a:rPr>
              <a:t>单选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20"/>
              </a:lnSpc>
            </a:pPr>
            <a:r>
              <a:rPr dirty="0" sz="2400">
                <a:latin typeface="MS Gothic"/>
                <a:cs typeface="MS Gothic"/>
              </a:rPr>
              <a:t>框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29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items</a:t>
            </a:r>
            <a:r>
              <a:rPr dirty="0" sz="2000" spc="-5">
                <a:latin typeface="MS Gothic"/>
                <a:cs typeface="MS Gothic"/>
              </a:rPr>
              <a:t>：可以是一个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List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String[]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  <a:p>
            <a:pPr lvl="1" marL="755015" marR="99060" indent="-285115">
              <a:lnSpc>
                <a:spcPts val="2070"/>
              </a:lnSpc>
              <a:spcBef>
                <a:spcPts val="285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itemValue</a:t>
            </a:r>
            <a:r>
              <a:rPr dirty="0" sz="2000" spc="-5">
                <a:latin typeface="MS Gothic"/>
                <a:cs typeface="MS Gothic"/>
              </a:rPr>
              <a:t>：指定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radio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。可以是集合中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bean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的一个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值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22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itemLabel</a:t>
            </a:r>
            <a:r>
              <a:rPr dirty="0" sz="2000" spc="-5">
                <a:latin typeface="MS Gothic"/>
                <a:cs typeface="MS Gothic"/>
              </a:rPr>
              <a:t>：指定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radio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label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值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34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delimiter</a:t>
            </a:r>
            <a:r>
              <a:rPr dirty="0" sz="2000" spc="-5">
                <a:latin typeface="MS Gothic"/>
                <a:cs typeface="MS Gothic"/>
              </a:rPr>
              <a:t>：多个</a:t>
            </a:r>
            <a:r>
              <a:rPr dirty="0" sz="2000" spc="-5">
                <a:latin typeface="宋体"/>
                <a:cs typeface="宋体"/>
              </a:rPr>
              <a:t>单选</a:t>
            </a:r>
            <a:r>
              <a:rPr dirty="0" sz="2000" spc="-5">
                <a:latin typeface="MS Gothic"/>
                <a:cs typeface="MS Gothic"/>
              </a:rPr>
              <a:t>框可以通</a:t>
            </a:r>
            <a:r>
              <a:rPr dirty="0" sz="2000" spc="-5">
                <a:latin typeface="宋体"/>
                <a:cs typeface="宋体"/>
              </a:rPr>
              <a:t>过</a:t>
            </a:r>
            <a:r>
              <a:rPr dirty="0" sz="2000" spc="-44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delimiter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指定分隔符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770379"/>
            <a:ext cx="8417560" cy="3839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form:checkbox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件。用于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MS Gothic"/>
                <a:cs typeface="MS Gothic"/>
              </a:rPr>
              <a:t>个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</a:t>
            </a:r>
            <a:endParaRPr sz="2400">
              <a:latin typeface="MS Gothic"/>
              <a:cs typeface="MS Gothic"/>
            </a:endParaRPr>
          </a:p>
          <a:p>
            <a:pPr marL="354965" marR="1049020" indent="-342265">
              <a:lnSpc>
                <a:spcPts val="248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form:checkboxs</a:t>
            </a:r>
            <a:r>
              <a:rPr dirty="0" sz="2400" spc="-5">
                <a:latin typeface="MS Gothic"/>
                <a:cs typeface="MS Gothic"/>
              </a:rPr>
              <a:t>：用于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造多个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框。使用方式同 </a:t>
            </a:r>
            <a:r>
              <a:rPr dirty="0" sz="2400" spc="-109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1692275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form:select</a:t>
            </a:r>
            <a:r>
              <a:rPr dirty="0" sz="2400" spc="-5">
                <a:latin typeface="MS Gothic"/>
                <a:cs typeface="MS Gothic"/>
              </a:rPr>
              <a:t>：用于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造下拉框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件。使用方式同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1659255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f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-5">
                <a:latin typeface="Arial"/>
                <a:cs typeface="Arial"/>
              </a:rPr>
              <a:t>op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 spc="-45">
                <a:latin typeface="Arial"/>
                <a:cs typeface="Arial"/>
              </a:rPr>
              <a:t>n</a:t>
            </a:r>
            <a:r>
              <a:rPr dirty="0" sz="2400">
                <a:latin typeface="MS Gothic"/>
                <a:cs typeface="MS Gothic"/>
              </a:rPr>
              <a:t>：下拉框</a:t>
            </a:r>
            <a:r>
              <a:rPr dirty="0" sz="2400">
                <a:latin typeface="宋体"/>
                <a:cs typeface="宋体"/>
              </a:rPr>
              <a:t>选项组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标签</a:t>
            </a:r>
            <a:r>
              <a:rPr dirty="0" sz="2400">
                <a:latin typeface="MS Gothic"/>
                <a:cs typeface="MS Gothic"/>
              </a:rPr>
              <a:t>。使用方式同 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67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form:errors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显</a:t>
            </a:r>
            <a:r>
              <a:rPr dirty="0" sz="2400" spc="-5">
                <a:latin typeface="MS Gothic"/>
                <a:cs typeface="MS Gothic"/>
              </a:rPr>
              <a:t>示表</a:t>
            </a:r>
            <a:r>
              <a:rPr dirty="0" sz="2400" spc="-5">
                <a:latin typeface="宋体"/>
                <a:cs typeface="宋体"/>
              </a:rPr>
              <a:t>单组</a:t>
            </a:r>
            <a:r>
              <a:rPr dirty="0" sz="2400" spc="-5">
                <a:latin typeface="MS Gothic"/>
                <a:cs typeface="MS Gothic"/>
              </a:rPr>
              <a:t>件或数据校</a:t>
            </a:r>
            <a:r>
              <a:rPr dirty="0" sz="2400" spc="-5">
                <a:latin typeface="宋体"/>
                <a:cs typeface="宋体"/>
              </a:rPr>
              <a:t>验</a:t>
            </a:r>
            <a:r>
              <a:rPr dirty="0" sz="2400" spc="-5">
                <a:latin typeface="MS Gothic"/>
                <a:cs typeface="MS Gothic"/>
              </a:rPr>
              <a:t>所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错误</a:t>
            </a:r>
            <a:endParaRPr sz="2400">
              <a:latin typeface="宋体"/>
              <a:cs typeface="宋体"/>
            </a:endParaRPr>
          </a:p>
          <a:p>
            <a:pPr marL="469900">
              <a:lnSpc>
                <a:spcPts val="2290"/>
              </a:lnSpc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&lt;form:errors path= </a:t>
            </a:r>
            <a:r>
              <a:rPr dirty="0" sz="2000">
                <a:latin typeface="Arial"/>
                <a:cs typeface="Arial"/>
              </a:rPr>
              <a:t>“ </a:t>
            </a:r>
            <a:r>
              <a:rPr dirty="0" sz="2000" spc="-5">
                <a:latin typeface="Arial"/>
                <a:cs typeface="Arial"/>
              </a:rPr>
              <a:t>*”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示表</a:t>
            </a:r>
            <a:r>
              <a:rPr dirty="0" sz="2000">
                <a:latin typeface="宋体"/>
                <a:cs typeface="宋体"/>
              </a:rPr>
              <a:t>单</a:t>
            </a:r>
            <a:r>
              <a:rPr dirty="0" sz="2000">
                <a:latin typeface="MS Gothic"/>
                <a:cs typeface="MS Gothic"/>
              </a:rPr>
              <a:t>所有的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ts val="217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&lt;form:errors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path=</a:t>
            </a:r>
            <a:r>
              <a:rPr dirty="0" sz="2000">
                <a:latin typeface="Arial"/>
                <a:cs typeface="Arial"/>
              </a:rPr>
              <a:t> “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user*”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示所有以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>
                <a:latin typeface="MS Gothic"/>
                <a:cs typeface="MS Gothic"/>
              </a:rPr>
              <a:t>前</a:t>
            </a:r>
            <a:r>
              <a:rPr dirty="0" sz="2000">
                <a:latin typeface="宋体"/>
                <a:cs typeface="宋体"/>
              </a:rPr>
              <a:t>缀</a:t>
            </a:r>
            <a:r>
              <a:rPr dirty="0" sz="2000">
                <a:latin typeface="MS Gothic"/>
                <a:cs typeface="MS Gothic"/>
              </a:rPr>
              <a:t>的属性</a:t>
            </a:r>
            <a:r>
              <a:rPr dirty="0" sz="2000">
                <a:latin typeface="宋体"/>
                <a:cs typeface="宋体"/>
              </a:rPr>
              <a:t>对应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180"/>
              </a:lnSpc>
            </a:pP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ts val="234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&lt;form:errors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path= “ username”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示特定表</a:t>
            </a:r>
            <a:r>
              <a:rPr dirty="0" sz="2000">
                <a:latin typeface="宋体"/>
                <a:cs typeface="宋体"/>
              </a:rPr>
              <a:t>单对</a:t>
            </a:r>
            <a:r>
              <a:rPr dirty="0" sz="2000">
                <a:latin typeface="MS Gothic"/>
                <a:cs typeface="MS Gothic"/>
              </a:rPr>
              <a:t>象属性的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spc="-5"/>
              <a:t>SpringMVC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65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25"/>
              <a:t> 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理静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态资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理静</a:t>
            </a:r>
            <a:r>
              <a:rPr dirty="0">
                <a:latin typeface="宋体"/>
                <a:cs typeface="宋体"/>
              </a:rPr>
              <a:t>态资</a:t>
            </a:r>
            <a:r>
              <a:rPr dirty="0">
                <a:latin typeface="MS Gothic"/>
                <a:cs typeface="MS Gothic"/>
              </a:rPr>
              <a:t>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46909"/>
            <a:ext cx="8031480" cy="408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优</a:t>
            </a:r>
            <a:r>
              <a:rPr dirty="0" sz="2000">
                <a:latin typeface="MS Gothic"/>
                <a:cs typeface="MS Gothic"/>
              </a:rPr>
              <a:t>雅的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REST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宋体"/>
                <a:cs typeface="宋体"/>
              </a:rPr>
              <a:t>风</a:t>
            </a:r>
            <a:r>
              <a:rPr dirty="0" sz="2000" spc="-5">
                <a:latin typeface="MS Gothic"/>
                <a:cs typeface="MS Gothic"/>
              </a:rPr>
              <a:t>格的</a:t>
            </a:r>
            <a:r>
              <a:rPr dirty="0" sz="2000" spc="-5">
                <a:latin typeface="宋体"/>
                <a:cs typeface="宋体"/>
              </a:rPr>
              <a:t>资</a:t>
            </a:r>
            <a:r>
              <a:rPr dirty="0" sz="2000" spc="-5">
                <a:latin typeface="MS Gothic"/>
                <a:cs typeface="MS Gothic"/>
              </a:rPr>
              <a:t>源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不希望</a:t>
            </a:r>
            <a:r>
              <a:rPr dirty="0" sz="2000">
                <a:latin typeface="宋体"/>
                <a:cs typeface="宋体"/>
              </a:rPr>
              <a:t>带</a:t>
            </a:r>
            <a:r>
              <a:rPr dirty="0" sz="2000" spc="-455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.html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.do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等后</a:t>
            </a:r>
            <a:r>
              <a:rPr dirty="0" sz="2000">
                <a:latin typeface="宋体"/>
                <a:cs typeface="宋体"/>
              </a:rPr>
              <a:t>缀</a:t>
            </a:r>
            <a:endParaRPr sz="2000">
              <a:latin typeface="宋体"/>
              <a:cs typeface="宋体"/>
            </a:endParaRPr>
          </a:p>
          <a:p>
            <a:pPr marL="354965" marR="180975" indent="-342265">
              <a:lnSpc>
                <a:spcPts val="23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若将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DispatcherServlet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求映射配置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4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44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MVC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将捕</a:t>
            </a:r>
            <a:r>
              <a:rPr dirty="0" sz="2000">
                <a:latin typeface="宋体"/>
                <a:cs typeface="宋体"/>
              </a:rPr>
              <a:t>获 </a:t>
            </a:r>
            <a:r>
              <a:rPr dirty="0" sz="2000" spc="-894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容器的所有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求，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包括静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态资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源的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求，</a:t>
            </a:r>
            <a:r>
              <a:rPr dirty="0" sz="2000" spc="-3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SpringMVC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会将他 </a:t>
            </a:r>
            <a:r>
              <a:rPr dirty="0" sz="2000" spc="-45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们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当成一个普通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理，因找不到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对应处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理器将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导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致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错误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965" marR="805815" indent="-342265">
              <a:lnSpc>
                <a:spcPts val="2290"/>
              </a:lnSpc>
              <a:spcBef>
                <a:spcPts val="455"/>
              </a:spcBef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可以在</a:t>
            </a:r>
            <a:r>
              <a:rPr dirty="0" sz="2000" spc="-43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的配置文件中配置</a:t>
            </a:r>
            <a:r>
              <a:rPr dirty="0" sz="2000" spc="-434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&lt;mvc:default-servlet- </a:t>
            </a:r>
            <a:r>
              <a:rPr dirty="0" sz="2000" spc="-45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handler/&gt;</a:t>
            </a:r>
            <a:r>
              <a:rPr dirty="0" sz="20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的方式解决静</a:t>
            </a:r>
            <a:r>
              <a:rPr dirty="0" sz="2000">
                <a:latin typeface="宋体"/>
                <a:cs typeface="宋体"/>
              </a:rPr>
              <a:t>态资</a:t>
            </a:r>
            <a:r>
              <a:rPr dirty="0" sz="2000">
                <a:latin typeface="MS Gothic"/>
                <a:cs typeface="MS Gothic"/>
              </a:rPr>
              <a:t>源的</a:t>
            </a:r>
            <a:r>
              <a:rPr dirty="0" sz="2000">
                <a:latin typeface="宋体"/>
                <a:cs typeface="宋体"/>
              </a:rPr>
              <a:t>问题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060"/>
              </a:lnSpc>
              <a:spcBef>
                <a:spcPts val="405"/>
              </a:spcBef>
              <a:tabLst>
                <a:tab pos="754380" algn="l"/>
              </a:tabLst>
            </a:pPr>
            <a:r>
              <a:rPr dirty="0" sz="1800" spc="-5">
                <a:latin typeface="Arial"/>
                <a:cs typeface="Arial"/>
              </a:rPr>
              <a:t>–	&lt;mvc:default-servlet-handler/&gt;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将在</a:t>
            </a:r>
            <a:r>
              <a:rPr dirty="0" sz="1800" spc="-39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SpringMVC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上下文中定</a:t>
            </a:r>
            <a:r>
              <a:rPr dirty="0" sz="1800">
                <a:latin typeface="宋体"/>
                <a:cs typeface="宋体"/>
              </a:rPr>
              <a:t>义</a:t>
            </a:r>
            <a:r>
              <a:rPr dirty="0" sz="1800">
                <a:latin typeface="MS Gothic"/>
                <a:cs typeface="MS Gothic"/>
              </a:rPr>
              <a:t>一个 </a:t>
            </a:r>
            <a:r>
              <a:rPr dirty="0" sz="1800" spc="-800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DefaultServletHttpRequestHandler</a:t>
            </a:r>
            <a:r>
              <a:rPr dirty="0" sz="1800" spc="-5">
                <a:latin typeface="MS Gothic"/>
                <a:cs typeface="MS Gothic"/>
              </a:rPr>
              <a:t>，它会</a:t>
            </a:r>
            <a:r>
              <a:rPr dirty="0" sz="1800" spc="-5">
                <a:latin typeface="宋体"/>
                <a:cs typeface="宋体"/>
              </a:rPr>
              <a:t>对进</a:t>
            </a:r>
            <a:r>
              <a:rPr dirty="0" sz="1800" spc="-5">
                <a:latin typeface="MS Gothic"/>
                <a:cs typeface="MS Gothic"/>
              </a:rPr>
              <a:t>入</a:t>
            </a:r>
            <a:r>
              <a:rPr dirty="0" sz="1800" spc="-36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DispatcherServlet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的  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行</a:t>
            </a:r>
            <a:r>
              <a:rPr dirty="0" sz="1800">
                <a:latin typeface="宋体"/>
                <a:cs typeface="宋体"/>
              </a:rPr>
              <a:t>筛查</a:t>
            </a:r>
            <a:r>
              <a:rPr dirty="0" sz="1800">
                <a:latin typeface="MS Gothic"/>
                <a:cs typeface="MS Gothic"/>
              </a:rPr>
              <a:t>，如果</a:t>
            </a:r>
            <a:r>
              <a:rPr dirty="0" sz="1800">
                <a:latin typeface="宋体"/>
                <a:cs typeface="宋体"/>
              </a:rPr>
              <a:t>发现</a:t>
            </a:r>
            <a:r>
              <a:rPr dirty="0" sz="1800">
                <a:latin typeface="MS Gothic"/>
                <a:cs typeface="MS Gothic"/>
              </a:rPr>
              <a:t>是没有</a:t>
            </a:r>
            <a:r>
              <a:rPr dirty="0" sz="1800">
                <a:latin typeface="宋体"/>
                <a:cs typeface="宋体"/>
              </a:rPr>
              <a:t>经过</a:t>
            </a:r>
            <a:r>
              <a:rPr dirty="0" sz="1800">
                <a:latin typeface="MS Gothic"/>
                <a:cs typeface="MS Gothic"/>
              </a:rPr>
              <a:t>映射的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求，就将</a:t>
            </a:r>
            <a:r>
              <a:rPr dirty="0" sz="1800">
                <a:latin typeface="宋体"/>
                <a:cs typeface="宋体"/>
              </a:rPr>
              <a:t>该请</a:t>
            </a:r>
            <a:r>
              <a:rPr dirty="0" sz="1800">
                <a:latin typeface="MS Gothic"/>
                <a:cs typeface="MS Gothic"/>
              </a:rPr>
              <a:t>求交由</a:t>
            </a:r>
            <a:r>
              <a:rPr dirty="0" sz="1800" spc="-45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应</a:t>
            </a:r>
            <a:r>
              <a:rPr dirty="0" sz="1800">
                <a:latin typeface="MS Gothic"/>
                <a:cs typeface="MS Gothic"/>
              </a:rPr>
              <a:t>用服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>
                <a:latin typeface="MS Gothic"/>
                <a:cs typeface="MS Gothic"/>
              </a:rPr>
              <a:t>的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处</a:t>
            </a:r>
            <a:r>
              <a:rPr dirty="0" sz="1800">
                <a:latin typeface="MS Gothic"/>
                <a:cs typeface="MS Gothic"/>
              </a:rPr>
              <a:t>理，如果不是静</a:t>
            </a:r>
            <a:r>
              <a:rPr dirty="0" sz="1800">
                <a:latin typeface="宋体"/>
                <a:cs typeface="宋体"/>
              </a:rPr>
              <a:t>态资</a:t>
            </a:r>
            <a:r>
              <a:rPr dirty="0" sz="1800">
                <a:latin typeface="MS Gothic"/>
                <a:cs typeface="MS Gothic"/>
              </a:rPr>
              <a:t>源的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求，才由  </a:t>
            </a:r>
            <a:r>
              <a:rPr dirty="0" sz="1800" spc="-5">
                <a:latin typeface="Arial"/>
                <a:cs typeface="Arial"/>
              </a:rPr>
              <a:t>DispatcherServlet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继续处</a:t>
            </a:r>
            <a:r>
              <a:rPr dirty="0" sz="1800">
                <a:latin typeface="MS Gothic"/>
                <a:cs typeface="MS Gothic"/>
              </a:rPr>
              <a:t>理</a:t>
            </a:r>
            <a:endParaRPr sz="1800">
              <a:latin typeface="MS Gothic"/>
              <a:cs typeface="MS Gothic"/>
            </a:endParaRPr>
          </a:p>
          <a:p>
            <a:pPr marL="755015" marR="236220" indent="-285115">
              <a:lnSpc>
                <a:spcPts val="2060"/>
              </a:lnSpc>
              <a:spcBef>
                <a:spcPts val="409"/>
              </a:spcBef>
              <a:tabLst>
                <a:tab pos="754380" algn="l"/>
              </a:tabLst>
            </a:pPr>
            <a:r>
              <a:rPr dirty="0" sz="1800" spc="-5">
                <a:latin typeface="Arial"/>
                <a:cs typeface="Arial"/>
              </a:rPr>
              <a:t>–	</a:t>
            </a:r>
            <a:r>
              <a:rPr dirty="0" sz="1800">
                <a:latin typeface="MS Gothic"/>
                <a:cs typeface="MS Gothic"/>
              </a:rPr>
              <a:t>一般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应</a:t>
            </a:r>
            <a:r>
              <a:rPr dirty="0" sz="1800">
                <a:latin typeface="MS Gothic"/>
                <a:cs typeface="MS Gothic"/>
              </a:rPr>
              <a:t>用服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>
                <a:latin typeface="MS Gothic"/>
                <a:cs typeface="MS Gothic"/>
              </a:rPr>
              <a:t>的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的名称都是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default</a:t>
            </a:r>
            <a:r>
              <a:rPr dirty="0" sz="1800" spc="-5">
                <a:latin typeface="MS Gothic"/>
                <a:cs typeface="MS Gothic"/>
              </a:rPr>
              <a:t>。若所使用的 </a:t>
            </a:r>
            <a:r>
              <a:rPr dirty="0" sz="1800" spc="-800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器的默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 spc="-405">
                <a:latin typeface="宋体"/>
                <a:cs typeface="宋体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名称不是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default</a:t>
            </a:r>
            <a:r>
              <a:rPr dirty="0" sz="1800" spc="-5">
                <a:latin typeface="MS Gothic"/>
                <a:cs typeface="MS Gothic"/>
              </a:rPr>
              <a:t>，</a:t>
            </a:r>
            <a:r>
              <a:rPr dirty="0" sz="1800" spc="-5">
                <a:latin typeface="宋体"/>
                <a:cs typeface="宋体"/>
              </a:rPr>
              <a:t>则</a:t>
            </a:r>
            <a:r>
              <a:rPr dirty="0" sz="1800" spc="-5">
                <a:latin typeface="MS Gothic"/>
                <a:cs typeface="MS Gothic"/>
              </a:rPr>
              <a:t>需要通</a:t>
            </a:r>
            <a:r>
              <a:rPr dirty="0" sz="1800" spc="-5">
                <a:latin typeface="宋体"/>
                <a:cs typeface="宋体"/>
              </a:rPr>
              <a:t>过</a:t>
            </a:r>
            <a:r>
              <a:rPr dirty="0" sz="1800" spc="-405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default-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servlet-name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属性</a:t>
            </a:r>
            <a:r>
              <a:rPr dirty="0" sz="1800">
                <a:latin typeface="宋体"/>
                <a:cs typeface="宋体"/>
              </a:rPr>
              <a:t>显</a:t>
            </a:r>
            <a:r>
              <a:rPr dirty="0" sz="1800">
                <a:latin typeface="MS Gothic"/>
                <a:cs typeface="MS Gothic"/>
              </a:rPr>
              <a:t>式指定</a:t>
            </a:r>
            <a:endParaRPr sz="18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pc="2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8500"/>
            <a:ext cx="8012430" cy="403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3975" indent="-342265">
              <a:lnSpc>
                <a:spcPts val="2750"/>
              </a:lnSpc>
              <a:buChar char="•"/>
              <a:tabLst>
                <a:tab pos="354965" algn="l"/>
                <a:tab pos="5966460" algn="l"/>
              </a:tabLst>
            </a:pPr>
            <a:r>
              <a:rPr dirty="0" sz="2400">
                <a:latin typeface="Arial"/>
                <a:cs typeface="Arial"/>
              </a:rPr>
              <a:t>1. </a:t>
            </a: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主框架将</a:t>
            </a:r>
            <a:r>
              <a:rPr dirty="0" sz="2400" spc="-459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ServletRequest	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象及目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方  法的入参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</a:t>
            </a:r>
            <a:r>
              <a:rPr dirty="0" sz="2400">
                <a:latin typeface="宋体"/>
                <a:cs typeface="宋体"/>
              </a:rPr>
              <a:t>传递给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WebDataBinderFactory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例，以</a:t>
            </a:r>
            <a:r>
              <a:rPr dirty="0" sz="2400">
                <a:latin typeface="宋体"/>
                <a:cs typeface="宋体"/>
              </a:rPr>
              <a:t>创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endParaRPr sz="2400">
              <a:latin typeface="MS Gothic"/>
              <a:cs typeface="MS Gothic"/>
            </a:endParaRPr>
          </a:p>
          <a:p>
            <a:pPr marL="354965" marR="239395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2.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DataBinder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用装配在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上下文中的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数据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转换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、数据格式 </a:t>
            </a:r>
            <a:r>
              <a:rPr dirty="0" sz="2400" spc="-56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化</a:t>
            </a:r>
            <a:r>
              <a:rPr dirty="0" sz="2400">
                <a:latin typeface="MS Gothic"/>
                <a:cs typeface="MS Gothic"/>
              </a:rPr>
              <a:t>工作。将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Servlet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求信息填充到入参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</a:t>
            </a:r>
            <a:endParaRPr sz="2400">
              <a:latin typeface="MS Gothic"/>
              <a:cs typeface="MS Gothic"/>
            </a:endParaRPr>
          </a:p>
          <a:p>
            <a:pPr marL="354965" marR="5080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3.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Validator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已</a:t>
            </a:r>
            <a:r>
              <a:rPr dirty="0" sz="2400">
                <a:latin typeface="宋体"/>
                <a:cs typeface="宋体"/>
              </a:rPr>
              <a:t>经绑</a:t>
            </a:r>
            <a:r>
              <a:rPr dirty="0" sz="2400">
                <a:latin typeface="MS Gothic"/>
                <a:cs typeface="MS Gothic"/>
              </a:rPr>
              <a:t>定了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求消息的入参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行数据合法性校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，并最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生成数据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结</a:t>
            </a:r>
            <a:r>
              <a:rPr dirty="0" sz="2400">
                <a:latin typeface="MS Gothic"/>
                <a:cs typeface="MS Gothic"/>
              </a:rPr>
              <a:t>果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BindingData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4.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抽取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BindingResult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象和校</a:t>
            </a:r>
            <a:r>
              <a:rPr dirty="0" sz="2400">
                <a:latin typeface="宋体"/>
                <a:cs typeface="宋体"/>
              </a:rPr>
              <a:t>验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错误对</a:t>
            </a:r>
            <a:r>
              <a:rPr dirty="0" sz="2400">
                <a:latin typeface="MS Gothic"/>
                <a:cs typeface="MS Gothic"/>
              </a:rPr>
              <a:t>象，将它</a:t>
            </a:r>
            <a:r>
              <a:rPr dirty="0" sz="2400">
                <a:latin typeface="宋体"/>
                <a:cs typeface="宋体"/>
              </a:rPr>
              <a:t>们赋给处</a:t>
            </a:r>
            <a:r>
              <a:rPr dirty="0" sz="2400">
                <a:latin typeface="MS Gothic"/>
                <a:cs typeface="MS Gothic"/>
              </a:rPr>
              <a:t>理方法的</a:t>
            </a:r>
            <a:r>
              <a:rPr dirty="0" sz="2400">
                <a:latin typeface="宋体"/>
                <a:cs typeface="宋体"/>
              </a:rPr>
              <a:t>响应</a:t>
            </a:r>
            <a:r>
              <a:rPr dirty="0" sz="2400">
                <a:latin typeface="MS Gothic"/>
                <a:cs typeface="MS Gothic"/>
              </a:rPr>
              <a:t>入参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9784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：配置</a:t>
            </a:r>
            <a:r>
              <a:rPr dirty="0" spc="-844">
                <a:latin typeface="MS Gothic"/>
                <a:cs typeface="MS Gothic"/>
              </a:rPr>
              <a:t> </a:t>
            </a:r>
            <a:r>
              <a:rPr dirty="0" spc="-5"/>
              <a:t>web.xml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169" y="1750695"/>
            <a:ext cx="8023225" cy="1166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3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配置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DispatcherServlet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DispatcherServlet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默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认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加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载</a:t>
            </a:r>
            <a:r>
              <a:rPr dirty="0" sz="2000" spc="55" b="1">
                <a:solidFill>
                  <a:srgbClr val="0000F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5">
                <a:latin typeface="Arial"/>
                <a:cs typeface="Arial"/>
              </a:rPr>
              <a:t>/WEB- </a:t>
            </a:r>
            <a:r>
              <a:rPr dirty="0" sz="2000" spc="-4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INF/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servletName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-servlet&gt;</a:t>
            </a:r>
            <a:r>
              <a:rPr dirty="0" sz="2000" spc="-5">
                <a:latin typeface="Arial"/>
                <a:cs typeface="Arial"/>
              </a:rPr>
              <a:t>.xml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配置文件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启动</a:t>
            </a:r>
            <a:r>
              <a:rPr dirty="0" sz="20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层 </a:t>
            </a:r>
            <a:r>
              <a:rPr dirty="0" sz="2000" spc="-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0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容器</a:t>
            </a:r>
            <a:r>
              <a:rPr dirty="0" sz="2000">
                <a:latin typeface="MS Gothic"/>
                <a:cs typeface="MS Gothic"/>
              </a:rPr>
              <a:t>。可以通</a:t>
            </a:r>
            <a:r>
              <a:rPr dirty="0" sz="2000">
                <a:latin typeface="宋体"/>
                <a:cs typeface="宋体"/>
              </a:rPr>
              <a:t>过</a:t>
            </a:r>
            <a:r>
              <a:rPr dirty="0" sz="2000" spc="-475">
                <a:latin typeface="宋体"/>
                <a:cs typeface="宋体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contextConfigLocation</a:t>
            </a:r>
            <a:r>
              <a:rPr dirty="0" sz="20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初始化参数自定 </a:t>
            </a:r>
            <a:r>
              <a:rPr dirty="0" sz="2000" spc="-905">
                <a:latin typeface="MS Gothic"/>
                <a:cs typeface="MS Gothic"/>
              </a:rPr>
              <a:t> 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配置文件的位置和名称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809" y="2997200"/>
            <a:ext cx="7594600" cy="330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764029"/>
            <a:ext cx="8187055" cy="104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  <a:tab pos="4801235" algn="l"/>
                <a:tab pos="6920865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反射机制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行解析，将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求消息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理方法的入参中。数据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定的核心部件是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运</a:t>
            </a:r>
            <a:r>
              <a:rPr dirty="0" sz="2400" spc="-5">
                <a:latin typeface="MS Gothic"/>
                <a:cs typeface="MS Gothic"/>
              </a:rPr>
              <a:t>行机制如下：	</a:t>
            </a:r>
            <a:r>
              <a:rPr dirty="0" sz="2400" spc="1195" u="sng">
                <a:latin typeface="MS Gothic"/>
                <a:cs typeface="MS Gothic"/>
              </a:rPr>
              <a:t> </a:t>
            </a:r>
            <a:r>
              <a:rPr dirty="0" sz="2400" spc="-5" u="sng">
                <a:latin typeface="MS Gothic"/>
                <a:cs typeface="MS Gothic"/>
              </a:rPr>
              <a:t>	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4160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160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77815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77815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4550" y="4138929"/>
            <a:ext cx="2089150" cy="576580"/>
          </a:xfrm>
          <a:prstGeom prst="rect">
            <a:avLst/>
          </a:prstGeom>
        </p:spPr>
        <p:txBody>
          <a:bodyPr wrap="square" lIns="0" tIns="287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"/>
              </a:spcBef>
            </a:pPr>
            <a:endParaRPr sz="115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DataBinder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5250" y="3256279"/>
            <a:ext cx="2178050" cy="0"/>
          </a:xfrm>
          <a:custGeom>
            <a:avLst/>
            <a:gdLst/>
            <a:ahLst/>
            <a:cxnLst/>
            <a:rect l="l" t="t" r="r" b="b"/>
            <a:pathLst>
              <a:path w="2178050" h="0">
                <a:moveTo>
                  <a:pt x="0" y="0"/>
                </a:moveTo>
                <a:lnTo>
                  <a:pt x="21780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8424" y="325755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6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2234" y="3258502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 h="0">
                <a:moveTo>
                  <a:pt x="0" y="0"/>
                </a:moveTo>
                <a:lnTo>
                  <a:pt x="216407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4774" y="3259137"/>
            <a:ext cx="2159000" cy="0"/>
          </a:xfrm>
          <a:custGeom>
            <a:avLst/>
            <a:gdLst/>
            <a:ahLst/>
            <a:cxnLst/>
            <a:rect l="l" t="t" r="r" b="b"/>
            <a:pathLst>
              <a:path w="2159000" h="0">
                <a:moveTo>
                  <a:pt x="0" y="0"/>
                </a:moveTo>
                <a:lnTo>
                  <a:pt x="21589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7949" y="3259772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 h="0">
                <a:moveTo>
                  <a:pt x="0" y="0"/>
                </a:moveTo>
                <a:lnTo>
                  <a:pt x="21526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489" y="3260407"/>
            <a:ext cx="2147570" cy="0"/>
          </a:xfrm>
          <a:custGeom>
            <a:avLst/>
            <a:gdLst/>
            <a:ahLst/>
            <a:cxnLst/>
            <a:rect l="l" t="t" r="r" b="b"/>
            <a:pathLst>
              <a:path w="2147570" h="0">
                <a:moveTo>
                  <a:pt x="0" y="0"/>
                </a:moveTo>
                <a:lnTo>
                  <a:pt x="21475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94299" y="3261042"/>
            <a:ext cx="2139950" cy="0"/>
          </a:xfrm>
          <a:custGeom>
            <a:avLst/>
            <a:gdLst/>
            <a:ahLst/>
            <a:cxnLst/>
            <a:rect l="l" t="t" r="r" b="b"/>
            <a:pathLst>
              <a:path w="2139950" h="0">
                <a:moveTo>
                  <a:pt x="0" y="0"/>
                </a:moveTo>
                <a:lnTo>
                  <a:pt x="21399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03189" y="3261677"/>
            <a:ext cx="2122170" cy="0"/>
          </a:xfrm>
          <a:custGeom>
            <a:avLst/>
            <a:gdLst/>
            <a:ahLst/>
            <a:cxnLst/>
            <a:rect l="l" t="t" r="r" b="b"/>
            <a:pathLst>
              <a:path w="2122170" h="0">
                <a:moveTo>
                  <a:pt x="0" y="0"/>
                </a:moveTo>
                <a:lnTo>
                  <a:pt x="21221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1279" y="3251835"/>
            <a:ext cx="2205990" cy="0"/>
          </a:xfrm>
          <a:custGeom>
            <a:avLst/>
            <a:gdLst/>
            <a:ahLst/>
            <a:cxnLst/>
            <a:rect l="l" t="t" r="r" b="b"/>
            <a:pathLst>
              <a:path w="2205990" h="0">
                <a:moveTo>
                  <a:pt x="0" y="0"/>
                </a:moveTo>
                <a:lnTo>
                  <a:pt x="220598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1437" y="3243897"/>
            <a:ext cx="2225675" cy="0"/>
          </a:xfrm>
          <a:custGeom>
            <a:avLst/>
            <a:gdLst/>
            <a:ahLst/>
            <a:cxnLst/>
            <a:rect l="l" t="t" r="r" b="b"/>
            <a:pathLst>
              <a:path w="2225675" h="0">
                <a:moveTo>
                  <a:pt x="0" y="0"/>
                </a:moveTo>
                <a:lnTo>
                  <a:pt x="222567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087" y="3236277"/>
            <a:ext cx="2238375" cy="0"/>
          </a:xfrm>
          <a:custGeom>
            <a:avLst/>
            <a:gdLst/>
            <a:ahLst/>
            <a:cxnLst/>
            <a:rect l="l" t="t" r="r" b="b"/>
            <a:pathLst>
              <a:path w="2238375" h="0">
                <a:moveTo>
                  <a:pt x="0" y="0"/>
                </a:moveTo>
                <a:lnTo>
                  <a:pt x="223837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9689" y="3228657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 h="0">
                <a:moveTo>
                  <a:pt x="0" y="0"/>
                </a:moveTo>
                <a:lnTo>
                  <a:pt x="224916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35562" y="3220720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 h="0">
                <a:moveTo>
                  <a:pt x="0" y="0"/>
                </a:moveTo>
                <a:lnTo>
                  <a:pt x="225742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2069" y="3213100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30799" y="3202939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117" y="320484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434" y="320611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1752" y="320738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32069" y="320865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8894" y="319468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29529" y="3196589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29529" y="31984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30164" y="319976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30164" y="320103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8577" y="3190239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8260" y="318262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28260" y="31746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8260" y="316706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8260" y="315976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8260" y="315182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28260" y="314420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8260" y="31365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8260" y="31286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28260" y="312102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28260" y="311340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8260" y="31057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8260" y="309816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28260" y="30905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8260" y="30826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8260" y="307498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28260" y="30676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28260" y="305974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28260" y="305212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28260" y="30445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28260" y="30365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8260" y="30289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28260" y="302133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128260" y="3013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28260" y="300608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28260" y="29984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28260" y="29905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28260" y="298291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28260" y="29756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28260" y="296767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28260" y="296005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28260" y="29524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8260" y="29444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28260" y="293687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28260" y="292925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28260" y="292163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28260" y="291401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28260" y="29063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28260" y="289845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28894" y="28746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63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28577" y="2878454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28260" y="2886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523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34609" y="2849245"/>
            <a:ext cx="2259330" cy="0"/>
          </a:xfrm>
          <a:custGeom>
            <a:avLst/>
            <a:gdLst/>
            <a:ahLst/>
            <a:cxnLst/>
            <a:rect l="l" t="t" r="r" b="b"/>
            <a:pathLst>
              <a:path w="2259329" h="0">
                <a:moveTo>
                  <a:pt x="0" y="0"/>
                </a:moveTo>
                <a:lnTo>
                  <a:pt x="225901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33974" y="2850514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33974" y="2851785"/>
            <a:ext cx="2261235" cy="0"/>
          </a:xfrm>
          <a:custGeom>
            <a:avLst/>
            <a:gdLst/>
            <a:ahLst/>
            <a:cxnLst/>
            <a:rect l="l" t="t" r="r" b="b"/>
            <a:pathLst>
              <a:path w="2261234" h="0">
                <a:moveTo>
                  <a:pt x="0" y="0"/>
                </a:moveTo>
                <a:lnTo>
                  <a:pt x="226123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33339" y="2853054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86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132704" y="2854325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32704" y="2855595"/>
            <a:ext cx="2263775" cy="0"/>
          </a:xfrm>
          <a:custGeom>
            <a:avLst/>
            <a:gdLst/>
            <a:ahLst/>
            <a:cxnLst/>
            <a:rect l="l" t="t" r="r" b="b"/>
            <a:pathLst>
              <a:path w="2263775" h="0">
                <a:moveTo>
                  <a:pt x="0" y="0"/>
                </a:moveTo>
                <a:lnTo>
                  <a:pt x="22637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32069" y="285686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31434" y="285813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31434" y="28594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30799" y="286067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30799" y="286194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30164" y="286321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790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0164" y="286448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29529" y="286575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29529" y="2867660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29212" y="2869564"/>
            <a:ext cx="2270125" cy="0"/>
          </a:xfrm>
          <a:custGeom>
            <a:avLst/>
            <a:gdLst/>
            <a:ahLst/>
            <a:cxnLst/>
            <a:rect l="l" t="t" r="r" b="b"/>
            <a:pathLst>
              <a:path w="2270125" h="0">
                <a:moveTo>
                  <a:pt x="0" y="0"/>
                </a:moveTo>
                <a:lnTo>
                  <a:pt x="22701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28894" y="287083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34927" y="283718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37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150484" y="2814320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12795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2826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2795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04460" y="3261995"/>
            <a:ext cx="2119630" cy="0"/>
          </a:xfrm>
          <a:custGeom>
            <a:avLst/>
            <a:gdLst/>
            <a:ahLst/>
            <a:cxnLst/>
            <a:rect l="l" t="t" r="r" b="b"/>
            <a:pathLst>
              <a:path w="2119629" h="0">
                <a:moveTo>
                  <a:pt x="0" y="0"/>
                </a:moveTo>
                <a:lnTo>
                  <a:pt x="211963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32409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40029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2409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575934" y="2915284"/>
            <a:ext cx="138176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ConversionService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096759" y="4740592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754" y="0"/>
                </a:lnTo>
              </a:path>
            </a:pathLst>
          </a:custGeom>
          <a:ln w="8254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78979" y="4731385"/>
            <a:ext cx="1758314" cy="0"/>
          </a:xfrm>
          <a:custGeom>
            <a:avLst/>
            <a:gdLst/>
            <a:ahLst/>
            <a:cxnLst/>
            <a:rect l="l" t="t" r="r" b="b"/>
            <a:pathLst>
              <a:path w="1758315" h="0">
                <a:moveTo>
                  <a:pt x="0" y="0"/>
                </a:moveTo>
                <a:lnTo>
                  <a:pt x="1758314" y="0"/>
                </a:lnTo>
              </a:path>
            </a:pathLst>
          </a:custGeom>
          <a:ln w="1016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68184" y="4721542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9525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59929" y="4712017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5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952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53579" y="4702492"/>
            <a:ext cx="1809114" cy="0"/>
          </a:xfrm>
          <a:custGeom>
            <a:avLst/>
            <a:gdLst/>
            <a:ahLst/>
            <a:cxnLst/>
            <a:rect l="l" t="t" r="r" b="b"/>
            <a:pathLst>
              <a:path w="1809115" h="0">
                <a:moveTo>
                  <a:pt x="0" y="0"/>
                </a:moveTo>
                <a:lnTo>
                  <a:pt x="1809114" y="0"/>
                </a:lnTo>
              </a:path>
            </a:pathLst>
          </a:custGeom>
          <a:ln w="952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48500" y="4692650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 h="0">
                <a:moveTo>
                  <a:pt x="0" y="0"/>
                </a:moveTo>
                <a:lnTo>
                  <a:pt x="1819274" y="0"/>
                </a:lnTo>
              </a:path>
            </a:pathLst>
          </a:custGeom>
          <a:ln w="1015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045324" y="4679950"/>
            <a:ext cx="1825625" cy="0"/>
          </a:xfrm>
          <a:custGeom>
            <a:avLst/>
            <a:gdLst/>
            <a:ahLst/>
            <a:cxnLst/>
            <a:rect l="l" t="t" r="r" b="b"/>
            <a:pathLst>
              <a:path w="1825625" h="0">
                <a:moveTo>
                  <a:pt x="0" y="0"/>
                </a:moveTo>
                <a:lnTo>
                  <a:pt x="182562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46276" y="4682490"/>
            <a:ext cx="1823720" cy="0"/>
          </a:xfrm>
          <a:custGeom>
            <a:avLst/>
            <a:gdLst/>
            <a:ahLst/>
            <a:cxnLst/>
            <a:rect l="l" t="t" r="r" b="b"/>
            <a:pathLst>
              <a:path w="1823720" h="0">
                <a:moveTo>
                  <a:pt x="0" y="0"/>
                </a:moveTo>
                <a:lnTo>
                  <a:pt x="18237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46594" y="4684395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4" h="0">
                <a:moveTo>
                  <a:pt x="0" y="0"/>
                </a:moveTo>
                <a:lnTo>
                  <a:pt x="18230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47229" y="4685665"/>
            <a:ext cx="1821814" cy="0"/>
          </a:xfrm>
          <a:custGeom>
            <a:avLst/>
            <a:gdLst/>
            <a:ahLst/>
            <a:cxnLst/>
            <a:rect l="l" t="t" r="r" b="b"/>
            <a:pathLst>
              <a:path w="1821815" h="0">
                <a:moveTo>
                  <a:pt x="0" y="0"/>
                </a:moveTo>
                <a:lnTo>
                  <a:pt x="18218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48182" y="4686934"/>
            <a:ext cx="1819910" cy="0"/>
          </a:xfrm>
          <a:custGeom>
            <a:avLst/>
            <a:gdLst/>
            <a:ahLst/>
            <a:cxnLst/>
            <a:rect l="l" t="t" r="r" b="b"/>
            <a:pathLst>
              <a:path w="1819909" h="0">
                <a:moveTo>
                  <a:pt x="0" y="0"/>
                </a:moveTo>
                <a:lnTo>
                  <a:pt x="18199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42149" y="4669154"/>
            <a:ext cx="1831975" cy="0"/>
          </a:xfrm>
          <a:custGeom>
            <a:avLst/>
            <a:gdLst/>
            <a:ahLst/>
            <a:cxnLst/>
            <a:rect l="l" t="t" r="r" b="b"/>
            <a:pathLst>
              <a:path w="1831975" h="0">
                <a:moveTo>
                  <a:pt x="0" y="0"/>
                </a:moveTo>
                <a:lnTo>
                  <a:pt x="18319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42784" y="4671695"/>
            <a:ext cx="1830705" cy="0"/>
          </a:xfrm>
          <a:custGeom>
            <a:avLst/>
            <a:gdLst/>
            <a:ahLst/>
            <a:cxnLst/>
            <a:rect l="l" t="t" r="r" b="b"/>
            <a:pathLst>
              <a:path w="1830704" h="0">
                <a:moveTo>
                  <a:pt x="0" y="0"/>
                </a:moveTo>
                <a:lnTo>
                  <a:pt x="1830704" y="0"/>
                </a:lnTo>
              </a:path>
            </a:pathLst>
          </a:custGeom>
          <a:ln w="381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43419" y="4674234"/>
            <a:ext cx="1829435" cy="0"/>
          </a:xfrm>
          <a:custGeom>
            <a:avLst/>
            <a:gdLst/>
            <a:ahLst/>
            <a:cxnLst/>
            <a:rect l="l" t="t" r="r" b="b"/>
            <a:pathLst>
              <a:path w="1829434" h="0">
                <a:moveTo>
                  <a:pt x="0" y="0"/>
                </a:moveTo>
                <a:lnTo>
                  <a:pt x="18294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43736" y="467614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44372" y="4678045"/>
            <a:ext cx="1827530" cy="0"/>
          </a:xfrm>
          <a:custGeom>
            <a:avLst/>
            <a:gdLst/>
            <a:ahLst/>
            <a:cxnLst/>
            <a:rect l="l" t="t" r="r" b="b"/>
            <a:pathLst>
              <a:path w="1827529" h="0">
                <a:moveTo>
                  <a:pt x="0" y="0"/>
                </a:moveTo>
                <a:lnTo>
                  <a:pt x="182752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40720" y="4660265"/>
            <a:ext cx="1835150" cy="0"/>
          </a:xfrm>
          <a:custGeom>
            <a:avLst/>
            <a:gdLst/>
            <a:ahLst/>
            <a:cxnLst/>
            <a:rect l="l" t="t" r="r" b="b"/>
            <a:pathLst>
              <a:path w="1835150" h="0">
                <a:moveTo>
                  <a:pt x="0" y="0"/>
                </a:moveTo>
                <a:lnTo>
                  <a:pt x="1834832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40879" y="4662170"/>
            <a:ext cx="1834514" cy="0"/>
          </a:xfrm>
          <a:custGeom>
            <a:avLst/>
            <a:gdLst/>
            <a:ahLst/>
            <a:cxnLst/>
            <a:rect l="l" t="t" r="r" b="b"/>
            <a:pathLst>
              <a:path w="1834515" h="0">
                <a:moveTo>
                  <a:pt x="0" y="0"/>
                </a:moveTo>
                <a:lnTo>
                  <a:pt x="18345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041197" y="4664709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79" h="0">
                <a:moveTo>
                  <a:pt x="0" y="0"/>
                </a:moveTo>
                <a:lnTo>
                  <a:pt x="18338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041514" y="4666615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32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041832" y="4667884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09" h="0">
                <a:moveTo>
                  <a:pt x="0" y="0"/>
                </a:moveTo>
                <a:lnTo>
                  <a:pt x="18326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39926" y="4650104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040244" y="4654550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40403" y="465899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467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39609" y="46447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039609" y="463486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039609" y="46253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039609" y="46158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39609" y="460597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39609" y="45964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039609" y="45869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039609" y="457707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9609" y="45675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39609" y="455802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39609" y="454818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39609" y="453866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39609" y="452913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039609" y="451929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039609" y="450977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039609" y="450024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39609" y="449040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039609" y="448087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39609" y="447135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39609" y="446151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39609" y="445198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39609" y="444246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39609" y="443261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39609" y="442309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039609" y="441356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039609" y="440372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039609" y="43942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039609" y="438467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039609" y="437483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039609" y="43653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039609" y="435578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9609" y="43459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039609" y="43364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039609" y="432689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039609" y="43170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39609" y="43075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039609" y="429799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039609" y="42881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040244" y="425894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888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039926" y="4264025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039609" y="427418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90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040244" y="4225290"/>
            <a:ext cx="1835785" cy="29209"/>
          </a:xfrm>
          <a:custGeom>
            <a:avLst/>
            <a:gdLst/>
            <a:ahLst/>
            <a:cxnLst/>
            <a:rect l="l" t="t" r="r" b="b"/>
            <a:pathLst>
              <a:path w="1835784" h="29210">
                <a:moveTo>
                  <a:pt x="1835784" y="29209"/>
                </a:moveTo>
                <a:lnTo>
                  <a:pt x="0" y="29209"/>
                </a:lnTo>
                <a:lnTo>
                  <a:pt x="634" y="27939"/>
                </a:lnTo>
                <a:lnTo>
                  <a:pt x="634" y="24129"/>
                </a:lnTo>
                <a:lnTo>
                  <a:pt x="1269" y="22859"/>
                </a:lnTo>
                <a:lnTo>
                  <a:pt x="1269" y="20319"/>
                </a:lnTo>
                <a:lnTo>
                  <a:pt x="1904" y="19049"/>
                </a:lnTo>
                <a:lnTo>
                  <a:pt x="1904" y="17779"/>
                </a:lnTo>
                <a:lnTo>
                  <a:pt x="2539" y="16509"/>
                </a:lnTo>
                <a:lnTo>
                  <a:pt x="3174" y="13969"/>
                </a:lnTo>
                <a:lnTo>
                  <a:pt x="3174" y="12699"/>
                </a:lnTo>
                <a:lnTo>
                  <a:pt x="3809" y="11429"/>
                </a:lnTo>
                <a:lnTo>
                  <a:pt x="4444" y="8889"/>
                </a:lnTo>
                <a:lnTo>
                  <a:pt x="6349" y="5079"/>
                </a:lnTo>
                <a:lnTo>
                  <a:pt x="6984" y="2539"/>
                </a:lnTo>
                <a:lnTo>
                  <a:pt x="8254" y="0"/>
                </a:lnTo>
                <a:lnTo>
                  <a:pt x="1827529" y="0"/>
                </a:lnTo>
                <a:lnTo>
                  <a:pt x="1829434" y="3809"/>
                </a:lnTo>
                <a:lnTo>
                  <a:pt x="1829434" y="5079"/>
                </a:lnTo>
                <a:lnTo>
                  <a:pt x="1830704" y="7619"/>
                </a:lnTo>
                <a:lnTo>
                  <a:pt x="1831339" y="10159"/>
                </a:lnTo>
                <a:lnTo>
                  <a:pt x="1832609" y="12699"/>
                </a:lnTo>
                <a:lnTo>
                  <a:pt x="1832609" y="13969"/>
                </a:lnTo>
                <a:lnTo>
                  <a:pt x="1833879" y="17779"/>
                </a:lnTo>
                <a:lnTo>
                  <a:pt x="1833879" y="19049"/>
                </a:lnTo>
                <a:lnTo>
                  <a:pt x="1834514" y="21589"/>
                </a:lnTo>
                <a:lnTo>
                  <a:pt x="1834514" y="22859"/>
                </a:lnTo>
                <a:lnTo>
                  <a:pt x="1835149" y="24129"/>
                </a:lnTo>
                <a:lnTo>
                  <a:pt x="1835149" y="27939"/>
                </a:lnTo>
                <a:lnTo>
                  <a:pt x="1835784" y="29209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048499" y="4196715"/>
            <a:ext cx="1819275" cy="28575"/>
          </a:xfrm>
          <a:custGeom>
            <a:avLst/>
            <a:gdLst/>
            <a:ahLst/>
            <a:cxnLst/>
            <a:rect l="l" t="t" r="r" b="b"/>
            <a:pathLst>
              <a:path w="1819275" h="28575">
                <a:moveTo>
                  <a:pt x="1819275" y="28575"/>
                </a:moveTo>
                <a:lnTo>
                  <a:pt x="0" y="28575"/>
                </a:lnTo>
                <a:lnTo>
                  <a:pt x="1270" y="26034"/>
                </a:lnTo>
                <a:lnTo>
                  <a:pt x="1905" y="23494"/>
                </a:lnTo>
                <a:lnTo>
                  <a:pt x="3175" y="22224"/>
                </a:lnTo>
                <a:lnTo>
                  <a:pt x="4445" y="19684"/>
                </a:lnTo>
                <a:lnTo>
                  <a:pt x="5715" y="18414"/>
                </a:lnTo>
                <a:lnTo>
                  <a:pt x="6350" y="17144"/>
                </a:lnTo>
                <a:lnTo>
                  <a:pt x="6985" y="14604"/>
                </a:lnTo>
                <a:lnTo>
                  <a:pt x="8255" y="13334"/>
                </a:lnTo>
                <a:lnTo>
                  <a:pt x="8890" y="12064"/>
                </a:lnTo>
                <a:lnTo>
                  <a:pt x="11430" y="9524"/>
                </a:lnTo>
                <a:lnTo>
                  <a:pt x="12065" y="8254"/>
                </a:lnTo>
                <a:lnTo>
                  <a:pt x="14605" y="5714"/>
                </a:lnTo>
                <a:lnTo>
                  <a:pt x="15240" y="4444"/>
                </a:lnTo>
                <a:lnTo>
                  <a:pt x="19684" y="0"/>
                </a:lnTo>
                <a:lnTo>
                  <a:pt x="1798955" y="0"/>
                </a:lnTo>
                <a:lnTo>
                  <a:pt x="1802129" y="3174"/>
                </a:lnTo>
                <a:lnTo>
                  <a:pt x="1803399" y="3174"/>
                </a:lnTo>
                <a:lnTo>
                  <a:pt x="1804034" y="4444"/>
                </a:lnTo>
                <a:lnTo>
                  <a:pt x="1806574" y="6984"/>
                </a:lnTo>
                <a:lnTo>
                  <a:pt x="1807209" y="9524"/>
                </a:lnTo>
                <a:lnTo>
                  <a:pt x="1809749" y="12064"/>
                </a:lnTo>
                <a:lnTo>
                  <a:pt x="1810384" y="13334"/>
                </a:lnTo>
                <a:lnTo>
                  <a:pt x="1811654" y="14604"/>
                </a:lnTo>
                <a:lnTo>
                  <a:pt x="1812289" y="15874"/>
                </a:lnTo>
                <a:lnTo>
                  <a:pt x="1813559" y="17144"/>
                </a:lnTo>
                <a:lnTo>
                  <a:pt x="1814829" y="19684"/>
                </a:lnTo>
                <a:lnTo>
                  <a:pt x="1816099" y="20954"/>
                </a:lnTo>
                <a:lnTo>
                  <a:pt x="1816734" y="23494"/>
                </a:lnTo>
                <a:lnTo>
                  <a:pt x="1819275" y="2857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068184" y="4168139"/>
            <a:ext cx="1779270" cy="28575"/>
          </a:xfrm>
          <a:custGeom>
            <a:avLst/>
            <a:gdLst/>
            <a:ahLst/>
            <a:cxnLst/>
            <a:rect l="l" t="t" r="r" b="b"/>
            <a:pathLst>
              <a:path w="1779270" h="28575">
                <a:moveTo>
                  <a:pt x="1713865" y="1269"/>
                </a:moveTo>
                <a:lnTo>
                  <a:pt x="66040" y="1269"/>
                </a:lnTo>
                <a:lnTo>
                  <a:pt x="67310" y="0"/>
                </a:lnTo>
                <a:lnTo>
                  <a:pt x="1712595" y="0"/>
                </a:lnTo>
                <a:lnTo>
                  <a:pt x="1713865" y="1269"/>
                </a:lnTo>
                <a:close/>
              </a:path>
              <a:path w="1779270" h="28575">
                <a:moveTo>
                  <a:pt x="1729105" y="2539"/>
                </a:moveTo>
                <a:lnTo>
                  <a:pt x="50800" y="2539"/>
                </a:lnTo>
                <a:lnTo>
                  <a:pt x="52705" y="1269"/>
                </a:lnTo>
                <a:lnTo>
                  <a:pt x="1727200" y="1269"/>
                </a:lnTo>
                <a:lnTo>
                  <a:pt x="1729105" y="2539"/>
                </a:lnTo>
                <a:close/>
              </a:path>
              <a:path w="1779270" h="28575">
                <a:moveTo>
                  <a:pt x="1737360" y="3809"/>
                </a:moveTo>
                <a:lnTo>
                  <a:pt x="44450" y="3809"/>
                </a:lnTo>
                <a:lnTo>
                  <a:pt x="45720" y="2539"/>
                </a:lnTo>
                <a:lnTo>
                  <a:pt x="1733550" y="2539"/>
                </a:lnTo>
                <a:lnTo>
                  <a:pt x="1737360" y="3809"/>
                </a:lnTo>
                <a:close/>
              </a:path>
              <a:path w="1779270" h="28575">
                <a:moveTo>
                  <a:pt x="1740535" y="5079"/>
                </a:moveTo>
                <a:lnTo>
                  <a:pt x="39370" y="5079"/>
                </a:lnTo>
                <a:lnTo>
                  <a:pt x="40640" y="3809"/>
                </a:lnTo>
                <a:lnTo>
                  <a:pt x="1738630" y="3809"/>
                </a:lnTo>
                <a:lnTo>
                  <a:pt x="1740535" y="5079"/>
                </a:lnTo>
                <a:close/>
              </a:path>
              <a:path w="1779270" h="28575">
                <a:moveTo>
                  <a:pt x="1743710" y="6349"/>
                </a:moveTo>
                <a:lnTo>
                  <a:pt x="36195" y="6349"/>
                </a:lnTo>
                <a:lnTo>
                  <a:pt x="37465" y="5079"/>
                </a:lnTo>
                <a:lnTo>
                  <a:pt x="1741805" y="5079"/>
                </a:lnTo>
                <a:lnTo>
                  <a:pt x="1743710" y="6349"/>
                </a:lnTo>
                <a:close/>
              </a:path>
              <a:path w="1779270" h="28575">
                <a:moveTo>
                  <a:pt x="1746885" y="7619"/>
                </a:moveTo>
                <a:lnTo>
                  <a:pt x="33020" y="7619"/>
                </a:lnTo>
                <a:lnTo>
                  <a:pt x="34290" y="6349"/>
                </a:lnTo>
                <a:lnTo>
                  <a:pt x="1744980" y="6349"/>
                </a:lnTo>
                <a:lnTo>
                  <a:pt x="1746885" y="7619"/>
                </a:lnTo>
                <a:close/>
              </a:path>
              <a:path w="1779270" h="28575">
                <a:moveTo>
                  <a:pt x="1779270" y="28575"/>
                </a:moveTo>
                <a:lnTo>
                  <a:pt x="0" y="28575"/>
                </a:lnTo>
                <a:lnTo>
                  <a:pt x="4445" y="24129"/>
                </a:lnTo>
                <a:lnTo>
                  <a:pt x="5715" y="24129"/>
                </a:lnTo>
                <a:lnTo>
                  <a:pt x="12065" y="17779"/>
                </a:lnTo>
                <a:lnTo>
                  <a:pt x="13335" y="17779"/>
                </a:lnTo>
                <a:lnTo>
                  <a:pt x="14605" y="16509"/>
                </a:lnTo>
                <a:lnTo>
                  <a:pt x="16510" y="15239"/>
                </a:lnTo>
                <a:lnTo>
                  <a:pt x="17780" y="15239"/>
                </a:lnTo>
                <a:lnTo>
                  <a:pt x="19050" y="13969"/>
                </a:lnTo>
                <a:lnTo>
                  <a:pt x="20955" y="12699"/>
                </a:lnTo>
                <a:lnTo>
                  <a:pt x="22225" y="12699"/>
                </a:lnTo>
                <a:lnTo>
                  <a:pt x="23495" y="11429"/>
                </a:lnTo>
                <a:lnTo>
                  <a:pt x="25400" y="10159"/>
                </a:lnTo>
                <a:lnTo>
                  <a:pt x="27940" y="8889"/>
                </a:lnTo>
                <a:lnTo>
                  <a:pt x="29845" y="8889"/>
                </a:lnTo>
                <a:lnTo>
                  <a:pt x="31115" y="7619"/>
                </a:lnTo>
                <a:lnTo>
                  <a:pt x="1748155" y="7619"/>
                </a:lnTo>
                <a:lnTo>
                  <a:pt x="1750060" y="8889"/>
                </a:lnTo>
                <a:lnTo>
                  <a:pt x="1752600" y="10159"/>
                </a:lnTo>
                <a:lnTo>
                  <a:pt x="1754505" y="10159"/>
                </a:lnTo>
                <a:lnTo>
                  <a:pt x="1757045" y="11429"/>
                </a:lnTo>
                <a:lnTo>
                  <a:pt x="1758950" y="12699"/>
                </a:lnTo>
                <a:lnTo>
                  <a:pt x="1760220" y="13969"/>
                </a:lnTo>
                <a:lnTo>
                  <a:pt x="1761490" y="13969"/>
                </a:lnTo>
                <a:lnTo>
                  <a:pt x="1763395" y="15239"/>
                </a:lnTo>
                <a:lnTo>
                  <a:pt x="1764665" y="16509"/>
                </a:lnTo>
                <a:lnTo>
                  <a:pt x="1765935" y="16509"/>
                </a:lnTo>
                <a:lnTo>
                  <a:pt x="1771015" y="21589"/>
                </a:lnTo>
                <a:lnTo>
                  <a:pt x="1772920" y="21589"/>
                </a:lnTo>
                <a:lnTo>
                  <a:pt x="1776730" y="25399"/>
                </a:lnTo>
                <a:lnTo>
                  <a:pt x="1777365" y="26669"/>
                </a:lnTo>
                <a:lnTo>
                  <a:pt x="1779270" y="28575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03922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039609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0"/>
                </a:moveTo>
                <a:lnTo>
                  <a:pt x="0" y="38481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03922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135495" y="474472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78078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876665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38481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78078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135495" y="416814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164528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7604125" y="4339590"/>
            <a:ext cx="7099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Validator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427854" y="3258820"/>
            <a:ext cx="812800" cy="873760"/>
          </a:xfrm>
          <a:custGeom>
            <a:avLst/>
            <a:gdLst/>
            <a:ahLst/>
            <a:cxnLst/>
            <a:rect l="l" t="t" r="r" b="b"/>
            <a:pathLst>
              <a:path w="812800" h="873760">
                <a:moveTo>
                  <a:pt x="0" y="87376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140325" y="3258820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29" h="101600">
                <a:moveTo>
                  <a:pt x="100330" y="0"/>
                </a:moveTo>
                <a:lnTo>
                  <a:pt x="0" y="23495"/>
                </a:lnTo>
                <a:lnTo>
                  <a:pt x="100330" y="0"/>
                </a:lnTo>
                <a:lnTo>
                  <a:pt x="83820" y="101600"/>
                </a:lnTo>
                <a:lnTo>
                  <a:pt x="10033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26609" y="4000817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 h="0">
                <a:moveTo>
                  <a:pt x="0" y="0"/>
                </a:moveTo>
                <a:lnTo>
                  <a:pt x="80644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16450" y="39963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4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608829" y="399192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4" h="0">
                <a:moveTo>
                  <a:pt x="0" y="0"/>
                </a:moveTo>
                <a:lnTo>
                  <a:pt x="11588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602797" y="398748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597400" y="3983037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592637" y="3978592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 h="0">
                <a:moveTo>
                  <a:pt x="0" y="0"/>
                </a:moveTo>
                <a:lnTo>
                  <a:pt x="148272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587875" y="3974147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584064" y="3969702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09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580889" y="3965257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4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577926" y="396081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574857" y="3956367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832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572211" y="3951922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570306" y="394747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567978" y="3943032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566284" y="3938587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4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564803" y="3934142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4444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563321" y="3929697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562474" y="392366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562686" y="392557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63321" y="392747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561416" y="39198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562051" y="3921759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0569" y="39147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560781" y="39160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561204" y="3917950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559934" y="39109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560146" y="39122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60569" y="39135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559300" y="390652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59511" y="39084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559934" y="39096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559300" y="390270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59300" y="390461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559300" y="3898582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559300" y="389413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559300" y="3888104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559300" y="389064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810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559511" y="388429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4559300" y="38855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559300" y="388683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560358" y="387985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559934" y="38817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560992" y="387604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560569" y="387794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2262" y="387032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561628" y="38722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561204" y="3874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562474" y="3867467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91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564803" y="386143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564379" y="386270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 h="0">
                <a:moveTo>
                  <a:pt x="0" y="0"/>
                </a:moveTo>
                <a:lnTo>
                  <a:pt x="205104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563533" y="3864609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565014" y="385857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835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566496" y="3854132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087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568189" y="384968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84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570306" y="3845242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40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572634" y="384079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 h="0">
                <a:moveTo>
                  <a:pt x="0" y="0"/>
                </a:moveTo>
                <a:lnTo>
                  <a:pt x="188594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74962" y="383635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578032" y="3831907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482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581312" y="38223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238" y="0"/>
                </a:lnTo>
              </a:path>
            </a:pathLst>
          </a:custGeom>
          <a:ln w="1460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594224" y="3800475"/>
            <a:ext cx="145415" cy="14604"/>
          </a:xfrm>
          <a:custGeom>
            <a:avLst/>
            <a:gdLst/>
            <a:ahLst/>
            <a:cxnLst/>
            <a:rect l="l" t="t" r="r" b="b"/>
            <a:pathLst>
              <a:path w="145414" h="14604">
                <a:moveTo>
                  <a:pt x="145415" y="14605"/>
                </a:moveTo>
                <a:lnTo>
                  <a:pt x="0" y="14605"/>
                </a:lnTo>
                <a:lnTo>
                  <a:pt x="4445" y="10159"/>
                </a:lnTo>
                <a:lnTo>
                  <a:pt x="6350" y="8889"/>
                </a:lnTo>
                <a:lnTo>
                  <a:pt x="7620" y="7619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8415" y="634"/>
                </a:lnTo>
                <a:lnTo>
                  <a:pt x="19367" y="0"/>
                </a:lnTo>
                <a:lnTo>
                  <a:pt x="125730" y="0"/>
                </a:lnTo>
                <a:lnTo>
                  <a:pt x="126365" y="634"/>
                </a:lnTo>
                <a:lnTo>
                  <a:pt x="128270" y="1269"/>
                </a:lnTo>
                <a:lnTo>
                  <a:pt x="129540" y="2539"/>
                </a:lnTo>
                <a:lnTo>
                  <a:pt x="131445" y="3809"/>
                </a:lnTo>
                <a:lnTo>
                  <a:pt x="132715" y="4444"/>
                </a:lnTo>
                <a:lnTo>
                  <a:pt x="134620" y="5714"/>
                </a:lnTo>
                <a:lnTo>
                  <a:pt x="135890" y="6984"/>
                </a:lnTo>
                <a:lnTo>
                  <a:pt x="137160" y="7619"/>
                </a:lnTo>
                <a:lnTo>
                  <a:pt x="139065" y="8889"/>
                </a:lnTo>
                <a:lnTo>
                  <a:pt x="141605" y="11429"/>
                </a:lnTo>
                <a:lnTo>
                  <a:pt x="143510" y="12699"/>
                </a:lnTo>
                <a:lnTo>
                  <a:pt x="145415" y="1460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613592" y="3785870"/>
            <a:ext cx="106680" cy="14604"/>
          </a:xfrm>
          <a:custGeom>
            <a:avLst/>
            <a:gdLst/>
            <a:ahLst/>
            <a:cxnLst/>
            <a:rect l="l" t="t" r="r" b="b"/>
            <a:pathLst>
              <a:path w="106679" h="14604">
                <a:moveTo>
                  <a:pt x="54927" y="634"/>
                </a:moveTo>
                <a:lnTo>
                  <a:pt x="51117" y="634"/>
                </a:lnTo>
                <a:lnTo>
                  <a:pt x="53022" y="0"/>
                </a:lnTo>
                <a:lnTo>
                  <a:pt x="54927" y="634"/>
                </a:lnTo>
                <a:close/>
              </a:path>
              <a:path w="106679" h="14604">
                <a:moveTo>
                  <a:pt x="66357" y="1269"/>
                </a:moveTo>
                <a:lnTo>
                  <a:pt x="40322" y="1269"/>
                </a:lnTo>
                <a:lnTo>
                  <a:pt x="42227" y="634"/>
                </a:lnTo>
                <a:lnTo>
                  <a:pt x="64452" y="634"/>
                </a:lnTo>
                <a:lnTo>
                  <a:pt x="66357" y="1269"/>
                </a:lnTo>
                <a:close/>
              </a:path>
              <a:path w="106679" h="14604">
                <a:moveTo>
                  <a:pt x="70167" y="1904"/>
                </a:moveTo>
                <a:lnTo>
                  <a:pt x="36512" y="1904"/>
                </a:lnTo>
                <a:lnTo>
                  <a:pt x="38417" y="1269"/>
                </a:lnTo>
                <a:lnTo>
                  <a:pt x="68262" y="1269"/>
                </a:lnTo>
                <a:lnTo>
                  <a:pt x="70167" y="1904"/>
                </a:lnTo>
                <a:close/>
              </a:path>
              <a:path w="106679" h="14604">
                <a:moveTo>
                  <a:pt x="73977" y="2539"/>
                </a:moveTo>
                <a:lnTo>
                  <a:pt x="32702" y="2539"/>
                </a:lnTo>
                <a:lnTo>
                  <a:pt x="34607" y="1904"/>
                </a:lnTo>
                <a:lnTo>
                  <a:pt x="72072" y="1904"/>
                </a:lnTo>
                <a:lnTo>
                  <a:pt x="73977" y="2539"/>
                </a:lnTo>
                <a:close/>
              </a:path>
              <a:path w="106679" h="14604">
                <a:moveTo>
                  <a:pt x="79057" y="3809"/>
                </a:moveTo>
                <a:lnTo>
                  <a:pt x="26987" y="3809"/>
                </a:lnTo>
                <a:lnTo>
                  <a:pt x="30797" y="2539"/>
                </a:lnTo>
                <a:lnTo>
                  <a:pt x="75882" y="2539"/>
                </a:lnTo>
                <a:lnTo>
                  <a:pt x="77152" y="3174"/>
                </a:lnTo>
                <a:lnTo>
                  <a:pt x="79057" y="3809"/>
                </a:lnTo>
                <a:close/>
              </a:path>
              <a:path w="106679" h="14604">
                <a:moveTo>
                  <a:pt x="106362" y="14605"/>
                </a:moveTo>
                <a:lnTo>
                  <a:pt x="0" y="14605"/>
                </a:lnTo>
                <a:lnTo>
                  <a:pt x="952" y="13969"/>
                </a:lnTo>
                <a:lnTo>
                  <a:pt x="2857" y="13334"/>
                </a:lnTo>
                <a:lnTo>
                  <a:pt x="4127" y="12064"/>
                </a:lnTo>
                <a:lnTo>
                  <a:pt x="7937" y="10794"/>
                </a:lnTo>
                <a:lnTo>
                  <a:pt x="9207" y="10159"/>
                </a:lnTo>
                <a:lnTo>
                  <a:pt x="11112" y="8889"/>
                </a:lnTo>
                <a:lnTo>
                  <a:pt x="13017" y="8254"/>
                </a:lnTo>
                <a:lnTo>
                  <a:pt x="14287" y="7619"/>
                </a:lnTo>
                <a:lnTo>
                  <a:pt x="21907" y="5079"/>
                </a:lnTo>
                <a:lnTo>
                  <a:pt x="23177" y="4444"/>
                </a:lnTo>
                <a:lnTo>
                  <a:pt x="25082" y="3809"/>
                </a:lnTo>
                <a:lnTo>
                  <a:pt x="80962" y="3809"/>
                </a:lnTo>
                <a:lnTo>
                  <a:pt x="88582" y="6349"/>
                </a:lnTo>
                <a:lnTo>
                  <a:pt x="89852" y="6984"/>
                </a:lnTo>
                <a:lnTo>
                  <a:pt x="95567" y="8889"/>
                </a:lnTo>
                <a:lnTo>
                  <a:pt x="96837" y="10159"/>
                </a:lnTo>
                <a:lnTo>
                  <a:pt x="100647" y="11429"/>
                </a:lnTo>
                <a:lnTo>
                  <a:pt x="101917" y="12064"/>
                </a:lnTo>
                <a:lnTo>
                  <a:pt x="103822" y="13334"/>
                </a:lnTo>
                <a:lnTo>
                  <a:pt x="105727" y="13969"/>
                </a:lnTo>
                <a:lnTo>
                  <a:pt x="106362" y="14605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4597400" y="37896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472429" y="4455795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 h="0">
                <a:moveTo>
                  <a:pt x="0" y="0"/>
                </a:moveTo>
                <a:lnTo>
                  <a:pt x="156718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953884" y="4398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874384" y="456533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863590" y="456088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788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855334" y="45561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9" y="0"/>
                </a:lnTo>
              </a:path>
            </a:pathLst>
          </a:custGeom>
          <a:ln w="5079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849619" y="4551362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 h="0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844222" y="454691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6524" y="0"/>
                </a:lnTo>
              </a:path>
            </a:pathLst>
          </a:custGeom>
          <a:ln w="4444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839459" y="4542472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 h="0">
                <a:moveTo>
                  <a:pt x="0" y="0"/>
                </a:moveTo>
                <a:lnTo>
                  <a:pt x="146049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834379" y="453770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6209" y="0"/>
                </a:lnTo>
              </a:path>
            </a:pathLst>
          </a:custGeom>
          <a:ln w="5079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830569" y="453294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827606" y="4528502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 h="0">
                <a:moveTo>
                  <a:pt x="0" y="0"/>
                </a:moveTo>
                <a:lnTo>
                  <a:pt x="169756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823902" y="452374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80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1044" y="451897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18716" y="45145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536" y="0"/>
                </a:lnTo>
              </a:path>
            </a:pathLst>
          </a:custGeom>
          <a:ln w="4444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16387" y="4510087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193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14483" y="4504054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00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15117" y="4505325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 h="0">
                <a:moveTo>
                  <a:pt x="0" y="0"/>
                </a:moveTo>
                <a:lnTo>
                  <a:pt x="19473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816176" y="450722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812578" y="450056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813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811096" y="449611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809403" y="449135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163" y="0"/>
                </a:lnTo>
              </a:path>
            </a:pathLst>
          </a:custGeom>
          <a:ln w="5080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808344" y="44850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808979" y="448754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7009" y="0"/>
                </a:lnTo>
              </a:path>
            </a:pathLst>
          </a:custGeom>
          <a:ln w="381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807709" y="44818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808344" y="44837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806651" y="447675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807074" y="44786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807074" y="447992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805804" y="44710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806016" y="44729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806439" y="44748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805169" y="44672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805487" y="446912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805169" y="446373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804746" y="445706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476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5805169" y="445960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805169" y="44532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5804958" y="445515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3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805169" y="444976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5805328" y="44443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312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805169" y="444627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5806227" y="443928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5805804" y="444119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805645" y="44430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7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5807074" y="44342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806862" y="443547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806439" y="443737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807709" y="44310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807074" y="443293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808767" y="442595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808344" y="442785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808344" y="4429125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809191" y="442214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5080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810884" y="441737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3200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812366" y="441293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236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813847" y="440817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816176" y="440340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818504" y="439896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820726" y="4394517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823584" y="4389754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507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5827182" y="4379595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 h="0">
                <a:moveTo>
                  <a:pt x="0" y="0"/>
                </a:moveTo>
                <a:lnTo>
                  <a:pt x="170603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5840094" y="4356735"/>
            <a:ext cx="144780" cy="15240"/>
          </a:xfrm>
          <a:custGeom>
            <a:avLst/>
            <a:gdLst/>
            <a:ahLst/>
            <a:cxnLst/>
            <a:rect l="l" t="t" r="r" b="b"/>
            <a:pathLst>
              <a:path w="144779" h="15239">
                <a:moveTo>
                  <a:pt x="144780" y="15240"/>
                </a:moveTo>
                <a:lnTo>
                  <a:pt x="0" y="15240"/>
                </a:lnTo>
                <a:lnTo>
                  <a:pt x="3175" y="12064"/>
                </a:lnTo>
                <a:lnTo>
                  <a:pt x="5080" y="10794"/>
                </a:lnTo>
                <a:lnTo>
                  <a:pt x="7620" y="8254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9050" y="634"/>
                </a:lnTo>
                <a:lnTo>
                  <a:pt x="19684" y="0"/>
                </a:lnTo>
                <a:lnTo>
                  <a:pt x="125095" y="0"/>
                </a:lnTo>
                <a:lnTo>
                  <a:pt x="125730" y="634"/>
                </a:lnTo>
                <a:lnTo>
                  <a:pt x="127635" y="1269"/>
                </a:lnTo>
                <a:lnTo>
                  <a:pt x="129540" y="2539"/>
                </a:lnTo>
                <a:lnTo>
                  <a:pt x="130810" y="3809"/>
                </a:lnTo>
                <a:lnTo>
                  <a:pt x="132715" y="4444"/>
                </a:lnTo>
                <a:lnTo>
                  <a:pt x="135255" y="6984"/>
                </a:lnTo>
                <a:lnTo>
                  <a:pt x="137160" y="8254"/>
                </a:lnTo>
                <a:lnTo>
                  <a:pt x="139700" y="10794"/>
                </a:lnTo>
                <a:lnTo>
                  <a:pt x="141605" y="12064"/>
                </a:lnTo>
                <a:lnTo>
                  <a:pt x="144780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5859779" y="4341495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53975" y="634"/>
                </a:moveTo>
                <a:lnTo>
                  <a:pt x="51435" y="634"/>
                </a:lnTo>
                <a:lnTo>
                  <a:pt x="52705" y="0"/>
                </a:lnTo>
                <a:lnTo>
                  <a:pt x="53975" y="634"/>
                </a:lnTo>
                <a:close/>
              </a:path>
              <a:path w="105410" h="15239">
                <a:moveTo>
                  <a:pt x="65405" y="1269"/>
                </a:moveTo>
                <a:lnTo>
                  <a:pt x="40005" y="1269"/>
                </a:lnTo>
                <a:lnTo>
                  <a:pt x="41910" y="634"/>
                </a:lnTo>
                <a:lnTo>
                  <a:pt x="63500" y="634"/>
                </a:lnTo>
                <a:lnTo>
                  <a:pt x="65405" y="1269"/>
                </a:lnTo>
                <a:close/>
              </a:path>
              <a:path w="105410" h="15239">
                <a:moveTo>
                  <a:pt x="69215" y="1904"/>
                </a:moveTo>
                <a:lnTo>
                  <a:pt x="36195" y="1904"/>
                </a:lnTo>
                <a:lnTo>
                  <a:pt x="38100" y="1269"/>
                </a:lnTo>
                <a:lnTo>
                  <a:pt x="67310" y="1269"/>
                </a:lnTo>
                <a:lnTo>
                  <a:pt x="69215" y="1904"/>
                </a:lnTo>
                <a:close/>
              </a:path>
              <a:path w="105410" h="15239">
                <a:moveTo>
                  <a:pt x="73025" y="2539"/>
                </a:moveTo>
                <a:lnTo>
                  <a:pt x="32385" y="2539"/>
                </a:lnTo>
                <a:lnTo>
                  <a:pt x="34290" y="1904"/>
                </a:lnTo>
                <a:lnTo>
                  <a:pt x="71120" y="1904"/>
                </a:lnTo>
                <a:lnTo>
                  <a:pt x="73025" y="2539"/>
                </a:lnTo>
                <a:close/>
              </a:path>
              <a:path w="105410" h="15239">
                <a:moveTo>
                  <a:pt x="81915" y="5079"/>
                </a:moveTo>
                <a:lnTo>
                  <a:pt x="23495" y="5079"/>
                </a:lnTo>
                <a:lnTo>
                  <a:pt x="25400" y="4444"/>
                </a:lnTo>
                <a:lnTo>
                  <a:pt x="26670" y="3809"/>
                </a:lnTo>
                <a:lnTo>
                  <a:pt x="30480" y="2539"/>
                </a:lnTo>
                <a:lnTo>
                  <a:pt x="74930" y="2539"/>
                </a:lnTo>
                <a:lnTo>
                  <a:pt x="78740" y="3809"/>
                </a:lnTo>
                <a:lnTo>
                  <a:pt x="80010" y="4444"/>
                </a:lnTo>
                <a:lnTo>
                  <a:pt x="81915" y="5079"/>
                </a:lnTo>
                <a:close/>
              </a:path>
              <a:path w="105410" h="15239">
                <a:moveTo>
                  <a:pt x="105410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4605" y="8254"/>
                </a:lnTo>
                <a:lnTo>
                  <a:pt x="15875" y="6984"/>
                </a:lnTo>
                <a:lnTo>
                  <a:pt x="21590" y="5079"/>
                </a:lnTo>
                <a:lnTo>
                  <a:pt x="83820" y="5079"/>
                </a:lnTo>
                <a:lnTo>
                  <a:pt x="89535" y="6984"/>
                </a:lnTo>
                <a:lnTo>
                  <a:pt x="90805" y="8254"/>
                </a:lnTo>
                <a:lnTo>
                  <a:pt x="96520" y="10159"/>
                </a:lnTo>
                <a:lnTo>
                  <a:pt x="97790" y="10794"/>
                </a:lnTo>
                <a:lnTo>
                  <a:pt x="99695" y="12064"/>
                </a:lnTo>
                <a:lnTo>
                  <a:pt x="101600" y="12699"/>
                </a:lnTo>
                <a:lnTo>
                  <a:pt x="102870" y="13969"/>
                </a:lnTo>
                <a:lnTo>
                  <a:pt x="104775" y="14604"/>
                </a:lnTo>
                <a:lnTo>
                  <a:pt x="105410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5883275" y="4349750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u="sng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870710" y="5751195"/>
            <a:ext cx="1513205" cy="678180"/>
          </a:xfrm>
          <a:custGeom>
            <a:avLst/>
            <a:gdLst/>
            <a:ahLst/>
            <a:cxnLst/>
            <a:rect l="l" t="t" r="r" b="b"/>
            <a:pathLst>
              <a:path w="1513204" h="678179">
                <a:moveTo>
                  <a:pt x="1513205" y="678180"/>
                </a:moveTo>
                <a:lnTo>
                  <a:pt x="0" y="0"/>
                </a:lnTo>
              </a:path>
            </a:pathLst>
          </a:custGeom>
          <a:ln w="38100">
            <a:solidFill>
              <a:srgbClr val="4E80B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70710" y="5734050"/>
            <a:ext cx="101600" cy="104139"/>
          </a:xfrm>
          <a:custGeom>
            <a:avLst/>
            <a:gdLst/>
            <a:ahLst/>
            <a:cxnLst/>
            <a:rect l="l" t="t" r="r" b="b"/>
            <a:pathLst>
              <a:path w="101600" h="104139">
                <a:moveTo>
                  <a:pt x="0" y="17145"/>
                </a:moveTo>
                <a:lnTo>
                  <a:pt x="54610" y="104140"/>
                </a:lnTo>
                <a:lnTo>
                  <a:pt x="0" y="17145"/>
                </a:lnTo>
                <a:lnTo>
                  <a:pt x="101600" y="0"/>
                </a:lnTo>
                <a:lnTo>
                  <a:pt x="0" y="17145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5662294" y="6077584"/>
            <a:ext cx="1689735" cy="0"/>
          </a:xfrm>
          <a:custGeom>
            <a:avLst/>
            <a:gdLst/>
            <a:ahLst/>
            <a:cxnLst/>
            <a:rect l="l" t="t" r="r" b="b"/>
            <a:pathLst>
              <a:path w="1689734" h="0">
                <a:moveTo>
                  <a:pt x="0" y="0"/>
                </a:moveTo>
                <a:lnTo>
                  <a:pt x="168973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664199" y="6078854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668009" y="6079807"/>
            <a:ext cx="1678305" cy="0"/>
          </a:xfrm>
          <a:custGeom>
            <a:avLst/>
            <a:gdLst/>
            <a:ahLst/>
            <a:cxnLst/>
            <a:rect l="l" t="t" r="r" b="b"/>
            <a:pathLst>
              <a:path w="1678304" h="0">
                <a:moveTo>
                  <a:pt x="0" y="0"/>
                </a:moveTo>
                <a:lnTo>
                  <a:pt x="167830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670549" y="6080442"/>
            <a:ext cx="1673225" cy="0"/>
          </a:xfrm>
          <a:custGeom>
            <a:avLst/>
            <a:gdLst/>
            <a:ahLst/>
            <a:cxnLst/>
            <a:rect l="l" t="t" r="r" b="b"/>
            <a:pathLst>
              <a:path w="1673225" h="0">
                <a:moveTo>
                  <a:pt x="0" y="0"/>
                </a:moveTo>
                <a:lnTo>
                  <a:pt x="16732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673724" y="608107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 h="0">
                <a:moveTo>
                  <a:pt x="0" y="0"/>
                </a:moveTo>
                <a:lnTo>
                  <a:pt x="16668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676264" y="6081712"/>
            <a:ext cx="1661795" cy="0"/>
          </a:xfrm>
          <a:custGeom>
            <a:avLst/>
            <a:gdLst/>
            <a:ahLst/>
            <a:cxnLst/>
            <a:rect l="l" t="t" r="r" b="b"/>
            <a:pathLst>
              <a:path w="1661795" h="0">
                <a:moveTo>
                  <a:pt x="0" y="0"/>
                </a:moveTo>
                <a:lnTo>
                  <a:pt x="16617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680074" y="6082347"/>
            <a:ext cx="1654175" cy="0"/>
          </a:xfrm>
          <a:custGeom>
            <a:avLst/>
            <a:gdLst/>
            <a:ahLst/>
            <a:cxnLst/>
            <a:rect l="l" t="t" r="r" b="b"/>
            <a:pathLst>
              <a:path w="1654175" h="0">
                <a:moveTo>
                  <a:pt x="0" y="0"/>
                </a:moveTo>
                <a:lnTo>
                  <a:pt x="16541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688964" y="6082982"/>
            <a:ext cx="1636395" cy="0"/>
          </a:xfrm>
          <a:custGeom>
            <a:avLst/>
            <a:gdLst/>
            <a:ahLst/>
            <a:cxnLst/>
            <a:rect l="l" t="t" r="r" b="b"/>
            <a:pathLst>
              <a:path w="1636395" h="0">
                <a:moveTo>
                  <a:pt x="0" y="0"/>
                </a:moveTo>
                <a:lnTo>
                  <a:pt x="16363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47054" y="6073140"/>
            <a:ext cx="1720214" cy="0"/>
          </a:xfrm>
          <a:custGeom>
            <a:avLst/>
            <a:gdLst/>
            <a:ahLst/>
            <a:cxnLst/>
            <a:rect l="l" t="t" r="r" b="b"/>
            <a:pathLst>
              <a:path w="1720215" h="0">
                <a:moveTo>
                  <a:pt x="0" y="0"/>
                </a:moveTo>
                <a:lnTo>
                  <a:pt x="1720214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637212" y="6065202"/>
            <a:ext cx="1739900" cy="0"/>
          </a:xfrm>
          <a:custGeom>
            <a:avLst/>
            <a:gdLst/>
            <a:ahLst/>
            <a:cxnLst/>
            <a:rect l="l" t="t" r="r" b="b"/>
            <a:pathLst>
              <a:path w="1739900" h="0">
                <a:moveTo>
                  <a:pt x="0" y="0"/>
                </a:moveTo>
                <a:lnTo>
                  <a:pt x="1739899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630862" y="6057582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599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625464" y="6049962"/>
            <a:ext cx="1763395" cy="0"/>
          </a:xfrm>
          <a:custGeom>
            <a:avLst/>
            <a:gdLst/>
            <a:ahLst/>
            <a:cxnLst/>
            <a:rect l="l" t="t" r="r" b="b"/>
            <a:pathLst>
              <a:path w="1763395" h="0">
                <a:moveTo>
                  <a:pt x="0" y="0"/>
                </a:moveTo>
                <a:lnTo>
                  <a:pt x="1763394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621337" y="6042025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 h="0">
                <a:moveTo>
                  <a:pt x="0" y="0"/>
                </a:moveTo>
                <a:lnTo>
                  <a:pt x="1771649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617844" y="603440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616574" y="602424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616574" y="60255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617209" y="602678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617209" y="602805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617844" y="602932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617844" y="603059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614987" y="601662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 h="0">
                <a:moveTo>
                  <a:pt x="0" y="0"/>
                </a:moveTo>
                <a:lnTo>
                  <a:pt x="178434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615304" y="60185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615622" y="6020434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30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5615939" y="602170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5616257" y="6022975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8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5614352" y="6011545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5614035" y="600392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35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5614352" y="6007734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317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5614035" y="59959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5614035" y="598836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5614035" y="598106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5614035" y="597312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5614035" y="596550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614035" y="59578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5614035" y="59499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5614035" y="594232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5614035" y="593471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5614035" y="59270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5614035" y="591947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614035" y="59118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614035" y="59039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614035" y="589629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614035" y="58889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614035" y="588105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614035" y="587343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14035" y="58658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614035" y="58578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614035" y="5850254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614035" y="584263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614035" y="5835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614035" y="582739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5614035" y="58197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5614035" y="58118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5614035" y="580421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614035" y="57969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5614035" y="578897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5614035" y="578135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5614035" y="57737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5614035" y="57658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5614035" y="575817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5614035" y="575056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5614035" y="574294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5614035" y="573532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5614035" y="57277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5614035" y="571976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5614669" y="569595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507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5614669" y="5699125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5614035" y="5708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1650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5620067" y="5671184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 h="0">
                <a:moveTo>
                  <a:pt x="0" y="0"/>
                </a:moveTo>
                <a:lnTo>
                  <a:pt x="17738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619749" y="5672454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 h="0">
                <a:moveTo>
                  <a:pt x="0" y="0"/>
                </a:moveTo>
                <a:lnTo>
                  <a:pt x="17748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5619432" y="5673725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 h="0">
                <a:moveTo>
                  <a:pt x="0" y="0"/>
                </a:moveTo>
                <a:lnTo>
                  <a:pt x="177577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5618796" y="5674995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29" h="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5618479" y="567626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 h="0">
                <a:moveTo>
                  <a:pt x="0" y="0"/>
                </a:moveTo>
                <a:lnTo>
                  <a:pt x="17776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5618162" y="567753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31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617526" y="5678804"/>
            <a:ext cx="1779270" cy="0"/>
          </a:xfrm>
          <a:custGeom>
            <a:avLst/>
            <a:gdLst/>
            <a:ahLst/>
            <a:cxnLst/>
            <a:rect l="l" t="t" r="r" b="b"/>
            <a:pathLst>
              <a:path w="1779270" h="0">
                <a:moveTo>
                  <a:pt x="0" y="0"/>
                </a:moveTo>
                <a:lnTo>
                  <a:pt x="177927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617209" y="5680075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616892" y="5681345"/>
            <a:ext cx="1780539" cy="0"/>
          </a:xfrm>
          <a:custGeom>
            <a:avLst/>
            <a:gdLst/>
            <a:ahLst/>
            <a:cxnLst/>
            <a:rect l="l" t="t" r="r" b="b"/>
            <a:pathLst>
              <a:path w="1780540" h="0">
                <a:moveTo>
                  <a:pt x="0" y="0"/>
                </a:moveTo>
                <a:lnTo>
                  <a:pt x="178054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616574" y="56826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616257" y="5683884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49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615939" y="56851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615621" y="5686425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276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615304" y="56883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615304" y="5690234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614669" y="569214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620701" y="5658485"/>
            <a:ext cx="1772920" cy="0"/>
          </a:xfrm>
          <a:custGeom>
            <a:avLst/>
            <a:gdLst/>
            <a:ahLst/>
            <a:cxnLst/>
            <a:rect l="l" t="t" r="r" b="b"/>
            <a:pathLst>
              <a:path w="1772920" h="0">
                <a:moveTo>
                  <a:pt x="0" y="0"/>
                </a:moveTo>
                <a:lnTo>
                  <a:pt x="1772602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636259" y="5635625"/>
            <a:ext cx="1741170" cy="0"/>
          </a:xfrm>
          <a:custGeom>
            <a:avLst/>
            <a:gdLst/>
            <a:ahLst/>
            <a:cxnLst/>
            <a:rect l="l" t="t" r="r" b="b"/>
            <a:pathLst>
              <a:path w="1741170" h="0">
                <a:moveTo>
                  <a:pt x="0" y="0"/>
                </a:moveTo>
                <a:lnTo>
                  <a:pt x="1741170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613725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614035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613725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690235" y="6083300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0" y="0"/>
                </a:moveTo>
                <a:lnTo>
                  <a:pt x="163385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7324090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7400290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7324090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690235" y="5624195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16338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39360" y="4714240"/>
            <a:ext cx="975360" cy="894080"/>
          </a:xfrm>
          <a:custGeom>
            <a:avLst/>
            <a:gdLst/>
            <a:ahLst/>
            <a:cxnLst/>
            <a:rect l="l" t="t" r="r" b="b"/>
            <a:pathLst>
              <a:path w="975360" h="894079">
                <a:moveTo>
                  <a:pt x="0" y="0"/>
                </a:moveTo>
                <a:lnTo>
                  <a:pt x="975360" y="89408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912485" y="5507990"/>
            <a:ext cx="102235" cy="100330"/>
          </a:xfrm>
          <a:custGeom>
            <a:avLst/>
            <a:gdLst/>
            <a:ahLst/>
            <a:cxnLst/>
            <a:rect l="l" t="t" r="r" b="b"/>
            <a:pathLst>
              <a:path w="102235" h="100329">
                <a:moveTo>
                  <a:pt x="102235" y="100330"/>
                </a:moveTo>
                <a:lnTo>
                  <a:pt x="77470" y="0"/>
                </a:lnTo>
                <a:lnTo>
                  <a:pt x="102235" y="100330"/>
                </a:lnTo>
                <a:lnTo>
                  <a:pt x="0" y="83820"/>
                </a:lnTo>
                <a:lnTo>
                  <a:pt x="102235" y="10033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327015" y="5096827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 h="0">
                <a:moveTo>
                  <a:pt x="0" y="0"/>
                </a:moveTo>
                <a:lnTo>
                  <a:pt x="83818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319077" y="509079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321934" y="5092065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324157" y="50933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89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311139" y="508793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 h="0">
                <a:moveTo>
                  <a:pt x="0" y="0"/>
                </a:moveTo>
                <a:lnTo>
                  <a:pt x="115251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304789" y="508349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99709" y="507904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94629" y="507460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89761" y="506984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 h="0">
                <a:moveTo>
                  <a:pt x="0" y="0"/>
                </a:moveTo>
                <a:lnTo>
                  <a:pt x="157691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85951" y="506507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11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83199" y="506063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79389" y="505618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77908" y="5050790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609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78966" y="5052695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704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74944" y="504729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72616" y="504285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70076" y="503809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061" y="0"/>
                </a:lnTo>
              </a:path>
            </a:pathLst>
          </a:custGeom>
          <a:ln w="5080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68594" y="5033327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67112" y="5028882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62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65631" y="50244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64784" y="501999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63726" y="501459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64361" y="501650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62879" y="50095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63091" y="501078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63514" y="501269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62244" y="500507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62456" y="50069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62879" y="50082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61610" y="5001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61821" y="50031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78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61610" y="499554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61610" y="499745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7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61610" y="49993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61610" y="4992687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61610" y="498824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61610" y="49834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61610" y="49853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62033" y="49777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61610" y="498030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62667" y="4973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2244" y="497585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04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63302" y="496950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62879" y="49714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64572" y="496379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63937" y="49657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63514" y="49676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64784" y="496093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4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265631" y="4956492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268277" y="4951095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5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267536" y="495300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268806" y="494760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200025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270287" y="494284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638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274097" y="493712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3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273462" y="4938395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 h="0">
                <a:moveTo>
                  <a:pt x="0" y="0"/>
                </a:moveTo>
                <a:lnTo>
                  <a:pt x="19028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273039" y="4939665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13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274944" y="49336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277272" y="492918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279812" y="492474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588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5283199" y="491490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5296216" y="4892040"/>
            <a:ext cx="145415" cy="15240"/>
          </a:xfrm>
          <a:custGeom>
            <a:avLst/>
            <a:gdLst/>
            <a:ahLst/>
            <a:cxnLst/>
            <a:rect l="l" t="t" r="r" b="b"/>
            <a:pathLst>
              <a:path w="145414" h="15239">
                <a:moveTo>
                  <a:pt x="145098" y="15240"/>
                </a:moveTo>
                <a:lnTo>
                  <a:pt x="0" y="15240"/>
                </a:lnTo>
                <a:lnTo>
                  <a:pt x="952" y="14604"/>
                </a:lnTo>
                <a:lnTo>
                  <a:pt x="4762" y="10794"/>
                </a:lnTo>
                <a:lnTo>
                  <a:pt x="6667" y="9524"/>
                </a:lnTo>
                <a:lnTo>
                  <a:pt x="9207" y="6984"/>
                </a:lnTo>
                <a:lnTo>
                  <a:pt x="11112" y="6349"/>
                </a:lnTo>
                <a:lnTo>
                  <a:pt x="12382" y="5079"/>
                </a:lnTo>
                <a:lnTo>
                  <a:pt x="14287" y="3809"/>
                </a:lnTo>
                <a:lnTo>
                  <a:pt x="15557" y="2539"/>
                </a:lnTo>
                <a:lnTo>
                  <a:pt x="17462" y="1904"/>
                </a:lnTo>
                <a:lnTo>
                  <a:pt x="18732" y="634"/>
                </a:lnTo>
                <a:lnTo>
                  <a:pt x="20637" y="0"/>
                </a:lnTo>
                <a:lnTo>
                  <a:pt x="124778" y="0"/>
                </a:lnTo>
                <a:lnTo>
                  <a:pt x="126047" y="634"/>
                </a:lnTo>
                <a:lnTo>
                  <a:pt x="127952" y="1904"/>
                </a:lnTo>
                <a:lnTo>
                  <a:pt x="129222" y="2539"/>
                </a:lnTo>
                <a:lnTo>
                  <a:pt x="131127" y="3809"/>
                </a:lnTo>
                <a:lnTo>
                  <a:pt x="132397" y="5079"/>
                </a:lnTo>
                <a:lnTo>
                  <a:pt x="134302" y="6349"/>
                </a:lnTo>
                <a:lnTo>
                  <a:pt x="135572" y="6984"/>
                </a:lnTo>
                <a:lnTo>
                  <a:pt x="136842" y="8254"/>
                </a:lnTo>
                <a:lnTo>
                  <a:pt x="138747" y="9524"/>
                </a:lnTo>
                <a:lnTo>
                  <a:pt x="141287" y="12064"/>
                </a:lnTo>
                <a:lnTo>
                  <a:pt x="143192" y="13334"/>
                </a:lnTo>
                <a:lnTo>
                  <a:pt x="145098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5316854" y="4877434"/>
            <a:ext cx="104139" cy="14604"/>
          </a:xfrm>
          <a:custGeom>
            <a:avLst/>
            <a:gdLst/>
            <a:ahLst/>
            <a:cxnLst/>
            <a:rect l="l" t="t" r="r" b="b"/>
            <a:pathLst>
              <a:path w="104139" h="14604">
                <a:moveTo>
                  <a:pt x="55879" y="634"/>
                </a:moveTo>
                <a:lnTo>
                  <a:pt x="48259" y="634"/>
                </a:lnTo>
                <a:lnTo>
                  <a:pt x="50164" y="0"/>
                </a:lnTo>
                <a:lnTo>
                  <a:pt x="53974" y="0"/>
                </a:lnTo>
                <a:lnTo>
                  <a:pt x="55879" y="634"/>
                </a:lnTo>
                <a:close/>
              </a:path>
              <a:path w="104139" h="14604">
                <a:moveTo>
                  <a:pt x="64769" y="1269"/>
                </a:moveTo>
                <a:lnTo>
                  <a:pt x="38734" y="1269"/>
                </a:lnTo>
                <a:lnTo>
                  <a:pt x="40639" y="634"/>
                </a:lnTo>
                <a:lnTo>
                  <a:pt x="62864" y="634"/>
                </a:lnTo>
                <a:lnTo>
                  <a:pt x="64769" y="1269"/>
                </a:lnTo>
                <a:close/>
              </a:path>
              <a:path w="104139" h="14604">
                <a:moveTo>
                  <a:pt x="68579" y="1904"/>
                </a:moveTo>
                <a:lnTo>
                  <a:pt x="34924" y="1904"/>
                </a:lnTo>
                <a:lnTo>
                  <a:pt x="36829" y="1269"/>
                </a:lnTo>
                <a:lnTo>
                  <a:pt x="66674" y="1269"/>
                </a:lnTo>
                <a:lnTo>
                  <a:pt x="68579" y="1904"/>
                </a:lnTo>
                <a:close/>
              </a:path>
              <a:path w="104139" h="14604">
                <a:moveTo>
                  <a:pt x="72389" y="2539"/>
                </a:moveTo>
                <a:lnTo>
                  <a:pt x="31114" y="2539"/>
                </a:lnTo>
                <a:lnTo>
                  <a:pt x="33019" y="1904"/>
                </a:lnTo>
                <a:lnTo>
                  <a:pt x="70484" y="1904"/>
                </a:lnTo>
                <a:lnTo>
                  <a:pt x="72389" y="2539"/>
                </a:lnTo>
                <a:close/>
              </a:path>
              <a:path w="104139" h="14604">
                <a:moveTo>
                  <a:pt x="78104" y="3809"/>
                </a:moveTo>
                <a:lnTo>
                  <a:pt x="26034" y="3809"/>
                </a:lnTo>
                <a:lnTo>
                  <a:pt x="29844" y="2539"/>
                </a:lnTo>
                <a:lnTo>
                  <a:pt x="74294" y="2539"/>
                </a:lnTo>
                <a:lnTo>
                  <a:pt x="78104" y="3809"/>
                </a:lnTo>
                <a:close/>
              </a:path>
              <a:path w="104139" h="14604">
                <a:moveTo>
                  <a:pt x="104139" y="14604"/>
                </a:moveTo>
                <a:lnTo>
                  <a:pt x="0" y="14604"/>
                </a:lnTo>
                <a:lnTo>
                  <a:pt x="1269" y="13334"/>
                </a:lnTo>
                <a:lnTo>
                  <a:pt x="3174" y="12699"/>
                </a:lnTo>
                <a:lnTo>
                  <a:pt x="5079" y="11429"/>
                </a:lnTo>
                <a:lnTo>
                  <a:pt x="6349" y="10794"/>
                </a:lnTo>
                <a:lnTo>
                  <a:pt x="10159" y="9524"/>
                </a:lnTo>
                <a:lnTo>
                  <a:pt x="11429" y="8254"/>
                </a:lnTo>
                <a:lnTo>
                  <a:pt x="17144" y="6349"/>
                </a:lnTo>
                <a:lnTo>
                  <a:pt x="18414" y="5714"/>
                </a:lnTo>
                <a:lnTo>
                  <a:pt x="24129" y="3809"/>
                </a:lnTo>
                <a:lnTo>
                  <a:pt x="79374" y="3809"/>
                </a:lnTo>
                <a:lnTo>
                  <a:pt x="88899" y="6984"/>
                </a:lnTo>
                <a:lnTo>
                  <a:pt x="90169" y="7619"/>
                </a:lnTo>
                <a:lnTo>
                  <a:pt x="92074" y="8254"/>
                </a:lnTo>
                <a:lnTo>
                  <a:pt x="93979" y="9524"/>
                </a:lnTo>
                <a:lnTo>
                  <a:pt x="95249" y="10159"/>
                </a:lnTo>
                <a:lnTo>
                  <a:pt x="99059" y="11429"/>
                </a:lnTo>
                <a:lnTo>
                  <a:pt x="100329" y="12699"/>
                </a:lnTo>
                <a:lnTo>
                  <a:pt x="102234" y="13334"/>
                </a:lnTo>
                <a:lnTo>
                  <a:pt x="104139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 txBox="1"/>
          <p:nvPr/>
        </p:nvSpPr>
        <p:spPr>
          <a:xfrm>
            <a:off x="5299075" y="488378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2719705" y="4009390"/>
            <a:ext cx="650875" cy="351790"/>
          </a:xfrm>
          <a:custGeom>
            <a:avLst/>
            <a:gdLst/>
            <a:ahLst/>
            <a:cxnLst/>
            <a:rect l="l" t="t" r="r" b="b"/>
            <a:pathLst>
              <a:path w="650875" h="351789">
                <a:moveTo>
                  <a:pt x="0" y="0"/>
                </a:moveTo>
                <a:lnTo>
                  <a:pt x="650875" y="35179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267710" y="4269740"/>
            <a:ext cx="102870" cy="100330"/>
          </a:xfrm>
          <a:custGeom>
            <a:avLst/>
            <a:gdLst/>
            <a:ahLst/>
            <a:cxnLst/>
            <a:rect l="l" t="t" r="r" b="b"/>
            <a:pathLst>
              <a:path w="102870" h="100329">
                <a:moveTo>
                  <a:pt x="102870" y="91440"/>
                </a:moveTo>
                <a:lnTo>
                  <a:pt x="54610" y="0"/>
                </a:lnTo>
                <a:lnTo>
                  <a:pt x="102870" y="91440"/>
                </a:lnTo>
                <a:lnTo>
                  <a:pt x="0" y="100330"/>
                </a:lnTo>
                <a:lnTo>
                  <a:pt x="102870" y="9144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2892425" y="4214177"/>
            <a:ext cx="83820" cy="0"/>
          </a:xfrm>
          <a:custGeom>
            <a:avLst/>
            <a:gdLst/>
            <a:ahLst/>
            <a:cxnLst/>
            <a:rect l="l" t="t" r="r" b="b"/>
            <a:pathLst>
              <a:path w="83819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2883535" y="420973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3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2876232" y="420528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69" h="0">
                <a:moveTo>
                  <a:pt x="0" y="0"/>
                </a:moveTo>
                <a:lnTo>
                  <a:pt x="115569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2870200" y="420084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2865120" y="419639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860039" y="419195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856018" y="4187507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998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851784" y="4182745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464" y="0"/>
                </a:lnTo>
              </a:path>
            </a:pathLst>
          </a:custGeom>
          <a:ln w="5080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848609" y="41779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844800" y="417353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842577" y="4169092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4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840354" y="4164647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7324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838026" y="416020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1981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835909" y="4155757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214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834216" y="41513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4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832523" y="414655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988" y="0"/>
                </a:lnTo>
              </a:path>
            </a:pathLst>
          </a:custGeom>
          <a:ln w="508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831041" y="414178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2830194" y="413734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829136" y="413194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829771" y="413385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828289" y="41268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828501" y="4128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828924" y="413004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827654" y="41230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827866" y="412432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828289" y="412559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2827020" y="41186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827231" y="412051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827020" y="411511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827020" y="41090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827020" y="41103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827020" y="4112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827020" y="410464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827020" y="41071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827020" y="410114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827443" y="409511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827020" y="40976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827866" y="40913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27654" y="409320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5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28713" y="408685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828289" y="40887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828289" y="40900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829348" y="408305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828924" y="4084954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830618" y="40773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830194" y="407924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829983" y="408114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830829" y="407447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833687" y="4068445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832734" y="4070984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565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834216" y="406495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836968" y="4059554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 h="0">
                <a:moveTo>
                  <a:pt x="0" y="0"/>
                </a:moveTo>
                <a:lnTo>
                  <a:pt x="194098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836121" y="406145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5791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837814" y="405606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839931" y="405161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4" h="0">
                <a:moveTo>
                  <a:pt x="0" y="0"/>
                </a:moveTo>
                <a:lnTo>
                  <a:pt x="188171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842471" y="404717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091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844799" y="404272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848186" y="4032885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5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860674" y="4010025"/>
            <a:ext cx="146685" cy="15240"/>
          </a:xfrm>
          <a:custGeom>
            <a:avLst/>
            <a:gdLst/>
            <a:ahLst/>
            <a:cxnLst/>
            <a:rect l="l" t="t" r="r" b="b"/>
            <a:pathLst>
              <a:path w="146685" h="15239">
                <a:moveTo>
                  <a:pt x="146685" y="15240"/>
                </a:moveTo>
                <a:lnTo>
                  <a:pt x="0" y="15240"/>
                </a:lnTo>
                <a:lnTo>
                  <a:pt x="1270" y="13969"/>
                </a:lnTo>
                <a:lnTo>
                  <a:pt x="3175" y="12699"/>
                </a:lnTo>
                <a:lnTo>
                  <a:pt x="6985" y="8889"/>
                </a:lnTo>
                <a:lnTo>
                  <a:pt x="8890" y="7619"/>
                </a:lnTo>
                <a:lnTo>
                  <a:pt x="10160" y="6984"/>
                </a:lnTo>
                <a:lnTo>
                  <a:pt x="12065" y="5714"/>
                </a:lnTo>
                <a:lnTo>
                  <a:pt x="14605" y="3174"/>
                </a:lnTo>
                <a:lnTo>
                  <a:pt x="16510" y="2539"/>
                </a:lnTo>
                <a:lnTo>
                  <a:pt x="17780" y="1269"/>
                </a:lnTo>
                <a:lnTo>
                  <a:pt x="19684" y="0"/>
                </a:lnTo>
                <a:lnTo>
                  <a:pt x="127000" y="0"/>
                </a:lnTo>
                <a:lnTo>
                  <a:pt x="128905" y="1269"/>
                </a:lnTo>
                <a:lnTo>
                  <a:pt x="130175" y="2539"/>
                </a:lnTo>
                <a:lnTo>
                  <a:pt x="132080" y="3174"/>
                </a:lnTo>
                <a:lnTo>
                  <a:pt x="134620" y="5714"/>
                </a:lnTo>
                <a:lnTo>
                  <a:pt x="136525" y="6984"/>
                </a:lnTo>
                <a:lnTo>
                  <a:pt x="137795" y="7619"/>
                </a:lnTo>
                <a:lnTo>
                  <a:pt x="139700" y="8889"/>
                </a:lnTo>
                <a:lnTo>
                  <a:pt x="143510" y="12699"/>
                </a:lnTo>
                <a:lnTo>
                  <a:pt x="145415" y="13969"/>
                </a:lnTo>
                <a:lnTo>
                  <a:pt x="146685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880359" y="3995420"/>
            <a:ext cx="107314" cy="14604"/>
          </a:xfrm>
          <a:custGeom>
            <a:avLst/>
            <a:gdLst/>
            <a:ahLst/>
            <a:cxnLst/>
            <a:rect l="l" t="t" r="r" b="b"/>
            <a:pathLst>
              <a:path w="107314" h="14604">
                <a:moveTo>
                  <a:pt x="64769" y="634"/>
                </a:moveTo>
                <a:lnTo>
                  <a:pt x="42544" y="634"/>
                </a:lnTo>
                <a:lnTo>
                  <a:pt x="44449" y="0"/>
                </a:lnTo>
                <a:lnTo>
                  <a:pt x="62864" y="0"/>
                </a:lnTo>
                <a:lnTo>
                  <a:pt x="64769" y="634"/>
                </a:lnTo>
                <a:close/>
              </a:path>
              <a:path w="107314" h="14604">
                <a:moveTo>
                  <a:pt x="70484" y="1269"/>
                </a:moveTo>
                <a:lnTo>
                  <a:pt x="36829" y="1269"/>
                </a:lnTo>
                <a:lnTo>
                  <a:pt x="38734" y="634"/>
                </a:lnTo>
                <a:lnTo>
                  <a:pt x="68579" y="634"/>
                </a:lnTo>
                <a:lnTo>
                  <a:pt x="70484" y="1269"/>
                </a:lnTo>
                <a:close/>
              </a:path>
              <a:path w="107314" h="14604">
                <a:moveTo>
                  <a:pt x="76199" y="2539"/>
                </a:moveTo>
                <a:lnTo>
                  <a:pt x="31114" y="2539"/>
                </a:lnTo>
                <a:lnTo>
                  <a:pt x="34924" y="1269"/>
                </a:lnTo>
                <a:lnTo>
                  <a:pt x="72389" y="1269"/>
                </a:lnTo>
                <a:lnTo>
                  <a:pt x="76199" y="2539"/>
                </a:lnTo>
                <a:close/>
              </a:path>
              <a:path w="107314" h="14604">
                <a:moveTo>
                  <a:pt x="83184" y="4444"/>
                </a:moveTo>
                <a:lnTo>
                  <a:pt x="24129" y="4444"/>
                </a:lnTo>
                <a:lnTo>
                  <a:pt x="29844" y="2539"/>
                </a:lnTo>
                <a:lnTo>
                  <a:pt x="78104" y="2539"/>
                </a:lnTo>
                <a:lnTo>
                  <a:pt x="79374" y="3174"/>
                </a:lnTo>
                <a:lnTo>
                  <a:pt x="83184" y="4444"/>
                </a:lnTo>
                <a:close/>
              </a:path>
              <a:path w="107314" h="14604">
                <a:moveTo>
                  <a:pt x="107314" y="14604"/>
                </a:moveTo>
                <a:lnTo>
                  <a:pt x="0" y="14604"/>
                </a:lnTo>
                <a:lnTo>
                  <a:pt x="1904" y="13969"/>
                </a:lnTo>
                <a:lnTo>
                  <a:pt x="3174" y="12699"/>
                </a:lnTo>
                <a:lnTo>
                  <a:pt x="5079" y="12064"/>
                </a:lnTo>
                <a:lnTo>
                  <a:pt x="6349" y="11429"/>
                </a:lnTo>
                <a:lnTo>
                  <a:pt x="8254" y="10159"/>
                </a:lnTo>
                <a:lnTo>
                  <a:pt x="12064" y="8889"/>
                </a:lnTo>
                <a:lnTo>
                  <a:pt x="13334" y="8254"/>
                </a:lnTo>
                <a:lnTo>
                  <a:pt x="15239" y="6984"/>
                </a:lnTo>
                <a:lnTo>
                  <a:pt x="19049" y="5714"/>
                </a:lnTo>
                <a:lnTo>
                  <a:pt x="20319" y="5079"/>
                </a:lnTo>
                <a:lnTo>
                  <a:pt x="22224" y="4444"/>
                </a:lnTo>
                <a:lnTo>
                  <a:pt x="85089" y="4444"/>
                </a:lnTo>
                <a:lnTo>
                  <a:pt x="88899" y="5714"/>
                </a:lnTo>
                <a:lnTo>
                  <a:pt x="90169" y="6349"/>
                </a:lnTo>
                <a:lnTo>
                  <a:pt x="92074" y="6984"/>
                </a:lnTo>
                <a:lnTo>
                  <a:pt x="93979" y="8254"/>
                </a:lnTo>
                <a:lnTo>
                  <a:pt x="95884" y="8889"/>
                </a:lnTo>
                <a:lnTo>
                  <a:pt x="97154" y="9524"/>
                </a:lnTo>
                <a:lnTo>
                  <a:pt x="99059" y="10159"/>
                </a:lnTo>
                <a:lnTo>
                  <a:pt x="100964" y="11429"/>
                </a:lnTo>
                <a:lnTo>
                  <a:pt x="102234" y="12064"/>
                </a:lnTo>
                <a:lnTo>
                  <a:pt x="104139" y="12699"/>
                </a:lnTo>
                <a:lnTo>
                  <a:pt x="105409" y="13969"/>
                </a:lnTo>
                <a:lnTo>
                  <a:pt x="107314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 txBox="1"/>
          <p:nvPr/>
        </p:nvSpPr>
        <p:spPr>
          <a:xfrm>
            <a:off x="2864485" y="400113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54400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868295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868295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85440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86766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86766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 txBox="1"/>
          <p:nvPr/>
        </p:nvSpPr>
        <p:spPr>
          <a:xfrm>
            <a:off x="854710" y="343471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844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ServletRequest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0" name="object 540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827095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839720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839720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82709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83908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83908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 txBox="1"/>
          <p:nvPr/>
        </p:nvSpPr>
        <p:spPr>
          <a:xfrm>
            <a:off x="827405" y="5290820"/>
            <a:ext cx="208788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处理方法入参对象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3574415" y="5751195"/>
            <a:ext cx="7493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 txBox="1"/>
          <p:nvPr/>
        </p:nvSpPr>
        <p:spPr>
          <a:xfrm>
            <a:off x="4384675" y="5736590"/>
            <a:ext cx="2647315" cy="65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480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BindingResult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宋体"/>
                <a:cs typeface="宋体"/>
              </a:rPr>
              <a:t>处理方法的签名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2827655" y="4714240"/>
            <a:ext cx="711200" cy="528320"/>
          </a:xfrm>
          <a:custGeom>
            <a:avLst/>
            <a:gdLst/>
            <a:ahLst/>
            <a:cxnLst/>
            <a:rect l="l" t="t" r="r" b="b"/>
            <a:pathLst>
              <a:path w="711200" h="528320">
                <a:moveTo>
                  <a:pt x="0" y="528320"/>
                </a:moveTo>
                <a:lnTo>
                  <a:pt x="7112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435350" y="4714240"/>
            <a:ext cx="103505" cy="96520"/>
          </a:xfrm>
          <a:custGeom>
            <a:avLst/>
            <a:gdLst/>
            <a:ahLst/>
            <a:cxnLst/>
            <a:rect l="l" t="t" r="r" b="b"/>
            <a:pathLst>
              <a:path w="103504" h="96520">
                <a:moveTo>
                  <a:pt x="103505" y="0"/>
                </a:moveTo>
                <a:lnTo>
                  <a:pt x="0" y="5080"/>
                </a:lnTo>
                <a:lnTo>
                  <a:pt x="103505" y="0"/>
                </a:lnTo>
                <a:lnTo>
                  <a:pt x="68580" y="96520"/>
                </a:lnTo>
                <a:lnTo>
                  <a:pt x="103505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994660" y="5213032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183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986404" y="520636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988627" y="52076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24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991484" y="520890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993707" y="521017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978150" y="520350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 h="0">
                <a:moveTo>
                  <a:pt x="0" y="0"/>
                </a:moveTo>
                <a:lnTo>
                  <a:pt x="116203" y="0"/>
                </a:lnTo>
              </a:path>
            </a:pathLst>
          </a:custGeom>
          <a:ln w="44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973070" y="519906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967355" y="5194300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5080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962275" y="5189537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958041" y="5184775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 h="0">
                <a:moveTo>
                  <a:pt x="0" y="0"/>
                </a:moveTo>
                <a:lnTo>
                  <a:pt x="157056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954654" y="5180012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3194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951479" y="5175567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947669" y="517080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79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945341" y="5166042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2244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943224" y="5161597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 h="0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940684" y="5156834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 h="0">
                <a:moveTo>
                  <a:pt x="0" y="0"/>
                </a:moveTo>
                <a:lnTo>
                  <a:pt x="191769" y="0"/>
                </a:lnTo>
              </a:path>
            </a:pathLst>
          </a:custGeom>
          <a:ln w="5079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938568" y="5152072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936874" y="51473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5080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935393" y="514254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933911" y="5138102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932853" y="513334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508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32112" y="51282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932641" y="51301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931159" y="512254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931371" y="512381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97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931794" y="512572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2930524" y="511810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2930736" y="512000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931159" y="51212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930101" y="51136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2930524" y="511555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929889" y="510857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2929889" y="510984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2929889" y="511175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929889" y="5105082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2929889" y="510063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2929889" y="50952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929889" y="509777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2930524" y="50895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2930312" y="509142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929889" y="509333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930948" y="508507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2930524" y="508762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77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931583" y="508127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2931159" y="50831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2932853" y="5075554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932218" y="50774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06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2931794" y="507936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12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2933487" y="507110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 h="0">
                <a:moveTo>
                  <a:pt x="0" y="0"/>
                </a:moveTo>
                <a:lnTo>
                  <a:pt x="20552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933064" y="507365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692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2933911" y="5067617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2935393" y="506317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936874" y="5058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5080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2938568" y="5053647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2942377" y="504761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941743" y="5048884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01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2941319" y="505015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4" h="0">
                <a:moveTo>
                  <a:pt x="0" y="0"/>
                </a:moveTo>
                <a:lnTo>
                  <a:pt x="18986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2944706" y="504317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943648" y="504507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19" h="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2945447" y="503967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1927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2947669" y="503491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5" y="0"/>
                </a:lnTo>
              </a:path>
            </a:pathLst>
          </a:custGeom>
          <a:ln w="508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951479" y="5024754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963544" y="5001260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145414" y="15874"/>
                </a:moveTo>
                <a:lnTo>
                  <a:pt x="0" y="15874"/>
                </a:lnTo>
                <a:lnTo>
                  <a:pt x="1269" y="14604"/>
                </a:lnTo>
                <a:lnTo>
                  <a:pt x="3174" y="13334"/>
                </a:lnTo>
                <a:lnTo>
                  <a:pt x="6984" y="9524"/>
                </a:lnTo>
                <a:lnTo>
                  <a:pt x="8889" y="8254"/>
                </a:lnTo>
                <a:lnTo>
                  <a:pt x="11429" y="5714"/>
                </a:lnTo>
                <a:lnTo>
                  <a:pt x="13334" y="4444"/>
                </a:lnTo>
                <a:lnTo>
                  <a:pt x="14604" y="3809"/>
                </a:lnTo>
                <a:lnTo>
                  <a:pt x="16509" y="2539"/>
                </a:lnTo>
                <a:lnTo>
                  <a:pt x="17779" y="1269"/>
                </a:lnTo>
                <a:lnTo>
                  <a:pt x="19684" y="634"/>
                </a:lnTo>
                <a:lnTo>
                  <a:pt x="20319" y="0"/>
                </a:lnTo>
                <a:lnTo>
                  <a:pt x="125412" y="0"/>
                </a:lnTo>
                <a:lnTo>
                  <a:pt x="126364" y="634"/>
                </a:lnTo>
                <a:lnTo>
                  <a:pt x="127634" y="1269"/>
                </a:lnTo>
                <a:lnTo>
                  <a:pt x="129539" y="2539"/>
                </a:lnTo>
                <a:lnTo>
                  <a:pt x="130809" y="3809"/>
                </a:lnTo>
                <a:lnTo>
                  <a:pt x="132714" y="4444"/>
                </a:lnTo>
                <a:lnTo>
                  <a:pt x="133984" y="5714"/>
                </a:lnTo>
                <a:lnTo>
                  <a:pt x="135889" y="6984"/>
                </a:lnTo>
                <a:lnTo>
                  <a:pt x="139699" y="10794"/>
                </a:lnTo>
                <a:lnTo>
                  <a:pt x="141604" y="12064"/>
                </a:lnTo>
                <a:lnTo>
                  <a:pt x="145414" y="15874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2983864" y="4986019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61595" y="634"/>
                </a:moveTo>
                <a:lnTo>
                  <a:pt x="43180" y="634"/>
                </a:lnTo>
                <a:lnTo>
                  <a:pt x="45085" y="0"/>
                </a:lnTo>
                <a:lnTo>
                  <a:pt x="59690" y="0"/>
                </a:lnTo>
                <a:lnTo>
                  <a:pt x="61595" y="634"/>
                </a:lnTo>
                <a:close/>
              </a:path>
              <a:path w="105410" h="15239">
                <a:moveTo>
                  <a:pt x="67310" y="1269"/>
                </a:moveTo>
                <a:lnTo>
                  <a:pt x="37465" y="1269"/>
                </a:lnTo>
                <a:lnTo>
                  <a:pt x="39370" y="634"/>
                </a:lnTo>
                <a:lnTo>
                  <a:pt x="65405" y="634"/>
                </a:lnTo>
                <a:lnTo>
                  <a:pt x="67310" y="1269"/>
                </a:lnTo>
                <a:close/>
              </a:path>
              <a:path w="105410" h="15239">
                <a:moveTo>
                  <a:pt x="71120" y="1904"/>
                </a:moveTo>
                <a:lnTo>
                  <a:pt x="34290" y="1904"/>
                </a:lnTo>
                <a:lnTo>
                  <a:pt x="35560" y="1269"/>
                </a:lnTo>
                <a:lnTo>
                  <a:pt x="69215" y="1269"/>
                </a:lnTo>
                <a:lnTo>
                  <a:pt x="71120" y="1904"/>
                </a:lnTo>
                <a:close/>
              </a:path>
              <a:path w="105410" h="15239">
                <a:moveTo>
                  <a:pt x="76835" y="3174"/>
                </a:moveTo>
                <a:lnTo>
                  <a:pt x="28575" y="3174"/>
                </a:lnTo>
                <a:lnTo>
                  <a:pt x="32385" y="1904"/>
                </a:lnTo>
                <a:lnTo>
                  <a:pt x="73025" y="1904"/>
                </a:lnTo>
                <a:lnTo>
                  <a:pt x="76835" y="3174"/>
                </a:lnTo>
                <a:close/>
              </a:path>
              <a:path w="105410" h="15239">
                <a:moveTo>
                  <a:pt x="105093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0795" y="9524"/>
                </a:lnTo>
                <a:lnTo>
                  <a:pt x="12700" y="8254"/>
                </a:lnTo>
                <a:lnTo>
                  <a:pt x="14605" y="7619"/>
                </a:lnTo>
                <a:lnTo>
                  <a:pt x="15875" y="6984"/>
                </a:lnTo>
                <a:lnTo>
                  <a:pt x="21590" y="5079"/>
                </a:lnTo>
                <a:lnTo>
                  <a:pt x="22860" y="4444"/>
                </a:lnTo>
                <a:lnTo>
                  <a:pt x="26670" y="3174"/>
                </a:lnTo>
                <a:lnTo>
                  <a:pt x="78105" y="3174"/>
                </a:lnTo>
                <a:lnTo>
                  <a:pt x="85725" y="5714"/>
                </a:lnTo>
                <a:lnTo>
                  <a:pt x="86995" y="6349"/>
                </a:lnTo>
                <a:lnTo>
                  <a:pt x="92710" y="8254"/>
                </a:lnTo>
                <a:lnTo>
                  <a:pt x="93980" y="9524"/>
                </a:lnTo>
                <a:lnTo>
                  <a:pt x="97790" y="10794"/>
                </a:lnTo>
                <a:lnTo>
                  <a:pt x="99060" y="12064"/>
                </a:lnTo>
                <a:lnTo>
                  <a:pt x="100965" y="12699"/>
                </a:lnTo>
                <a:lnTo>
                  <a:pt x="102870" y="13969"/>
                </a:lnTo>
                <a:lnTo>
                  <a:pt x="104140" y="14604"/>
                </a:lnTo>
                <a:lnTo>
                  <a:pt x="105093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 txBox="1"/>
          <p:nvPr/>
        </p:nvSpPr>
        <p:spPr>
          <a:xfrm>
            <a:off x="2967354" y="49961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3241039" y="3329940"/>
            <a:ext cx="170180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数据类型转换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格式化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6130290" y="412242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Microsoft JhengHei"/>
                <a:cs typeface="Microsoft JhengHei"/>
              </a:rPr>
              <a:t>数据校验</a:t>
            </a:r>
            <a:endParaRPr sz="1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85564" y="2333497"/>
            <a:ext cx="4563745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45">
                <a:latin typeface="Courier New"/>
                <a:cs typeface="Courier New"/>
              </a:rPr>
              <a:t>.rrR</a:t>
            </a:r>
            <a:r>
              <a:rPr dirty="0" sz="1450" spc="-775">
                <a:latin typeface="Courier New"/>
                <a:cs typeface="Courier New"/>
              </a:rPr>
              <a:t> </a:t>
            </a:r>
            <a:r>
              <a:rPr dirty="0" sz="1450" spc="-5">
                <a:latin typeface="Courier New"/>
                <a:cs typeface="Courier New"/>
              </a:rPr>
              <a:t>WtRBlMdRr</a:t>
            </a:r>
            <a:r>
              <a:rPr dirty="0" sz="1450" spc="-690">
                <a:latin typeface="Courier New"/>
                <a:cs typeface="Courier New"/>
              </a:rPr>
              <a:t> </a:t>
            </a:r>
            <a:r>
              <a:rPr dirty="0" sz="1450" spc="55">
                <a:latin typeface="Courier New"/>
                <a:cs typeface="Courier New"/>
              </a:rPr>
              <a:t>(rRquRst,</a:t>
            </a:r>
            <a:r>
              <a:rPr dirty="0" sz="1450" spc="-160">
                <a:latin typeface="Courier New"/>
                <a:cs typeface="Courier New"/>
              </a:rPr>
              <a:t> </a:t>
            </a:r>
            <a:r>
              <a:rPr dirty="0" sz="1450" spc="15">
                <a:latin typeface="Courier New"/>
                <a:cs typeface="Courier New"/>
              </a:rPr>
              <a:t>attributR,</a:t>
            </a:r>
            <a:r>
              <a:rPr dirty="0" sz="1450" spc="-90">
                <a:latin typeface="Courier New"/>
                <a:cs typeface="Courier New"/>
              </a:rPr>
              <a:t> </a:t>
            </a:r>
            <a:r>
              <a:rPr dirty="0" sz="1450" spc="15">
                <a:latin typeface="Courier New"/>
                <a:cs typeface="Courier New"/>
              </a:rPr>
              <a:t>oReR),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33497"/>
            <a:ext cx="3994150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5">
                <a:latin typeface="Courier New"/>
                <a:cs typeface="Courier New"/>
              </a:rPr>
              <a:t>éRbDataBindRr </a:t>
            </a:r>
            <a:r>
              <a:rPr dirty="0" sz="1450" spc="-5">
                <a:latin typeface="Courier New"/>
                <a:cs typeface="Courier New"/>
              </a:rPr>
              <a:t>bindRr </a:t>
            </a:r>
            <a:r>
              <a:rPr dirty="0" sz="1450" spc="-204">
                <a:latin typeface="Courier New"/>
                <a:cs typeface="Courier New"/>
              </a:rPr>
              <a:t>= </a:t>
            </a:r>
            <a:r>
              <a:rPr dirty="0" sz="1450" spc="110">
                <a:latin typeface="Courier New"/>
                <a:cs typeface="Courier New"/>
              </a:rPr>
              <a:t> </a:t>
            </a:r>
            <a:r>
              <a:rPr dirty="0" sz="1450" spc="-5">
                <a:latin typeface="Courier New"/>
                <a:cs typeface="Courier New"/>
              </a:rPr>
              <a:t>bindRrEBrtOr</a:t>
            </a:r>
            <a:endParaRPr sz="1450">
              <a:latin typeface="Courier New"/>
              <a:cs typeface="Courier New"/>
            </a:endParaRPr>
          </a:p>
          <a:p>
            <a:pPr marL="469900" marR="137795" indent="-445134">
              <a:lnSpc>
                <a:spcPct val="96100"/>
              </a:lnSpc>
              <a:spcBef>
                <a:spcPts val="80"/>
              </a:spcBef>
            </a:pPr>
            <a:r>
              <a:rPr dirty="0" sz="1500" spc="-20">
                <a:solidFill>
                  <a:srgbClr val="671538"/>
                </a:solidFill>
                <a:latin typeface="Courier New"/>
                <a:cs typeface="Courier New"/>
              </a:rPr>
              <a:t>if </a:t>
            </a:r>
            <a:r>
              <a:rPr dirty="0" sz="1500" spc="15">
                <a:latin typeface="Courier New"/>
                <a:cs typeface="Courier New"/>
              </a:rPr>
              <a:t>(bindRr. </a:t>
            </a:r>
            <a:r>
              <a:rPr dirty="0" sz="1500" spc="-40">
                <a:latin typeface="Courier New"/>
                <a:cs typeface="Courier New"/>
              </a:rPr>
              <a:t>RtTBF </a:t>
            </a:r>
            <a:r>
              <a:rPr dirty="0" sz="1500" spc="35">
                <a:latin typeface="Courier New"/>
                <a:cs typeface="Courier New"/>
              </a:rPr>
              <a:t>Rt[) </a:t>
            </a:r>
            <a:r>
              <a:rPr dirty="0" sz="1500" spc="-135">
                <a:solidFill>
                  <a:srgbClr val="160A00"/>
                </a:solidFill>
                <a:latin typeface="Courier New"/>
                <a:cs typeface="Courier New"/>
              </a:rPr>
              <a:t>!= </a:t>
            </a:r>
            <a:r>
              <a:rPr dirty="0" sz="1500" spc="25">
                <a:solidFill>
                  <a:srgbClr val="5B133B"/>
                </a:solidFill>
                <a:latin typeface="Courier New"/>
                <a:cs typeface="Courier New"/>
              </a:rPr>
              <a:t>null) </a:t>
            </a:r>
            <a:r>
              <a:rPr dirty="0" sz="1500" spc="400">
                <a:solidFill>
                  <a:srgbClr val="747B85"/>
                </a:solidFill>
                <a:latin typeface="Courier New"/>
                <a:cs typeface="Courier New"/>
              </a:rPr>
              <a:t>‹ </a:t>
            </a:r>
            <a:r>
              <a:rPr dirty="0" sz="1500" spc="-685">
                <a:solidFill>
                  <a:srgbClr val="747B85"/>
                </a:solidFill>
                <a:latin typeface="Courier New"/>
                <a:cs typeface="Courier New"/>
              </a:rPr>
              <a:t> </a:t>
            </a:r>
            <a:r>
              <a:rPr dirty="0" sz="1600" spc="-90">
                <a:latin typeface="Courier New"/>
                <a:cs typeface="Courier New"/>
              </a:rPr>
              <a:t>bindRRQeestPar</a:t>
            </a:r>
            <a:r>
              <a:rPr dirty="0" sz="1600" spc="-605">
                <a:latin typeface="Courier New"/>
                <a:cs typeface="Courier New"/>
              </a:rPr>
              <a:t> </a:t>
            </a:r>
            <a:r>
              <a:rPr dirty="0" sz="1600" spc="-175">
                <a:latin typeface="Courier New"/>
                <a:cs typeface="Courier New"/>
              </a:rPr>
              <a:t>Nm</a:t>
            </a:r>
            <a:r>
              <a:rPr dirty="0" sz="1600" spc="-745">
                <a:latin typeface="Courier New"/>
                <a:cs typeface="Courier New"/>
              </a:rPr>
              <a:t> </a:t>
            </a:r>
            <a:r>
              <a:rPr dirty="0" sz="1600" spc="-75">
                <a:latin typeface="Courier New"/>
                <a:cs typeface="Courier New"/>
              </a:rPr>
              <a:t>R*ers(binder, </a:t>
            </a:r>
            <a:r>
              <a:rPr dirty="0" sz="1600" spc="-70">
                <a:latin typeface="Courier New"/>
                <a:cs typeface="Courier New"/>
              </a:rPr>
              <a:t> </a:t>
            </a:r>
            <a:r>
              <a:rPr dirty="0" sz="1550" spc="-70">
                <a:latin typeface="Courier New"/>
                <a:cs typeface="Courier New"/>
              </a:rPr>
              <a:t>valid</a:t>
            </a:r>
            <a:r>
              <a:rPr dirty="0" sz="1550" spc="-780">
                <a:latin typeface="Courier New"/>
                <a:cs typeface="Courier New"/>
              </a:rPr>
              <a:t> </a:t>
            </a:r>
            <a:r>
              <a:rPr dirty="0" sz="1550" spc="-70">
                <a:latin typeface="Courier New"/>
                <a:cs typeface="Courier New"/>
              </a:rPr>
              <a:t>HtRIfApplir</a:t>
            </a:r>
            <a:r>
              <a:rPr dirty="0" sz="1550" spc="-695">
                <a:latin typeface="Courier New"/>
                <a:cs typeface="Courier New"/>
              </a:rPr>
              <a:t> </a:t>
            </a:r>
            <a:r>
              <a:rPr dirty="0" sz="1550" spc="-90">
                <a:latin typeface="Courier New"/>
                <a:cs typeface="Courier New"/>
              </a:rPr>
              <a:t>DblR</a:t>
            </a:r>
            <a:r>
              <a:rPr dirty="0" sz="1550" spc="-735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[bindRr,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1155" y="3009646"/>
            <a:ext cx="372745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20">
                <a:latin typeface="Courier New"/>
                <a:cs typeface="Courier New"/>
              </a:rPr>
              <a:t>r),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531" y="3231896"/>
            <a:ext cx="6717030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00" spc="-80">
                <a:solidFill>
                  <a:srgbClr val="62163F"/>
                </a:solidFill>
                <a:latin typeface="Courier New"/>
                <a:cs typeface="Courier New"/>
              </a:rPr>
              <a:t>if</a:t>
            </a:r>
            <a:r>
              <a:rPr dirty="0" sz="1600" spc="-50">
                <a:solidFill>
                  <a:srgbClr val="62163F"/>
                </a:solidFill>
                <a:latin typeface="Courier New"/>
                <a:cs typeface="Courier New"/>
              </a:rPr>
              <a:t> </a:t>
            </a:r>
            <a:r>
              <a:rPr dirty="0" sz="1600" spc="-50">
                <a:latin typeface="Courier New"/>
                <a:cs typeface="Courier New"/>
              </a:rPr>
              <a:t>(bindRr.</a:t>
            </a:r>
            <a:r>
              <a:rPr dirty="0" sz="1600" spc="-355">
                <a:latin typeface="Courier New"/>
                <a:cs typeface="Courier New"/>
              </a:rPr>
              <a:t> </a:t>
            </a:r>
            <a:r>
              <a:rPr dirty="0" sz="1600" spc="-75">
                <a:latin typeface="Courier New"/>
                <a:cs typeface="Courier New"/>
              </a:rPr>
              <a:t>Rt8indingRRSolt[</a:t>
            </a:r>
            <a:r>
              <a:rPr dirty="0" sz="1600" spc="-700">
                <a:latin typeface="Courier New"/>
                <a:cs typeface="Courier New"/>
              </a:rPr>
              <a:t> </a:t>
            </a:r>
            <a:r>
              <a:rPr dirty="0" sz="1600" spc="-50">
                <a:latin typeface="Courier New"/>
                <a:cs typeface="Courier New"/>
              </a:rPr>
              <a:t>).hasErrors())</a:t>
            </a:r>
            <a:r>
              <a:rPr dirty="0" sz="1600" spc="-90">
                <a:latin typeface="Courier New"/>
                <a:cs typeface="Courier New"/>
              </a:rPr>
              <a:t> </a:t>
            </a:r>
            <a:r>
              <a:rPr dirty="0" sz="1600" spc="1110">
                <a:solidFill>
                  <a:srgbClr val="11233A"/>
                </a:solidFill>
                <a:latin typeface="Courier New"/>
                <a:cs typeface="Courier New"/>
              </a:rPr>
              <a:t>(</a:t>
            </a:r>
            <a:endParaRPr sz="1600">
              <a:latin typeface="Courier New"/>
              <a:cs typeface="Courier New"/>
            </a:endParaRPr>
          </a:p>
          <a:p>
            <a:pPr marL="469900">
              <a:lnSpc>
                <a:spcPts val="1795"/>
              </a:lnSpc>
            </a:pPr>
            <a:r>
              <a:rPr dirty="0" sz="1550" spc="-50">
                <a:solidFill>
                  <a:srgbClr val="601342"/>
                </a:solidFill>
                <a:latin typeface="Courier New"/>
                <a:cs typeface="Courier New"/>
              </a:rPr>
              <a:t>if </a:t>
            </a:r>
            <a:r>
              <a:rPr dirty="0" sz="1550" spc="-45">
                <a:latin typeface="Courier New"/>
                <a:cs typeface="Courier New"/>
              </a:rPr>
              <a:t>(isBindEXrRQtiOoRRquirRd(bindRr,</a:t>
            </a:r>
            <a:r>
              <a:rPr dirty="0" sz="1550" spc="425">
                <a:latin typeface="Courier New"/>
                <a:cs typeface="Courier New"/>
              </a:rPr>
              <a:t> </a:t>
            </a:r>
            <a:r>
              <a:rPr dirty="0" sz="1550" spc="-40">
                <a:latin typeface="Courier New"/>
                <a:cs typeface="Courier New"/>
              </a:rPr>
              <a:t>parHeRtRr)</a:t>
            </a:r>
            <a:endParaRPr sz="1550">
              <a:latin typeface="Courier New"/>
              <a:cs typeface="Courier New"/>
            </a:endParaRPr>
          </a:p>
          <a:p>
            <a:pPr marL="914400">
              <a:lnSpc>
                <a:spcPts val="1830"/>
              </a:lnSpc>
            </a:pPr>
            <a:r>
              <a:rPr dirty="0" sz="1550" spc="-50">
                <a:solidFill>
                  <a:srgbClr val="7B1C56"/>
                </a:solidFill>
                <a:latin typeface="Courier New"/>
                <a:cs typeface="Courier New"/>
              </a:rPr>
              <a:t>throw</a:t>
            </a:r>
            <a:r>
              <a:rPr dirty="0" sz="1550" spc="145">
                <a:solidFill>
                  <a:srgbClr val="7B1C56"/>
                </a:solidFill>
                <a:latin typeface="Courier New"/>
                <a:cs typeface="Courier New"/>
              </a:rPr>
              <a:t> </a:t>
            </a:r>
            <a:r>
              <a:rPr dirty="0" sz="1550" spc="-50">
                <a:solidFill>
                  <a:srgbClr val="75264D"/>
                </a:solidFill>
                <a:latin typeface="Courier New"/>
                <a:cs typeface="Courier New"/>
              </a:rPr>
              <a:t>oRe</a:t>
            </a:r>
            <a:r>
              <a:rPr dirty="0" sz="1550" spc="15">
                <a:solidFill>
                  <a:srgbClr val="75264D"/>
                </a:solidFill>
                <a:latin typeface="Courier New"/>
                <a:cs typeface="Courier New"/>
              </a:rPr>
              <a:t> </a:t>
            </a:r>
            <a:r>
              <a:rPr dirty="0" sz="1550" spc="-60">
                <a:latin typeface="Courier New"/>
                <a:cs typeface="Courier New"/>
              </a:rPr>
              <a:t>*indExrR</a:t>
            </a:r>
            <a:r>
              <a:rPr dirty="0" sz="1550" spc="-725">
                <a:latin typeface="Courier New"/>
                <a:cs typeface="Courier New"/>
              </a:rPr>
              <a:t> </a:t>
            </a:r>
            <a:r>
              <a:rPr dirty="0" sz="1550" spc="-60">
                <a:latin typeface="Courier New"/>
                <a:cs typeface="Courier New"/>
              </a:rPr>
              <a:t>QtiOo</a:t>
            </a:r>
            <a:r>
              <a:rPr dirty="0" sz="1550" spc="-695">
                <a:latin typeface="Courier New"/>
                <a:cs typeface="Courier New"/>
              </a:rPr>
              <a:t> </a:t>
            </a:r>
            <a:r>
              <a:rPr dirty="0" sz="1550" spc="-50">
                <a:latin typeface="Courier New"/>
                <a:cs typeface="Courier New"/>
              </a:rPr>
              <a:t>(bindRr.gRtBiodingRRsult()),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505" y="1844675"/>
            <a:ext cx="6845300" cy="486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5" name="object 5"/>
          <p:cNvSpPr/>
          <p:nvPr/>
        </p:nvSpPr>
        <p:spPr>
          <a:xfrm>
            <a:off x="1106612" y="374630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47817" y="0"/>
                </a:moveTo>
                <a:lnTo>
                  <a:pt x="29264" y="3777"/>
                </a:lnTo>
                <a:lnTo>
                  <a:pt x="14058" y="14058"/>
                </a:lnTo>
                <a:lnTo>
                  <a:pt x="3777" y="29264"/>
                </a:lnTo>
                <a:lnTo>
                  <a:pt x="0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6805" y="3794125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39">
                <a:moveTo>
                  <a:pt x="0" y="0"/>
                </a:moveTo>
                <a:lnTo>
                  <a:pt x="0" y="19304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6612" y="398716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0" y="0"/>
                </a:moveTo>
                <a:lnTo>
                  <a:pt x="3777" y="18552"/>
                </a:lnTo>
                <a:lnTo>
                  <a:pt x="14058" y="33758"/>
                </a:lnTo>
                <a:lnTo>
                  <a:pt x="29264" y="44039"/>
                </a:lnTo>
                <a:lnTo>
                  <a:pt x="47817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4430" y="4034790"/>
            <a:ext cx="1764030" cy="0"/>
          </a:xfrm>
          <a:custGeom>
            <a:avLst/>
            <a:gdLst/>
            <a:ahLst/>
            <a:cxnLst/>
            <a:rect l="l" t="t" r="r" b="b"/>
            <a:pathLst>
              <a:path w="1764030" h="0">
                <a:moveTo>
                  <a:pt x="0" y="0"/>
                </a:moveTo>
                <a:lnTo>
                  <a:pt x="17640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8460" y="398716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7817"/>
                </a:moveTo>
                <a:lnTo>
                  <a:pt x="18552" y="44039"/>
                </a:lnTo>
                <a:lnTo>
                  <a:pt x="33758" y="33758"/>
                </a:lnTo>
                <a:lnTo>
                  <a:pt x="44039" y="18552"/>
                </a:lnTo>
                <a:lnTo>
                  <a:pt x="47817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6085" y="3794125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39">
                <a:moveTo>
                  <a:pt x="0" y="19304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18460" y="374630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47817" y="47817"/>
                </a:moveTo>
                <a:lnTo>
                  <a:pt x="44039" y="29264"/>
                </a:lnTo>
                <a:lnTo>
                  <a:pt x="33758" y="14058"/>
                </a:lnTo>
                <a:lnTo>
                  <a:pt x="18552" y="3777"/>
                </a:lnTo>
                <a:lnTo>
                  <a:pt x="0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54430" y="3746500"/>
            <a:ext cx="1764030" cy="0"/>
          </a:xfrm>
          <a:custGeom>
            <a:avLst/>
            <a:gdLst/>
            <a:ahLst/>
            <a:cxnLst/>
            <a:rect l="l" t="t" r="r" b="b"/>
            <a:pathLst>
              <a:path w="1764030" h="0">
                <a:moveTo>
                  <a:pt x="17640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0902" y="645331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47817" y="0"/>
                </a:moveTo>
                <a:lnTo>
                  <a:pt x="29264" y="3777"/>
                </a:lnTo>
                <a:lnTo>
                  <a:pt x="14058" y="14058"/>
                </a:lnTo>
                <a:lnTo>
                  <a:pt x="3777" y="29264"/>
                </a:lnTo>
                <a:lnTo>
                  <a:pt x="0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1094" y="6501129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40">
                <a:moveTo>
                  <a:pt x="0" y="0"/>
                </a:moveTo>
                <a:lnTo>
                  <a:pt x="0" y="19304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0902" y="669416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0" y="0"/>
                </a:moveTo>
                <a:lnTo>
                  <a:pt x="3777" y="18552"/>
                </a:lnTo>
                <a:lnTo>
                  <a:pt x="14058" y="33758"/>
                </a:lnTo>
                <a:lnTo>
                  <a:pt x="29264" y="44039"/>
                </a:lnTo>
                <a:lnTo>
                  <a:pt x="47817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8719" y="6741795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 h="0">
                <a:moveTo>
                  <a:pt x="0" y="0"/>
                </a:moveTo>
                <a:lnTo>
                  <a:pt x="11163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5050" y="669416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0" y="47817"/>
                </a:moveTo>
                <a:lnTo>
                  <a:pt x="18552" y="44039"/>
                </a:lnTo>
                <a:lnTo>
                  <a:pt x="33758" y="33758"/>
                </a:lnTo>
                <a:lnTo>
                  <a:pt x="44039" y="18552"/>
                </a:lnTo>
                <a:lnTo>
                  <a:pt x="47817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52675" y="6501129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40">
                <a:moveTo>
                  <a:pt x="0" y="19304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05050" y="645331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47817" y="47817"/>
                </a:moveTo>
                <a:lnTo>
                  <a:pt x="44039" y="29264"/>
                </a:lnTo>
                <a:lnTo>
                  <a:pt x="33758" y="14058"/>
                </a:lnTo>
                <a:lnTo>
                  <a:pt x="18552" y="3777"/>
                </a:lnTo>
                <a:lnTo>
                  <a:pt x="0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8719" y="6453504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 h="0">
                <a:moveTo>
                  <a:pt x="11163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5497" y="34554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57" y="0"/>
                </a:moveTo>
                <a:lnTo>
                  <a:pt x="29656" y="3828"/>
                </a:lnTo>
                <a:lnTo>
                  <a:pt x="14247" y="14247"/>
                </a:lnTo>
                <a:lnTo>
                  <a:pt x="3828" y="29656"/>
                </a:lnTo>
                <a:lnTo>
                  <a:pt x="0" y="48457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5694" y="3503929"/>
            <a:ext cx="0" cy="194310"/>
          </a:xfrm>
          <a:custGeom>
            <a:avLst/>
            <a:gdLst/>
            <a:ahLst/>
            <a:cxnLst/>
            <a:rect l="l" t="t" r="r" b="b"/>
            <a:pathLst>
              <a:path w="0" h="194310">
                <a:moveTo>
                  <a:pt x="0" y="0"/>
                </a:moveTo>
                <a:lnTo>
                  <a:pt x="0" y="19431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5497" y="369824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0"/>
                </a:moveTo>
                <a:lnTo>
                  <a:pt x="3828" y="18800"/>
                </a:lnTo>
                <a:lnTo>
                  <a:pt x="14247" y="34210"/>
                </a:lnTo>
                <a:lnTo>
                  <a:pt x="29656" y="44628"/>
                </a:lnTo>
                <a:lnTo>
                  <a:pt x="48457" y="48457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3955" y="374650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 h="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07614" y="369824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457"/>
                </a:moveTo>
                <a:lnTo>
                  <a:pt x="18800" y="44628"/>
                </a:lnTo>
                <a:lnTo>
                  <a:pt x="34210" y="34210"/>
                </a:lnTo>
                <a:lnTo>
                  <a:pt x="44628" y="18800"/>
                </a:lnTo>
                <a:lnTo>
                  <a:pt x="48457" y="0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55875" y="3503929"/>
            <a:ext cx="0" cy="194310"/>
          </a:xfrm>
          <a:custGeom>
            <a:avLst/>
            <a:gdLst/>
            <a:ahLst/>
            <a:cxnLst/>
            <a:rect l="l" t="t" r="r" b="b"/>
            <a:pathLst>
              <a:path w="0" h="194310">
                <a:moveTo>
                  <a:pt x="0" y="1943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07614" y="34554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57" y="48457"/>
                </a:moveTo>
                <a:lnTo>
                  <a:pt x="44628" y="29656"/>
                </a:lnTo>
                <a:lnTo>
                  <a:pt x="34210" y="14247"/>
                </a:lnTo>
                <a:lnTo>
                  <a:pt x="18800" y="3828"/>
                </a:lnTo>
                <a:lnTo>
                  <a:pt x="0" y="0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3955" y="345567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 h="0">
                <a:moveTo>
                  <a:pt x="13436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610" y="1915795"/>
            <a:ext cx="8442325" cy="3624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00"/>
              </a:lnSpc>
              <a:tabLst>
                <a:tab pos="341630" algn="l"/>
              </a:tabLst>
            </a:pPr>
            <a:r>
              <a:rPr dirty="0" sz="1800" spc="-5">
                <a:latin typeface="Arial"/>
                <a:cs typeface="Arial"/>
              </a:rPr>
              <a:t>•	Spring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MVC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上下文中内建了很多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器，可完成大多数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Java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工作。</a:t>
            </a:r>
            <a:endParaRPr sz="1800">
              <a:latin typeface="MS Gothic"/>
              <a:cs typeface="MS Gothic"/>
            </a:endParaRPr>
          </a:p>
          <a:p>
            <a:pPr marL="354965" indent="-342265">
              <a:lnSpc>
                <a:spcPts val="1680"/>
              </a:lnSpc>
              <a:buChar char="•"/>
              <a:tabLst>
                <a:tab pos="354965" algn="l"/>
              </a:tabLst>
            </a:pPr>
            <a:r>
              <a:rPr dirty="0" sz="1800" spc="-5">
                <a:latin typeface="Arial"/>
                <a:cs typeface="Arial"/>
              </a:rPr>
              <a:t>ConversionService </a:t>
            </a:r>
            <a:r>
              <a:rPr dirty="0" sz="1800">
                <a:latin typeface="Arial"/>
                <a:cs typeface="Arial"/>
              </a:rPr>
              <a:t>converters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lvl="1" marL="755015" marR="1229995" indent="-285115">
              <a:lnSpc>
                <a:spcPct val="76100"/>
              </a:lnSpc>
              <a:spcBef>
                <a:spcPts val="21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java.lang.Boolean -&gt; java.lang.String</a:t>
            </a:r>
            <a:r>
              <a:rPr dirty="0" sz="15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: </a:t>
            </a:r>
            <a:r>
              <a:rPr dirty="0" sz="150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g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 spc="-5">
                <a:latin typeface="Arial"/>
                <a:cs typeface="Arial"/>
              </a:rPr>
              <a:t>p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i</a:t>
            </a:r>
            <a:r>
              <a:rPr dirty="0" sz="1500" spc="-5">
                <a:latin typeface="Arial"/>
                <a:cs typeface="Arial"/>
              </a:rPr>
              <a:t>ng</a:t>
            </a:r>
            <a:r>
              <a:rPr dirty="0" sz="1500">
                <a:latin typeface="Arial"/>
                <a:cs typeface="Arial"/>
              </a:rPr>
              <a:t>f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a</a:t>
            </a:r>
            <a:r>
              <a:rPr dirty="0" sz="1500">
                <a:latin typeface="Arial"/>
                <a:cs typeface="Arial"/>
              </a:rPr>
              <a:t>m</a:t>
            </a:r>
            <a:r>
              <a:rPr dirty="0" sz="1500" spc="-5">
                <a:latin typeface="Arial"/>
                <a:cs typeface="Arial"/>
              </a:rPr>
              <a:t>ewo</a:t>
            </a:r>
            <a:r>
              <a:rPr dirty="0" sz="1500">
                <a:latin typeface="Arial"/>
                <a:cs typeface="Arial"/>
              </a:rPr>
              <a:t>rk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on</a:t>
            </a:r>
            <a:r>
              <a:rPr dirty="0" sz="1500">
                <a:latin typeface="Arial"/>
                <a:cs typeface="Arial"/>
              </a:rPr>
              <a:t>v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t.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 spc="-5">
                <a:latin typeface="Arial"/>
                <a:cs typeface="Arial"/>
              </a:rPr>
              <a:t>uppo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t.</a:t>
            </a:r>
            <a:r>
              <a:rPr dirty="0" sz="1500">
                <a:latin typeface="Arial"/>
                <a:cs typeface="Arial"/>
              </a:rPr>
              <a:t>O</a:t>
            </a:r>
            <a:r>
              <a:rPr dirty="0" sz="1500" spc="-5">
                <a:latin typeface="Arial"/>
                <a:cs typeface="Arial"/>
              </a:rPr>
              <a:t>b</a:t>
            </a:r>
            <a:r>
              <a:rPr dirty="0" sz="1500" spc="-5">
                <a:latin typeface="Arial"/>
                <a:cs typeface="Arial"/>
              </a:rPr>
              <a:t>j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i</a:t>
            </a:r>
            <a:r>
              <a:rPr dirty="0" sz="1500" spc="-5">
                <a:latin typeface="Arial"/>
                <a:cs typeface="Arial"/>
              </a:rPr>
              <a:t>ngCon</a:t>
            </a:r>
            <a:r>
              <a:rPr dirty="0" sz="1500">
                <a:latin typeface="Arial"/>
                <a:cs typeface="Arial"/>
              </a:rPr>
              <a:t>v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@</a:t>
            </a:r>
            <a:r>
              <a:rPr dirty="0" sz="1500">
                <a:latin typeface="Arial"/>
                <a:cs typeface="Arial"/>
              </a:rPr>
              <a:t>f</a:t>
            </a:r>
            <a:r>
              <a:rPr dirty="0" sz="1500" spc="-5">
                <a:latin typeface="Arial"/>
                <a:cs typeface="Arial"/>
              </a:rPr>
              <a:t>874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15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java.lang.Character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29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CharacterToNumberFactory@f004c9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java.lang.Character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ObjectToStringConverter@68a961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java.lang.Enum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EnumToStringConverter@12f060a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java.lang.Character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NumberToCharacterConverter@1482ac5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NumberToNumberConverterFactory@126c6f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ObjectToStringConverter@14888e8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java.lang.Boolean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StringToBooleanConverter@1ca6626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java.lang.Character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StringToCharacterConverter@1143800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java.lang.Enum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StringToEnumConverterFactory@1bba86e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StringToNumberConverterFactory@18d2c12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java.util.Locale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StringToLocaleConverter@3598e1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java.util.Properties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StringToPropertiesConverter@c90828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java.util.UUID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StringToUUIDConverter@a42f23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java.util.Locale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ObjectToStringConverter@c7e20a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java.util.Properties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PropertiesToStringConverter@367a7f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58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java.util.UUID -&gt; java.lang.String </a:t>
            </a:r>
            <a:r>
              <a:rPr dirty="0" sz="1500">
                <a:latin typeface="Arial"/>
                <a:cs typeface="Arial"/>
              </a:rPr>
              <a:t>: </a:t>
            </a:r>
            <a:r>
              <a:rPr dirty="0" sz="1500" spc="-5">
                <a:latin typeface="Arial"/>
                <a:cs typeface="Arial"/>
              </a:rPr>
              <a:t>ObjectToStringConverter@112b07f</a:t>
            </a:r>
            <a:r>
              <a:rPr dirty="0" sz="1500" spc="2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……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自定</a:t>
            </a:r>
            <a:r>
              <a:rPr dirty="0">
                <a:latin typeface="宋体"/>
                <a:cs typeface="宋体"/>
              </a:rPr>
              <a:t>义类</a:t>
            </a:r>
            <a:r>
              <a:rPr dirty="0">
                <a:latin typeface="MS Gothic"/>
                <a:cs typeface="MS Gothic"/>
              </a:rPr>
              <a:t>型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>
                <a:latin typeface="MS Gothic"/>
                <a:cs typeface="MS Gothic"/>
              </a:rPr>
              <a:t>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89" y="1842134"/>
            <a:ext cx="8684260" cy="2324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</a:t>
            </a:r>
            <a:r>
              <a:rPr dirty="0" sz="2400">
                <a:latin typeface="宋体"/>
                <a:cs typeface="宋体"/>
              </a:rPr>
              <a:t>转换</a:t>
            </a:r>
            <a:r>
              <a:rPr dirty="0" sz="2400">
                <a:latin typeface="MS Gothic"/>
                <a:cs typeface="MS Gothic"/>
              </a:rPr>
              <a:t>体系的核心接口。</a:t>
            </a:r>
            <a:endParaRPr sz="2400">
              <a:latin typeface="MS Gothic"/>
              <a:cs typeface="MS Gothic"/>
            </a:endParaRPr>
          </a:p>
          <a:p>
            <a:pPr marL="354965" marR="27305" indent="-342265">
              <a:lnSpc>
                <a:spcPts val="248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  <a:tab pos="1489075" algn="l"/>
              </a:tabLst>
            </a:pPr>
            <a:r>
              <a:rPr dirty="0" sz="2400">
                <a:latin typeface="MS Gothic"/>
                <a:cs typeface="MS Gothic"/>
              </a:rPr>
              <a:t>可以利用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FactoryBean</a:t>
            </a:r>
            <a:r>
              <a:rPr dirty="0" sz="24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IOC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容器中定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一个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ConversionService.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Spring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将自</a:t>
            </a:r>
            <a:r>
              <a:rPr dirty="0" sz="2400" b="1">
                <a:latin typeface="Microsoft JhengHei"/>
                <a:cs typeface="Microsoft JhengHei"/>
              </a:rPr>
              <a:t>动识别</a:t>
            </a:r>
            <a:r>
              <a:rPr dirty="0" sz="2400" b="1">
                <a:latin typeface="等线"/>
                <a:cs typeface="等线"/>
              </a:rPr>
              <a:t>出 </a:t>
            </a:r>
            <a:r>
              <a:rPr dirty="0" sz="2400" spc="-605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IOC </a:t>
            </a:r>
            <a:r>
              <a:rPr dirty="0" sz="2400" b="1">
                <a:latin typeface="等线"/>
                <a:cs typeface="等线"/>
              </a:rPr>
              <a:t>容器中的 </a:t>
            </a:r>
            <a:r>
              <a:rPr dirty="0" sz="2400" spc="-5" b="1">
                <a:latin typeface="Arial"/>
                <a:cs typeface="Arial"/>
              </a:rPr>
              <a:t>ConversionService</a:t>
            </a:r>
            <a:r>
              <a:rPr dirty="0" sz="2400" spc="-5" b="1">
                <a:latin typeface="等线"/>
                <a:cs typeface="等线"/>
              </a:rPr>
              <a:t>，并在 </a:t>
            </a:r>
            <a:r>
              <a:rPr dirty="0" sz="2400" b="1">
                <a:latin typeface="Arial"/>
                <a:cs typeface="Arial"/>
              </a:rPr>
              <a:t>Bean </a:t>
            </a:r>
            <a:r>
              <a:rPr dirty="0" sz="2400" b="1">
                <a:latin typeface="等线"/>
                <a:cs typeface="等线"/>
              </a:rPr>
              <a:t>属性配置及 </a:t>
            </a:r>
            <a:r>
              <a:rPr dirty="0" sz="2400" spc="-630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Spring	MVC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b="1">
                <a:latin typeface="Microsoft JhengHei"/>
                <a:cs typeface="Microsoft JhengHei"/>
              </a:rPr>
              <a:t>处</a:t>
            </a:r>
            <a:r>
              <a:rPr dirty="0" sz="2400" b="1">
                <a:latin typeface="等线"/>
                <a:cs typeface="等线"/>
              </a:rPr>
              <a:t>理方法入参</a:t>
            </a:r>
            <a:r>
              <a:rPr dirty="0" sz="2400" b="1">
                <a:latin typeface="Microsoft JhengHei"/>
                <a:cs typeface="Microsoft JhengHei"/>
              </a:rPr>
              <a:t>绑</a:t>
            </a:r>
            <a:r>
              <a:rPr dirty="0" sz="2400" b="1">
                <a:latin typeface="等线"/>
                <a:cs typeface="等线"/>
              </a:rPr>
              <a:t>定等</a:t>
            </a:r>
            <a:r>
              <a:rPr dirty="0" sz="2400" b="1">
                <a:latin typeface="Microsoft JhengHei"/>
                <a:cs typeface="Microsoft JhengHei"/>
              </a:rPr>
              <a:t>场</a:t>
            </a:r>
            <a:r>
              <a:rPr dirty="0" sz="2400" b="1">
                <a:latin typeface="等线"/>
                <a:cs typeface="等线"/>
              </a:rPr>
              <a:t>合使用它</a:t>
            </a:r>
            <a:r>
              <a:rPr dirty="0" sz="2400" b="1">
                <a:latin typeface="Microsoft JhengHei"/>
                <a:cs typeface="Microsoft JhengHei"/>
              </a:rPr>
              <a:t>进</a:t>
            </a:r>
            <a:r>
              <a:rPr dirty="0" sz="2400" b="1">
                <a:latin typeface="等线"/>
                <a:cs typeface="等线"/>
              </a:rPr>
              <a:t>行数据的</a:t>
            </a:r>
            <a:r>
              <a:rPr dirty="0" sz="2400" b="1">
                <a:latin typeface="Microsoft JhengHei"/>
                <a:cs typeface="Microsoft JhengHei"/>
              </a:rPr>
              <a:t>转换</a:t>
            </a:r>
            <a:endParaRPr sz="2400">
              <a:latin typeface="Microsoft JhengHei"/>
              <a:cs typeface="Microsoft JhengHei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spc="3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ConversionServiceFactoryBean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converters</a:t>
            </a:r>
            <a:r>
              <a:rPr dirty="0" sz="24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 </a:t>
            </a:r>
            <a:r>
              <a:rPr dirty="0" sz="2400" spc="-56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注册自定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器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94" y="4869179"/>
            <a:ext cx="9003665" cy="161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05535">
              <a:lnSpc>
                <a:spcPct val="100000"/>
              </a:lnSpc>
            </a:pPr>
            <a:r>
              <a:rPr dirty="0" spc="-5"/>
              <a:t>Spring</a:t>
            </a:r>
            <a:r>
              <a:rPr dirty="0" spc="-90"/>
              <a:t> </a:t>
            </a:r>
            <a:r>
              <a:rPr dirty="0">
                <a:latin typeface="MS Gothic"/>
                <a:cs typeface="MS Gothic"/>
              </a:rPr>
              <a:t>支持的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>
                <a:latin typeface="MS Gothic"/>
                <a:cs typeface="MS Gothic"/>
              </a:rPr>
              <a:t>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37054"/>
            <a:ext cx="8068945" cy="325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3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种类</a:t>
            </a:r>
            <a:r>
              <a:rPr dirty="0" sz="2400">
                <a:latin typeface="MS Gothic"/>
                <a:cs typeface="MS Gothic"/>
              </a:rPr>
              <a:t>型的</a:t>
            </a:r>
            <a:r>
              <a:rPr dirty="0" sz="2400">
                <a:latin typeface="宋体"/>
                <a:cs typeface="宋体"/>
              </a:rPr>
              <a:t>转换</a:t>
            </a:r>
            <a:r>
              <a:rPr dirty="0" sz="2400">
                <a:latin typeface="MS Gothic"/>
                <a:cs typeface="MS Gothic"/>
              </a:rPr>
              <a:t>器接口，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任意一个</a:t>
            </a:r>
            <a:r>
              <a:rPr dirty="0" sz="2400">
                <a:latin typeface="宋体"/>
                <a:cs typeface="宋体"/>
              </a:rPr>
              <a:t>转换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器接口都可以作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自定</a:t>
            </a:r>
            <a:r>
              <a:rPr dirty="0" sz="2400">
                <a:latin typeface="宋体"/>
                <a:cs typeface="宋体"/>
              </a:rPr>
              <a:t>义转换</a:t>
            </a:r>
            <a:r>
              <a:rPr dirty="0" sz="2400">
                <a:latin typeface="MS Gothic"/>
                <a:cs typeface="MS Gothic"/>
              </a:rPr>
              <a:t>器注册到  </a:t>
            </a:r>
            <a:r>
              <a:rPr dirty="0" sz="2400" spc="-5">
                <a:latin typeface="Arial"/>
                <a:cs typeface="Arial"/>
              </a:rPr>
              <a:t>ConversionServiceFactroyBean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Converter&lt;S,T&gt;</a:t>
            </a:r>
            <a:r>
              <a:rPr dirty="0" sz="2000" spc="-5">
                <a:latin typeface="MS Gothic"/>
                <a:cs typeface="MS Gothic"/>
              </a:rPr>
              <a:t>：将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转为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endParaRPr sz="2000">
              <a:latin typeface="MS Gothic"/>
              <a:cs typeface="MS Gothic"/>
            </a:endParaRPr>
          </a:p>
          <a:p>
            <a:pPr algn="just" marL="755015" marR="144780" indent="-285115">
              <a:lnSpc>
                <a:spcPts val="2290"/>
              </a:lnSpc>
              <a:spcBef>
                <a:spcPts val="515"/>
              </a:spcBef>
            </a:pPr>
            <a:r>
              <a:rPr dirty="0" sz="2000" spc="-5">
                <a:latin typeface="Arial"/>
                <a:cs typeface="Arial"/>
              </a:rPr>
              <a:t>–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ConverterFactory</a:t>
            </a:r>
            <a:r>
              <a:rPr dirty="0" sz="2000" spc="-5">
                <a:latin typeface="MS Gothic"/>
                <a:cs typeface="MS Gothic"/>
              </a:rPr>
              <a:t>：将相同系列多个</a:t>
            </a:r>
            <a:r>
              <a:rPr dirty="0" sz="2000" spc="-44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“</a:t>
            </a:r>
            <a:r>
              <a:rPr dirty="0" sz="2000" spc="-5">
                <a:latin typeface="MS Gothic"/>
                <a:cs typeface="MS Gothic"/>
              </a:rPr>
              <a:t>同</a:t>
            </a:r>
            <a:r>
              <a:rPr dirty="0" sz="2000" spc="-5">
                <a:latin typeface="宋体"/>
                <a:cs typeface="宋体"/>
              </a:rPr>
              <a:t>质</a:t>
            </a:r>
            <a:r>
              <a:rPr dirty="0" sz="2000" spc="-5">
                <a:latin typeface="Arial"/>
                <a:cs typeface="Arial"/>
              </a:rPr>
              <a:t>”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Converter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封装在一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起。如果希望将一</a:t>
            </a:r>
            <a:r>
              <a:rPr dirty="0" sz="2000">
                <a:latin typeface="宋体"/>
                <a:cs typeface="宋体"/>
              </a:rPr>
              <a:t>种类</a:t>
            </a:r>
            <a:r>
              <a:rPr dirty="0" sz="2000">
                <a:latin typeface="MS Gothic"/>
                <a:cs typeface="MS Gothic"/>
              </a:rPr>
              <a:t>型的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转换为另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种类</a:t>
            </a:r>
            <a:r>
              <a:rPr dirty="0" sz="2000">
                <a:latin typeface="MS Gothic"/>
                <a:cs typeface="MS Gothic"/>
              </a:rPr>
              <a:t>型及其子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对 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象（例如将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String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转换为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Number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及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Number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子</a:t>
            </a:r>
            <a:r>
              <a:rPr dirty="0" sz="2000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235"/>
              </a:lnSpc>
            </a:pPr>
            <a:r>
              <a:rPr dirty="0" sz="2000" spc="-5">
                <a:latin typeface="MS Gothic"/>
                <a:cs typeface="MS Gothic"/>
              </a:rPr>
              <a:t>（</a:t>
            </a:r>
            <a:r>
              <a:rPr dirty="0" sz="2000" spc="-5">
                <a:latin typeface="Arial"/>
                <a:cs typeface="Arial"/>
              </a:rPr>
              <a:t>Integer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Long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Double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等）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象）可使用</a:t>
            </a:r>
            <a:r>
              <a:rPr dirty="0" sz="2000">
                <a:latin typeface="宋体"/>
                <a:cs typeface="宋体"/>
              </a:rPr>
              <a:t>该转换</a:t>
            </a:r>
            <a:r>
              <a:rPr dirty="0" sz="2000">
                <a:latin typeface="MS Gothic"/>
                <a:cs typeface="MS Gothic"/>
              </a:rPr>
              <a:t>器工厂</a:t>
            </a:r>
            <a:r>
              <a:rPr dirty="0" sz="2000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469900">
              <a:lnSpc>
                <a:spcPts val="2345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latin typeface="Arial"/>
                <a:cs typeface="Arial"/>
              </a:rPr>
              <a:t>GenericConverter</a:t>
            </a:r>
            <a:r>
              <a:rPr dirty="0" sz="2000" spc="-5">
                <a:latin typeface="MS Gothic"/>
                <a:cs typeface="MS Gothic"/>
              </a:rPr>
              <a:t>：会根据源</a:t>
            </a:r>
            <a:r>
              <a:rPr dirty="0" sz="2000" spc="-5">
                <a:latin typeface="宋体"/>
                <a:cs typeface="宋体"/>
              </a:rPr>
              <a:t>类对</a:t>
            </a:r>
            <a:r>
              <a:rPr dirty="0" sz="2000" spc="-5">
                <a:latin typeface="MS Gothic"/>
                <a:cs typeface="MS Gothic"/>
              </a:rPr>
              <a:t>象及目</a:t>
            </a:r>
            <a:r>
              <a:rPr dirty="0" sz="2000" spc="-5">
                <a:latin typeface="宋体"/>
                <a:cs typeface="宋体"/>
              </a:rPr>
              <a:t>标类对</a:t>
            </a:r>
            <a:r>
              <a:rPr dirty="0" sz="2000" spc="-5">
                <a:latin typeface="MS Gothic"/>
                <a:cs typeface="MS Gothic"/>
              </a:rPr>
              <a:t>象所在的宿主</a:t>
            </a:r>
            <a:r>
              <a:rPr dirty="0" sz="2000" spc="-5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330"/>
              </a:lnSpc>
            </a:pPr>
            <a:r>
              <a:rPr dirty="0" sz="2000">
                <a:latin typeface="MS Gothic"/>
                <a:cs typeface="MS Gothic"/>
              </a:rPr>
              <a:t>中的上下文信息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转换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0500" y="863600"/>
            <a:ext cx="368300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>
                <a:latin typeface="MS Gothic"/>
                <a:cs typeface="MS Gothic"/>
              </a:rPr>
              <a:t>自定</a:t>
            </a:r>
            <a:r>
              <a:rPr dirty="0" sz="3600">
                <a:latin typeface="宋体"/>
                <a:cs typeface="宋体"/>
              </a:rPr>
              <a:t>义转换</a:t>
            </a:r>
            <a:r>
              <a:rPr dirty="0" sz="3600">
                <a:latin typeface="MS Gothic"/>
                <a:cs typeface="MS Gothic"/>
              </a:rPr>
              <a:t>器示例</a:t>
            </a:r>
            <a:endParaRPr sz="3600">
              <a:latin typeface="MS Gothic"/>
              <a:cs typeface="MS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659" y="1548256"/>
            <a:ext cx="8451850" cy="962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530"/>
              </a:lnSpc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&lt;mvc:annotation-driven 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conversion-service= </a:t>
            </a:r>
            <a:r>
              <a:rPr dirty="0" sz="2200" spc="-5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“conversionService”/&gt;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会将自定</a:t>
            </a:r>
            <a:r>
              <a:rPr dirty="0" sz="2200">
                <a:latin typeface="宋体"/>
                <a:cs typeface="宋体"/>
              </a:rPr>
              <a:t>义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 spc="-48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ConversionService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注册到 </a:t>
            </a:r>
            <a:r>
              <a:rPr dirty="0" sz="2200" spc="-100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 MVC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的上下文中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04" y="2924810"/>
            <a:ext cx="808926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604" y="5300979"/>
            <a:ext cx="4775200" cy="115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3307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关</a:t>
            </a:r>
            <a:r>
              <a:rPr dirty="0">
                <a:latin typeface="MS Gothic"/>
                <a:cs typeface="MS Gothic"/>
              </a:rPr>
              <a:t>于</a:t>
            </a:r>
            <a:r>
              <a:rPr dirty="0" spc="-805">
                <a:latin typeface="MS Gothic"/>
                <a:cs typeface="MS Gothic"/>
              </a:rPr>
              <a:t> </a:t>
            </a:r>
            <a:r>
              <a:rPr dirty="0" spc="-5"/>
              <a:t>mvc:annotation-driven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6904"/>
            <a:ext cx="7791450" cy="3496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280285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&lt;mvc:annotation-driven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/&gt;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会自</a:t>
            </a:r>
            <a:r>
              <a:rPr dirty="0" sz="2400">
                <a:latin typeface="宋体"/>
                <a:cs typeface="宋体"/>
              </a:rPr>
              <a:t>动</a:t>
            </a:r>
            <a:r>
              <a:rPr dirty="0" sz="2400">
                <a:latin typeface="MS Gothic"/>
                <a:cs typeface="MS Gothic"/>
              </a:rPr>
              <a:t>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册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RequestMappingHandlerMapping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615"/>
              </a:lnSpc>
            </a:pPr>
            <a:r>
              <a:rPr dirty="0" sz="2400">
                <a:latin typeface="MS Gothic"/>
                <a:cs typeface="MS Gothic"/>
              </a:rPr>
              <a:t>、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RequestMappingHandlerAdapter</a:t>
            </a:r>
            <a:r>
              <a:rPr dirty="0" sz="24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  <a:tabLst>
                <a:tab pos="584644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ExceptionHandlerExceptionResolver	</a:t>
            </a:r>
            <a:r>
              <a:rPr dirty="0" sz="2400" spc="-5">
                <a:latin typeface="MS Gothic"/>
                <a:cs typeface="MS Gothic"/>
              </a:rPr>
              <a:t>三个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5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将提供以下支持：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35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500">
                <a:latin typeface="MS Gothic"/>
                <a:cs typeface="MS Gothic"/>
              </a:rPr>
              <a:t> </a:t>
            </a:r>
            <a:r>
              <a:rPr dirty="0" sz="2000" b="1" u="heavy">
                <a:solidFill>
                  <a:srgbClr val="0000FF"/>
                </a:solidFill>
                <a:latin typeface="Arial"/>
                <a:cs typeface="Arial"/>
              </a:rPr>
              <a:t>ConversionService</a:t>
            </a:r>
            <a:r>
              <a:rPr dirty="0" sz="2000" spc="-90" b="1" u="heavy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实</a:t>
            </a:r>
            <a:r>
              <a:rPr dirty="0" sz="2000">
                <a:latin typeface="MS Gothic"/>
                <a:cs typeface="MS Gothic"/>
              </a:rPr>
              <a:t>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表</a:t>
            </a:r>
            <a:r>
              <a:rPr dirty="0" sz="2000">
                <a:latin typeface="宋体"/>
                <a:cs typeface="宋体"/>
              </a:rPr>
              <a:t>单</a:t>
            </a:r>
            <a:r>
              <a:rPr dirty="0" sz="2000">
                <a:latin typeface="MS Gothic"/>
                <a:cs typeface="MS Gothic"/>
              </a:rPr>
              <a:t>参数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转换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345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1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annotation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@DateTimeFormat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ts val="2345"/>
              </a:lnSpc>
            </a:pPr>
            <a:r>
              <a:rPr dirty="0" sz="2000">
                <a:latin typeface="MS Gothic"/>
                <a:cs typeface="MS Gothic"/>
              </a:rPr>
              <a:t>注解完成数据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型的格式化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@Valid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JavaBean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实</a:t>
            </a:r>
            <a:r>
              <a:rPr dirty="0" sz="2000">
                <a:latin typeface="MS Gothic"/>
                <a:cs typeface="MS Gothic"/>
              </a:rPr>
              <a:t>例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JSR 303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验证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@RequestBody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和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@ResponseBody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305" y="1412875"/>
            <a:ext cx="77089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8305" y="3357245"/>
            <a:ext cx="7924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8305" y="5157470"/>
            <a:ext cx="78867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344" y="942975"/>
            <a:ext cx="7939405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既没有配置 </a:t>
            </a:r>
            <a:r>
              <a:rPr dirty="0" sz="1800" spc="-5" b="1">
                <a:latin typeface="Calibri"/>
                <a:cs typeface="Calibri"/>
              </a:rPr>
              <a:t>&lt;mvc:default-servlet-handler/&gt; </a:t>
            </a:r>
            <a:r>
              <a:rPr dirty="0" sz="1800" b="1">
                <a:latin typeface="等线"/>
                <a:cs typeface="等线"/>
              </a:rPr>
              <a:t>也没有配置</a:t>
            </a:r>
            <a:r>
              <a:rPr dirty="0" sz="1800" spc="-240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044" y="2880995"/>
            <a:ext cx="753364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配置了 </a:t>
            </a:r>
            <a:r>
              <a:rPr dirty="0" sz="1800" spc="-5" b="1">
                <a:latin typeface="Calibri"/>
                <a:cs typeface="Calibri"/>
              </a:rPr>
              <a:t>&lt;mvc:default-servlet-handler/&gt;  </a:t>
            </a:r>
            <a:r>
              <a:rPr dirty="0" sz="1800" b="1">
                <a:latin typeface="等线"/>
                <a:cs typeface="等线"/>
              </a:rPr>
              <a:t>但没有配置</a:t>
            </a:r>
            <a:r>
              <a:rPr dirty="0" sz="1800" spc="-235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44" y="4687570"/>
            <a:ext cx="730504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既配置了 </a:t>
            </a:r>
            <a:r>
              <a:rPr dirty="0" sz="1800" spc="-5" b="1">
                <a:latin typeface="Calibri"/>
                <a:cs typeface="Calibri"/>
              </a:rPr>
              <a:t>&lt;mvc:default-servlet-handler/&gt;  </a:t>
            </a:r>
            <a:r>
              <a:rPr dirty="0" sz="1800" b="1">
                <a:latin typeface="等线"/>
                <a:cs typeface="等线"/>
              </a:rPr>
              <a:t>又配置</a:t>
            </a:r>
            <a:r>
              <a:rPr dirty="0" sz="1800" spc="-235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04060">
              <a:lnSpc>
                <a:spcPct val="100000"/>
              </a:lnSpc>
            </a:pPr>
            <a:r>
              <a:rPr dirty="0" spc="-5"/>
              <a:t>@InitBinder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968500"/>
            <a:ext cx="8249284" cy="187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由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标识</a:t>
            </a:r>
            <a:r>
              <a:rPr dirty="0" sz="2400">
                <a:latin typeface="MS Gothic"/>
                <a:cs typeface="MS Gothic"/>
              </a:rPr>
              <a:t>的方法，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WebDataBinder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 </a:t>
            </a:r>
            <a:r>
              <a:rPr dirty="0" sz="2400" spc="-52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行初始化</a:t>
            </a:r>
            <a:r>
              <a:rPr dirty="0" sz="2400" spc="-5">
                <a:latin typeface="MS Gothic"/>
                <a:cs typeface="MS Gothic"/>
              </a:rPr>
              <a:t>。</a:t>
            </a:r>
            <a:r>
              <a:rPr dirty="0" sz="2400" spc="-5">
                <a:latin typeface="Arial"/>
                <a:cs typeface="Arial"/>
              </a:rPr>
              <a:t>WebDataBinder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2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DataBinder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的子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，用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于完成由表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字段到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JavaBean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属性的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方法不能有返回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值</a:t>
            </a:r>
            <a:r>
              <a:rPr dirty="0" sz="2400" spc="-5">
                <a:latin typeface="MS Gothic"/>
                <a:cs typeface="MS Gothic"/>
              </a:rPr>
              <a:t>，它必</a:t>
            </a:r>
            <a:r>
              <a:rPr dirty="0" sz="2400" spc="-5">
                <a:latin typeface="宋体"/>
                <a:cs typeface="宋体"/>
              </a:rPr>
              <a:t>须</a:t>
            </a:r>
            <a:r>
              <a:rPr dirty="0" sz="2400" spc="-5">
                <a:latin typeface="MS Gothic"/>
                <a:cs typeface="MS Gothic"/>
              </a:rPr>
              <a:t>声明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>
                <a:latin typeface="Arial"/>
                <a:cs typeface="Arial"/>
              </a:rPr>
              <a:t>void</a:t>
            </a:r>
            <a:r>
              <a:rPr dirty="0" sz="2400" spc="-5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方法的参数通常是是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WebDataBinder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259" y="4220845"/>
            <a:ext cx="6235699" cy="180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994409"/>
            <a:ext cx="817245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>
                <a:latin typeface="宋体"/>
                <a:cs typeface="宋体"/>
              </a:rPr>
              <a:t>创</a:t>
            </a:r>
            <a:r>
              <a:rPr dirty="0" spc="-5">
                <a:latin typeface="MS Gothic"/>
                <a:cs typeface="MS Gothic"/>
              </a:rPr>
              <a:t>建</a:t>
            </a:r>
            <a:r>
              <a:rPr dirty="0" spc="-815">
                <a:latin typeface="MS Gothic"/>
                <a:cs typeface="MS Gothic"/>
              </a:rPr>
              <a:t> </a:t>
            </a:r>
            <a:r>
              <a:rPr dirty="0" spc="-5"/>
              <a:t>Spring</a:t>
            </a:r>
            <a:r>
              <a:rPr dirty="0" spc="-15"/>
              <a:t> </a:t>
            </a:r>
            <a:r>
              <a:rPr dirty="0" spc="-5"/>
              <a:t>MVC</a:t>
            </a:r>
            <a:r>
              <a:rPr dirty="0" spc="-40"/>
              <a:t> </a:t>
            </a:r>
            <a:r>
              <a:rPr dirty="0">
                <a:latin typeface="MS Gothic"/>
                <a:cs typeface="MS Gothic"/>
              </a:rPr>
              <a:t>配置文件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08479"/>
            <a:ext cx="32124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配置自</a:t>
            </a:r>
            <a:r>
              <a:rPr dirty="0" sz="2800" spc="-5">
                <a:latin typeface="宋体"/>
                <a:cs typeface="宋体"/>
              </a:rPr>
              <a:t>动扫</a:t>
            </a:r>
            <a:r>
              <a:rPr dirty="0" sz="2800" spc="-5">
                <a:latin typeface="MS Gothic"/>
                <a:cs typeface="MS Gothic"/>
              </a:rPr>
              <a:t>描的包</a:t>
            </a:r>
            <a:endParaRPr sz="28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304794"/>
            <a:ext cx="7835265" cy="814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FF0000"/>
                </a:solidFill>
                <a:latin typeface="等线"/>
                <a:cs typeface="等线"/>
              </a:rPr>
              <a:t>配置</a:t>
            </a:r>
            <a:r>
              <a:rPr dirty="0" sz="2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8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800" spc="-5">
                <a:latin typeface="MS Gothic"/>
                <a:cs typeface="MS Gothic"/>
              </a:rPr>
              <a:t>：</a:t>
            </a:r>
            <a:r>
              <a:rPr dirty="0" sz="2800" spc="-5">
                <a:latin typeface="宋体"/>
                <a:cs typeface="宋体"/>
              </a:rPr>
              <a:t>视图</a:t>
            </a:r>
            <a:r>
              <a:rPr dirty="0" sz="2800" spc="-5">
                <a:latin typeface="MS Gothic"/>
                <a:cs typeface="MS Gothic"/>
              </a:rPr>
              <a:t>名称解析器：将</a:t>
            </a:r>
            <a:r>
              <a:rPr dirty="0" sz="2800" spc="-5">
                <a:latin typeface="宋体"/>
                <a:cs typeface="宋体"/>
              </a:rPr>
              <a:t>视图逻辑  </a:t>
            </a:r>
            <a:r>
              <a:rPr dirty="0" sz="2800" spc="-5">
                <a:latin typeface="MS Gothic"/>
                <a:cs typeface="MS Gothic"/>
              </a:rPr>
              <a:t>名解析</a:t>
            </a:r>
            <a:r>
              <a:rPr dirty="0" sz="2800" spc="-5">
                <a:latin typeface="宋体"/>
                <a:cs typeface="宋体"/>
              </a:rPr>
              <a:t>为</a:t>
            </a:r>
            <a:r>
              <a:rPr dirty="0" sz="2800" spc="-5">
                <a:latin typeface="Arial"/>
                <a:cs typeface="Arial"/>
              </a:rPr>
              <a:t>: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/WEB-INF/pages/&lt;viewName&gt;.jsp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" y="2428875"/>
            <a:ext cx="7785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704" y="4464684"/>
            <a:ext cx="84836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764029"/>
            <a:ext cx="8187055" cy="104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  <a:tab pos="4801235" algn="l"/>
                <a:tab pos="6920865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反射机制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行解析，将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求消息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理方法的入参中。数据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定的核心部件是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运</a:t>
            </a:r>
            <a:r>
              <a:rPr dirty="0" sz="2400" spc="-5">
                <a:latin typeface="MS Gothic"/>
                <a:cs typeface="MS Gothic"/>
              </a:rPr>
              <a:t>行机制如下：	</a:t>
            </a:r>
            <a:r>
              <a:rPr dirty="0" sz="2400" spc="1195" u="sng">
                <a:latin typeface="MS Gothic"/>
                <a:cs typeface="MS Gothic"/>
              </a:rPr>
              <a:t> </a:t>
            </a:r>
            <a:r>
              <a:rPr dirty="0" sz="2400" spc="-5" u="sng">
                <a:latin typeface="MS Gothic"/>
                <a:cs typeface="MS Gothic"/>
              </a:rPr>
              <a:t>	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4160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160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77815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77815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4550" y="4138929"/>
            <a:ext cx="2089150" cy="576580"/>
          </a:xfrm>
          <a:prstGeom prst="rect">
            <a:avLst/>
          </a:prstGeom>
        </p:spPr>
        <p:txBody>
          <a:bodyPr wrap="square" lIns="0" tIns="287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"/>
              </a:spcBef>
            </a:pPr>
            <a:endParaRPr sz="115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DataBinder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5250" y="3256279"/>
            <a:ext cx="2178050" cy="0"/>
          </a:xfrm>
          <a:custGeom>
            <a:avLst/>
            <a:gdLst/>
            <a:ahLst/>
            <a:cxnLst/>
            <a:rect l="l" t="t" r="r" b="b"/>
            <a:pathLst>
              <a:path w="2178050" h="0">
                <a:moveTo>
                  <a:pt x="0" y="0"/>
                </a:moveTo>
                <a:lnTo>
                  <a:pt x="21780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8424" y="325755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6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2234" y="3258502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 h="0">
                <a:moveTo>
                  <a:pt x="0" y="0"/>
                </a:moveTo>
                <a:lnTo>
                  <a:pt x="216407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4774" y="3259137"/>
            <a:ext cx="2159000" cy="0"/>
          </a:xfrm>
          <a:custGeom>
            <a:avLst/>
            <a:gdLst/>
            <a:ahLst/>
            <a:cxnLst/>
            <a:rect l="l" t="t" r="r" b="b"/>
            <a:pathLst>
              <a:path w="2159000" h="0">
                <a:moveTo>
                  <a:pt x="0" y="0"/>
                </a:moveTo>
                <a:lnTo>
                  <a:pt x="21589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7949" y="3259772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 h="0">
                <a:moveTo>
                  <a:pt x="0" y="0"/>
                </a:moveTo>
                <a:lnTo>
                  <a:pt x="21526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489" y="3260407"/>
            <a:ext cx="2147570" cy="0"/>
          </a:xfrm>
          <a:custGeom>
            <a:avLst/>
            <a:gdLst/>
            <a:ahLst/>
            <a:cxnLst/>
            <a:rect l="l" t="t" r="r" b="b"/>
            <a:pathLst>
              <a:path w="2147570" h="0">
                <a:moveTo>
                  <a:pt x="0" y="0"/>
                </a:moveTo>
                <a:lnTo>
                  <a:pt x="21475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94299" y="3261042"/>
            <a:ext cx="2139950" cy="0"/>
          </a:xfrm>
          <a:custGeom>
            <a:avLst/>
            <a:gdLst/>
            <a:ahLst/>
            <a:cxnLst/>
            <a:rect l="l" t="t" r="r" b="b"/>
            <a:pathLst>
              <a:path w="2139950" h="0">
                <a:moveTo>
                  <a:pt x="0" y="0"/>
                </a:moveTo>
                <a:lnTo>
                  <a:pt x="21399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03189" y="3261677"/>
            <a:ext cx="2122170" cy="0"/>
          </a:xfrm>
          <a:custGeom>
            <a:avLst/>
            <a:gdLst/>
            <a:ahLst/>
            <a:cxnLst/>
            <a:rect l="l" t="t" r="r" b="b"/>
            <a:pathLst>
              <a:path w="2122170" h="0">
                <a:moveTo>
                  <a:pt x="0" y="0"/>
                </a:moveTo>
                <a:lnTo>
                  <a:pt x="21221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1279" y="3251835"/>
            <a:ext cx="2205990" cy="0"/>
          </a:xfrm>
          <a:custGeom>
            <a:avLst/>
            <a:gdLst/>
            <a:ahLst/>
            <a:cxnLst/>
            <a:rect l="l" t="t" r="r" b="b"/>
            <a:pathLst>
              <a:path w="2205990" h="0">
                <a:moveTo>
                  <a:pt x="0" y="0"/>
                </a:moveTo>
                <a:lnTo>
                  <a:pt x="220598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1437" y="3243897"/>
            <a:ext cx="2225675" cy="0"/>
          </a:xfrm>
          <a:custGeom>
            <a:avLst/>
            <a:gdLst/>
            <a:ahLst/>
            <a:cxnLst/>
            <a:rect l="l" t="t" r="r" b="b"/>
            <a:pathLst>
              <a:path w="2225675" h="0">
                <a:moveTo>
                  <a:pt x="0" y="0"/>
                </a:moveTo>
                <a:lnTo>
                  <a:pt x="222567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087" y="3236277"/>
            <a:ext cx="2238375" cy="0"/>
          </a:xfrm>
          <a:custGeom>
            <a:avLst/>
            <a:gdLst/>
            <a:ahLst/>
            <a:cxnLst/>
            <a:rect l="l" t="t" r="r" b="b"/>
            <a:pathLst>
              <a:path w="2238375" h="0">
                <a:moveTo>
                  <a:pt x="0" y="0"/>
                </a:moveTo>
                <a:lnTo>
                  <a:pt x="223837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9689" y="3228657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 h="0">
                <a:moveTo>
                  <a:pt x="0" y="0"/>
                </a:moveTo>
                <a:lnTo>
                  <a:pt x="224916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35562" y="3220720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 h="0">
                <a:moveTo>
                  <a:pt x="0" y="0"/>
                </a:moveTo>
                <a:lnTo>
                  <a:pt x="225742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2069" y="3213100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30799" y="3202939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117" y="320484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434" y="320611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1752" y="320738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32069" y="320865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8894" y="319468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29529" y="3196589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29529" y="31984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30164" y="319976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30164" y="320103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8577" y="3190239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8260" y="318262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28260" y="31746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8260" y="316706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8260" y="315976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8260" y="315182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28260" y="314420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8260" y="31365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8260" y="31286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28260" y="312102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28260" y="311340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8260" y="31057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8260" y="309816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28260" y="30905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8260" y="30826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8260" y="307498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28260" y="30676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28260" y="305974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28260" y="305212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28260" y="30445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28260" y="30365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8260" y="30289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28260" y="302133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128260" y="3013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28260" y="300608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28260" y="29984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28260" y="29905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28260" y="298291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28260" y="29756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28260" y="296767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28260" y="296005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28260" y="29524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8260" y="29444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28260" y="293687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28260" y="292925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28260" y="292163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28260" y="291401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28260" y="29063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28260" y="289845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28894" y="28746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63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28577" y="2878454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28260" y="2886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523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34609" y="2849245"/>
            <a:ext cx="2259330" cy="0"/>
          </a:xfrm>
          <a:custGeom>
            <a:avLst/>
            <a:gdLst/>
            <a:ahLst/>
            <a:cxnLst/>
            <a:rect l="l" t="t" r="r" b="b"/>
            <a:pathLst>
              <a:path w="2259329" h="0">
                <a:moveTo>
                  <a:pt x="0" y="0"/>
                </a:moveTo>
                <a:lnTo>
                  <a:pt x="225901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33974" y="2850514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33974" y="2851785"/>
            <a:ext cx="2261235" cy="0"/>
          </a:xfrm>
          <a:custGeom>
            <a:avLst/>
            <a:gdLst/>
            <a:ahLst/>
            <a:cxnLst/>
            <a:rect l="l" t="t" r="r" b="b"/>
            <a:pathLst>
              <a:path w="2261234" h="0">
                <a:moveTo>
                  <a:pt x="0" y="0"/>
                </a:moveTo>
                <a:lnTo>
                  <a:pt x="226123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33339" y="2853054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86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132704" y="2854325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32704" y="2855595"/>
            <a:ext cx="2263775" cy="0"/>
          </a:xfrm>
          <a:custGeom>
            <a:avLst/>
            <a:gdLst/>
            <a:ahLst/>
            <a:cxnLst/>
            <a:rect l="l" t="t" r="r" b="b"/>
            <a:pathLst>
              <a:path w="2263775" h="0">
                <a:moveTo>
                  <a:pt x="0" y="0"/>
                </a:moveTo>
                <a:lnTo>
                  <a:pt x="22637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32069" y="285686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31434" y="285813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31434" y="28594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30799" y="286067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30799" y="286194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30164" y="286321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790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0164" y="286448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29529" y="286575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29529" y="2867660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29212" y="2869564"/>
            <a:ext cx="2270125" cy="0"/>
          </a:xfrm>
          <a:custGeom>
            <a:avLst/>
            <a:gdLst/>
            <a:ahLst/>
            <a:cxnLst/>
            <a:rect l="l" t="t" r="r" b="b"/>
            <a:pathLst>
              <a:path w="2270125" h="0">
                <a:moveTo>
                  <a:pt x="0" y="0"/>
                </a:moveTo>
                <a:lnTo>
                  <a:pt x="22701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28894" y="287083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34927" y="283718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37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150484" y="2814320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12795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2826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2795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04460" y="3261995"/>
            <a:ext cx="2119630" cy="0"/>
          </a:xfrm>
          <a:custGeom>
            <a:avLst/>
            <a:gdLst/>
            <a:ahLst/>
            <a:cxnLst/>
            <a:rect l="l" t="t" r="r" b="b"/>
            <a:pathLst>
              <a:path w="2119629" h="0">
                <a:moveTo>
                  <a:pt x="0" y="0"/>
                </a:moveTo>
                <a:lnTo>
                  <a:pt x="211963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32409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40029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2409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575934" y="2915284"/>
            <a:ext cx="138176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ConversionService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096759" y="4740592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754" y="0"/>
                </a:lnTo>
              </a:path>
            </a:pathLst>
          </a:custGeom>
          <a:ln w="8254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78979" y="4731385"/>
            <a:ext cx="1758314" cy="0"/>
          </a:xfrm>
          <a:custGeom>
            <a:avLst/>
            <a:gdLst/>
            <a:ahLst/>
            <a:cxnLst/>
            <a:rect l="l" t="t" r="r" b="b"/>
            <a:pathLst>
              <a:path w="1758315" h="0">
                <a:moveTo>
                  <a:pt x="0" y="0"/>
                </a:moveTo>
                <a:lnTo>
                  <a:pt x="1758314" y="0"/>
                </a:lnTo>
              </a:path>
            </a:pathLst>
          </a:custGeom>
          <a:ln w="1016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68184" y="4721542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9525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59929" y="4712017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5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952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53579" y="4702492"/>
            <a:ext cx="1809114" cy="0"/>
          </a:xfrm>
          <a:custGeom>
            <a:avLst/>
            <a:gdLst/>
            <a:ahLst/>
            <a:cxnLst/>
            <a:rect l="l" t="t" r="r" b="b"/>
            <a:pathLst>
              <a:path w="1809115" h="0">
                <a:moveTo>
                  <a:pt x="0" y="0"/>
                </a:moveTo>
                <a:lnTo>
                  <a:pt x="1809114" y="0"/>
                </a:lnTo>
              </a:path>
            </a:pathLst>
          </a:custGeom>
          <a:ln w="952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48500" y="4692650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 h="0">
                <a:moveTo>
                  <a:pt x="0" y="0"/>
                </a:moveTo>
                <a:lnTo>
                  <a:pt x="1819274" y="0"/>
                </a:lnTo>
              </a:path>
            </a:pathLst>
          </a:custGeom>
          <a:ln w="1015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045324" y="4679950"/>
            <a:ext cx="1825625" cy="0"/>
          </a:xfrm>
          <a:custGeom>
            <a:avLst/>
            <a:gdLst/>
            <a:ahLst/>
            <a:cxnLst/>
            <a:rect l="l" t="t" r="r" b="b"/>
            <a:pathLst>
              <a:path w="1825625" h="0">
                <a:moveTo>
                  <a:pt x="0" y="0"/>
                </a:moveTo>
                <a:lnTo>
                  <a:pt x="182562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46276" y="4682490"/>
            <a:ext cx="1823720" cy="0"/>
          </a:xfrm>
          <a:custGeom>
            <a:avLst/>
            <a:gdLst/>
            <a:ahLst/>
            <a:cxnLst/>
            <a:rect l="l" t="t" r="r" b="b"/>
            <a:pathLst>
              <a:path w="1823720" h="0">
                <a:moveTo>
                  <a:pt x="0" y="0"/>
                </a:moveTo>
                <a:lnTo>
                  <a:pt x="18237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46594" y="4684395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4" h="0">
                <a:moveTo>
                  <a:pt x="0" y="0"/>
                </a:moveTo>
                <a:lnTo>
                  <a:pt x="18230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47229" y="4685665"/>
            <a:ext cx="1821814" cy="0"/>
          </a:xfrm>
          <a:custGeom>
            <a:avLst/>
            <a:gdLst/>
            <a:ahLst/>
            <a:cxnLst/>
            <a:rect l="l" t="t" r="r" b="b"/>
            <a:pathLst>
              <a:path w="1821815" h="0">
                <a:moveTo>
                  <a:pt x="0" y="0"/>
                </a:moveTo>
                <a:lnTo>
                  <a:pt x="18218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48182" y="4686934"/>
            <a:ext cx="1819910" cy="0"/>
          </a:xfrm>
          <a:custGeom>
            <a:avLst/>
            <a:gdLst/>
            <a:ahLst/>
            <a:cxnLst/>
            <a:rect l="l" t="t" r="r" b="b"/>
            <a:pathLst>
              <a:path w="1819909" h="0">
                <a:moveTo>
                  <a:pt x="0" y="0"/>
                </a:moveTo>
                <a:lnTo>
                  <a:pt x="18199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42149" y="4669154"/>
            <a:ext cx="1831975" cy="0"/>
          </a:xfrm>
          <a:custGeom>
            <a:avLst/>
            <a:gdLst/>
            <a:ahLst/>
            <a:cxnLst/>
            <a:rect l="l" t="t" r="r" b="b"/>
            <a:pathLst>
              <a:path w="1831975" h="0">
                <a:moveTo>
                  <a:pt x="0" y="0"/>
                </a:moveTo>
                <a:lnTo>
                  <a:pt x="18319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42784" y="4671695"/>
            <a:ext cx="1830705" cy="0"/>
          </a:xfrm>
          <a:custGeom>
            <a:avLst/>
            <a:gdLst/>
            <a:ahLst/>
            <a:cxnLst/>
            <a:rect l="l" t="t" r="r" b="b"/>
            <a:pathLst>
              <a:path w="1830704" h="0">
                <a:moveTo>
                  <a:pt x="0" y="0"/>
                </a:moveTo>
                <a:lnTo>
                  <a:pt x="1830704" y="0"/>
                </a:lnTo>
              </a:path>
            </a:pathLst>
          </a:custGeom>
          <a:ln w="381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43419" y="4674234"/>
            <a:ext cx="1829435" cy="0"/>
          </a:xfrm>
          <a:custGeom>
            <a:avLst/>
            <a:gdLst/>
            <a:ahLst/>
            <a:cxnLst/>
            <a:rect l="l" t="t" r="r" b="b"/>
            <a:pathLst>
              <a:path w="1829434" h="0">
                <a:moveTo>
                  <a:pt x="0" y="0"/>
                </a:moveTo>
                <a:lnTo>
                  <a:pt x="18294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43736" y="467614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44372" y="4678045"/>
            <a:ext cx="1827530" cy="0"/>
          </a:xfrm>
          <a:custGeom>
            <a:avLst/>
            <a:gdLst/>
            <a:ahLst/>
            <a:cxnLst/>
            <a:rect l="l" t="t" r="r" b="b"/>
            <a:pathLst>
              <a:path w="1827529" h="0">
                <a:moveTo>
                  <a:pt x="0" y="0"/>
                </a:moveTo>
                <a:lnTo>
                  <a:pt x="182752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40720" y="4660265"/>
            <a:ext cx="1835150" cy="0"/>
          </a:xfrm>
          <a:custGeom>
            <a:avLst/>
            <a:gdLst/>
            <a:ahLst/>
            <a:cxnLst/>
            <a:rect l="l" t="t" r="r" b="b"/>
            <a:pathLst>
              <a:path w="1835150" h="0">
                <a:moveTo>
                  <a:pt x="0" y="0"/>
                </a:moveTo>
                <a:lnTo>
                  <a:pt x="1834832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40879" y="4662170"/>
            <a:ext cx="1834514" cy="0"/>
          </a:xfrm>
          <a:custGeom>
            <a:avLst/>
            <a:gdLst/>
            <a:ahLst/>
            <a:cxnLst/>
            <a:rect l="l" t="t" r="r" b="b"/>
            <a:pathLst>
              <a:path w="1834515" h="0">
                <a:moveTo>
                  <a:pt x="0" y="0"/>
                </a:moveTo>
                <a:lnTo>
                  <a:pt x="18345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041197" y="4664709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79" h="0">
                <a:moveTo>
                  <a:pt x="0" y="0"/>
                </a:moveTo>
                <a:lnTo>
                  <a:pt x="18338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041514" y="4666615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32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041832" y="4667884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09" h="0">
                <a:moveTo>
                  <a:pt x="0" y="0"/>
                </a:moveTo>
                <a:lnTo>
                  <a:pt x="18326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39926" y="4650104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040244" y="4654550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40403" y="465899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467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39609" y="46447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039609" y="463486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039609" y="46253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039609" y="46158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39609" y="460597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39609" y="45964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039609" y="45869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039609" y="457707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9609" y="45675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39609" y="455802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39609" y="454818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39609" y="453866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39609" y="452913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039609" y="451929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039609" y="450977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039609" y="450024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39609" y="449040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039609" y="448087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39609" y="447135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39609" y="446151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39609" y="445198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39609" y="444246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39609" y="443261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39609" y="442309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039609" y="441356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039609" y="440372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039609" y="43942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039609" y="438467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039609" y="437483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039609" y="43653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039609" y="435578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9609" y="43459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039609" y="43364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039609" y="432689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039609" y="43170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39609" y="43075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039609" y="429799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039609" y="42881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040244" y="425894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888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039926" y="4264025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039609" y="427418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90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040244" y="4225290"/>
            <a:ext cx="1835785" cy="29209"/>
          </a:xfrm>
          <a:custGeom>
            <a:avLst/>
            <a:gdLst/>
            <a:ahLst/>
            <a:cxnLst/>
            <a:rect l="l" t="t" r="r" b="b"/>
            <a:pathLst>
              <a:path w="1835784" h="29210">
                <a:moveTo>
                  <a:pt x="1835784" y="29209"/>
                </a:moveTo>
                <a:lnTo>
                  <a:pt x="0" y="29209"/>
                </a:lnTo>
                <a:lnTo>
                  <a:pt x="634" y="27939"/>
                </a:lnTo>
                <a:lnTo>
                  <a:pt x="634" y="24129"/>
                </a:lnTo>
                <a:lnTo>
                  <a:pt x="1269" y="22859"/>
                </a:lnTo>
                <a:lnTo>
                  <a:pt x="1269" y="20319"/>
                </a:lnTo>
                <a:lnTo>
                  <a:pt x="1904" y="19049"/>
                </a:lnTo>
                <a:lnTo>
                  <a:pt x="1904" y="17779"/>
                </a:lnTo>
                <a:lnTo>
                  <a:pt x="2539" y="16509"/>
                </a:lnTo>
                <a:lnTo>
                  <a:pt x="3174" y="13969"/>
                </a:lnTo>
                <a:lnTo>
                  <a:pt x="3174" y="12699"/>
                </a:lnTo>
                <a:lnTo>
                  <a:pt x="3809" y="11429"/>
                </a:lnTo>
                <a:lnTo>
                  <a:pt x="4444" y="8889"/>
                </a:lnTo>
                <a:lnTo>
                  <a:pt x="6349" y="5079"/>
                </a:lnTo>
                <a:lnTo>
                  <a:pt x="6984" y="2539"/>
                </a:lnTo>
                <a:lnTo>
                  <a:pt x="8254" y="0"/>
                </a:lnTo>
                <a:lnTo>
                  <a:pt x="1827529" y="0"/>
                </a:lnTo>
                <a:lnTo>
                  <a:pt x="1829434" y="3809"/>
                </a:lnTo>
                <a:lnTo>
                  <a:pt x="1829434" y="5079"/>
                </a:lnTo>
                <a:lnTo>
                  <a:pt x="1830704" y="7619"/>
                </a:lnTo>
                <a:lnTo>
                  <a:pt x="1831339" y="10159"/>
                </a:lnTo>
                <a:lnTo>
                  <a:pt x="1832609" y="12699"/>
                </a:lnTo>
                <a:lnTo>
                  <a:pt x="1832609" y="13969"/>
                </a:lnTo>
                <a:lnTo>
                  <a:pt x="1833879" y="17779"/>
                </a:lnTo>
                <a:lnTo>
                  <a:pt x="1833879" y="19049"/>
                </a:lnTo>
                <a:lnTo>
                  <a:pt x="1834514" y="21589"/>
                </a:lnTo>
                <a:lnTo>
                  <a:pt x="1834514" y="22859"/>
                </a:lnTo>
                <a:lnTo>
                  <a:pt x="1835149" y="24129"/>
                </a:lnTo>
                <a:lnTo>
                  <a:pt x="1835149" y="27939"/>
                </a:lnTo>
                <a:lnTo>
                  <a:pt x="1835784" y="29209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048499" y="4196715"/>
            <a:ext cx="1819275" cy="28575"/>
          </a:xfrm>
          <a:custGeom>
            <a:avLst/>
            <a:gdLst/>
            <a:ahLst/>
            <a:cxnLst/>
            <a:rect l="l" t="t" r="r" b="b"/>
            <a:pathLst>
              <a:path w="1819275" h="28575">
                <a:moveTo>
                  <a:pt x="1819275" y="28575"/>
                </a:moveTo>
                <a:lnTo>
                  <a:pt x="0" y="28575"/>
                </a:lnTo>
                <a:lnTo>
                  <a:pt x="1270" y="26034"/>
                </a:lnTo>
                <a:lnTo>
                  <a:pt x="1905" y="23494"/>
                </a:lnTo>
                <a:lnTo>
                  <a:pt x="3175" y="22224"/>
                </a:lnTo>
                <a:lnTo>
                  <a:pt x="4445" y="19684"/>
                </a:lnTo>
                <a:lnTo>
                  <a:pt x="5715" y="18414"/>
                </a:lnTo>
                <a:lnTo>
                  <a:pt x="6350" y="17144"/>
                </a:lnTo>
                <a:lnTo>
                  <a:pt x="6985" y="14604"/>
                </a:lnTo>
                <a:lnTo>
                  <a:pt x="8255" y="13334"/>
                </a:lnTo>
                <a:lnTo>
                  <a:pt x="8890" y="12064"/>
                </a:lnTo>
                <a:lnTo>
                  <a:pt x="11430" y="9524"/>
                </a:lnTo>
                <a:lnTo>
                  <a:pt x="12065" y="8254"/>
                </a:lnTo>
                <a:lnTo>
                  <a:pt x="14605" y="5714"/>
                </a:lnTo>
                <a:lnTo>
                  <a:pt x="15240" y="4444"/>
                </a:lnTo>
                <a:lnTo>
                  <a:pt x="19684" y="0"/>
                </a:lnTo>
                <a:lnTo>
                  <a:pt x="1798955" y="0"/>
                </a:lnTo>
                <a:lnTo>
                  <a:pt x="1802129" y="3174"/>
                </a:lnTo>
                <a:lnTo>
                  <a:pt x="1803399" y="3174"/>
                </a:lnTo>
                <a:lnTo>
                  <a:pt x="1804034" y="4444"/>
                </a:lnTo>
                <a:lnTo>
                  <a:pt x="1806574" y="6984"/>
                </a:lnTo>
                <a:lnTo>
                  <a:pt x="1807209" y="9524"/>
                </a:lnTo>
                <a:lnTo>
                  <a:pt x="1809749" y="12064"/>
                </a:lnTo>
                <a:lnTo>
                  <a:pt x="1810384" y="13334"/>
                </a:lnTo>
                <a:lnTo>
                  <a:pt x="1811654" y="14604"/>
                </a:lnTo>
                <a:lnTo>
                  <a:pt x="1812289" y="15874"/>
                </a:lnTo>
                <a:lnTo>
                  <a:pt x="1813559" y="17144"/>
                </a:lnTo>
                <a:lnTo>
                  <a:pt x="1814829" y="19684"/>
                </a:lnTo>
                <a:lnTo>
                  <a:pt x="1816099" y="20954"/>
                </a:lnTo>
                <a:lnTo>
                  <a:pt x="1816734" y="23494"/>
                </a:lnTo>
                <a:lnTo>
                  <a:pt x="1819275" y="2857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068184" y="4168139"/>
            <a:ext cx="1779270" cy="28575"/>
          </a:xfrm>
          <a:custGeom>
            <a:avLst/>
            <a:gdLst/>
            <a:ahLst/>
            <a:cxnLst/>
            <a:rect l="l" t="t" r="r" b="b"/>
            <a:pathLst>
              <a:path w="1779270" h="28575">
                <a:moveTo>
                  <a:pt x="1713865" y="1269"/>
                </a:moveTo>
                <a:lnTo>
                  <a:pt x="66040" y="1269"/>
                </a:lnTo>
                <a:lnTo>
                  <a:pt x="67310" y="0"/>
                </a:lnTo>
                <a:lnTo>
                  <a:pt x="1712595" y="0"/>
                </a:lnTo>
                <a:lnTo>
                  <a:pt x="1713865" y="1269"/>
                </a:lnTo>
                <a:close/>
              </a:path>
              <a:path w="1779270" h="28575">
                <a:moveTo>
                  <a:pt x="1729105" y="2539"/>
                </a:moveTo>
                <a:lnTo>
                  <a:pt x="50800" y="2539"/>
                </a:lnTo>
                <a:lnTo>
                  <a:pt x="52705" y="1269"/>
                </a:lnTo>
                <a:lnTo>
                  <a:pt x="1727200" y="1269"/>
                </a:lnTo>
                <a:lnTo>
                  <a:pt x="1729105" y="2539"/>
                </a:lnTo>
                <a:close/>
              </a:path>
              <a:path w="1779270" h="28575">
                <a:moveTo>
                  <a:pt x="1737360" y="3809"/>
                </a:moveTo>
                <a:lnTo>
                  <a:pt x="44450" y="3809"/>
                </a:lnTo>
                <a:lnTo>
                  <a:pt x="45720" y="2539"/>
                </a:lnTo>
                <a:lnTo>
                  <a:pt x="1733550" y="2539"/>
                </a:lnTo>
                <a:lnTo>
                  <a:pt x="1737360" y="3809"/>
                </a:lnTo>
                <a:close/>
              </a:path>
              <a:path w="1779270" h="28575">
                <a:moveTo>
                  <a:pt x="1740535" y="5079"/>
                </a:moveTo>
                <a:lnTo>
                  <a:pt x="39370" y="5079"/>
                </a:lnTo>
                <a:lnTo>
                  <a:pt x="40640" y="3809"/>
                </a:lnTo>
                <a:lnTo>
                  <a:pt x="1738630" y="3809"/>
                </a:lnTo>
                <a:lnTo>
                  <a:pt x="1740535" y="5079"/>
                </a:lnTo>
                <a:close/>
              </a:path>
              <a:path w="1779270" h="28575">
                <a:moveTo>
                  <a:pt x="1743710" y="6349"/>
                </a:moveTo>
                <a:lnTo>
                  <a:pt x="36195" y="6349"/>
                </a:lnTo>
                <a:lnTo>
                  <a:pt x="37465" y="5079"/>
                </a:lnTo>
                <a:lnTo>
                  <a:pt x="1741805" y="5079"/>
                </a:lnTo>
                <a:lnTo>
                  <a:pt x="1743710" y="6349"/>
                </a:lnTo>
                <a:close/>
              </a:path>
              <a:path w="1779270" h="28575">
                <a:moveTo>
                  <a:pt x="1746885" y="7619"/>
                </a:moveTo>
                <a:lnTo>
                  <a:pt x="33020" y="7619"/>
                </a:lnTo>
                <a:lnTo>
                  <a:pt x="34290" y="6349"/>
                </a:lnTo>
                <a:lnTo>
                  <a:pt x="1744980" y="6349"/>
                </a:lnTo>
                <a:lnTo>
                  <a:pt x="1746885" y="7619"/>
                </a:lnTo>
                <a:close/>
              </a:path>
              <a:path w="1779270" h="28575">
                <a:moveTo>
                  <a:pt x="1779270" y="28575"/>
                </a:moveTo>
                <a:lnTo>
                  <a:pt x="0" y="28575"/>
                </a:lnTo>
                <a:lnTo>
                  <a:pt x="4445" y="24129"/>
                </a:lnTo>
                <a:lnTo>
                  <a:pt x="5715" y="24129"/>
                </a:lnTo>
                <a:lnTo>
                  <a:pt x="12065" y="17779"/>
                </a:lnTo>
                <a:lnTo>
                  <a:pt x="13335" y="17779"/>
                </a:lnTo>
                <a:lnTo>
                  <a:pt x="14605" y="16509"/>
                </a:lnTo>
                <a:lnTo>
                  <a:pt x="16510" y="15239"/>
                </a:lnTo>
                <a:lnTo>
                  <a:pt x="17780" y="15239"/>
                </a:lnTo>
                <a:lnTo>
                  <a:pt x="19050" y="13969"/>
                </a:lnTo>
                <a:lnTo>
                  <a:pt x="20955" y="12699"/>
                </a:lnTo>
                <a:lnTo>
                  <a:pt x="22225" y="12699"/>
                </a:lnTo>
                <a:lnTo>
                  <a:pt x="23495" y="11429"/>
                </a:lnTo>
                <a:lnTo>
                  <a:pt x="25400" y="10159"/>
                </a:lnTo>
                <a:lnTo>
                  <a:pt x="27940" y="8889"/>
                </a:lnTo>
                <a:lnTo>
                  <a:pt x="29845" y="8889"/>
                </a:lnTo>
                <a:lnTo>
                  <a:pt x="31115" y="7619"/>
                </a:lnTo>
                <a:lnTo>
                  <a:pt x="1748155" y="7619"/>
                </a:lnTo>
                <a:lnTo>
                  <a:pt x="1750060" y="8889"/>
                </a:lnTo>
                <a:lnTo>
                  <a:pt x="1752600" y="10159"/>
                </a:lnTo>
                <a:lnTo>
                  <a:pt x="1754505" y="10159"/>
                </a:lnTo>
                <a:lnTo>
                  <a:pt x="1757045" y="11429"/>
                </a:lnTo>
                <a:lnTo>
                  <a:pt x="1758950" y="12699"/>
                </a:lnTo>
                <a:lnTo>
                  <a:pt x="1760220" y="13969"/>
                </a:lnTo>
                <a:lnTo>
                  <a:pt x="1761490" y="13969"/>
                </a:lnTo>
                <a:lnTo>
                  <a:pt x="1763395" y="15239"/>
                </a:lnTo>
                <a:lnTo>
                  <a:pt x="1764665" y="16509"/>
                </a:lnTo>
                <a:lnTo>
                  <a:pt x="1765935" y="16509"/>
                </a:lnTo>
                <a:lnTo>
                  <a:pt x="1771015" y="21589"/>
                </a:lnTo>
                <a:lnTo>
                  <a:pt x="1772920" y="21589"/>
                </a:lnTo>
                <a:lnTo>
                  <a:pt x="1776730" y="25399"/>
                </a:lnTo>
                <a:lnTo>
                  <a:pt x="1777365" y="26669"/>
                </a:lnTo>
                <a:lnTo>
                  <a:pt x="1779270" y="28575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03922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039609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0"/>
                </a:moveTo>
                <a:lnTo>
                  <a:pt x="0" y="38481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03922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135495" y="474472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78078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876665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38481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78078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135495" y="416814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164528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7604125" y="4339590"/>
            <a:ext cx="7099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Validator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427854" y="3258820"/>
            <a:ext cx="812800" cy="873760"/>
          </a:xfrm>
          <a:custGeom>
            <a:avLst/>
            <a:gdLst/>
            <a:ahLst/>
            <a:cxnLst/>
            <a:rect l="l" t="t" r="r" b="b"/>
            <a:pathLst>
              <a:path w="812800" h="873760">
                <a:moveTo>
                  <a:pt x="0" y="87376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140325" y="3258820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29" h="101600">
                <a:moveTo>
                  <a:pt x="100330" y="0"/>
                </a:moveTo>
                <a:lnTo>
                  <a:pt x="0" y="23495"/>
                </a:lnTo>
                <a:lnTo>
                  <a:pt x="100330" y="0"/>
                </a:lnTo>
                <a:lnTo>
                  <a:pt x="83820" y="101600"/>
                </a:lnTo>
                <a:lnTo>
                  <a:pt x="10033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26609" y="4000817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 h="0">
                <a:moveTo>
                  <a:pt x="0" y="0"/>
                </a:moveTo>
                <a:lnTo>
                  <a:pt x="80644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16450" y="39963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4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608829" y="399192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4" h="0">
                <a:moveTo>
                  <a:pt x="0" y="0"/>
                </a:moveTo>
                <a:lnTo>
                  <a:pt x="11588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602797" y="398748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597400" y="3983037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592637" y="3978592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 h="0">
                <a:moveTo>
                  <a:pt x="0" y="0"/>
                </a:moveTo>
                <a:lnTo>
                  <a:pt x="148272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587875" y="3974147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584064" y="3969702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09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580889" y="3965257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4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577926" y="396081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574857" y="3956367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832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572211" y="3951922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570306" y="394747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567978" y="3943032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566284" y="3938587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4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564803" y="3934142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4444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563321" y="3929697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562474" y="392366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562686" y="392557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63321" y="392747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561416" y="39198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562051" y="3921759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0569" y="39147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560781" y="39160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561204" y="3917950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559934" y="39109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560146" y="39122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60569" y="39135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559300" y="390652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59511" y="39084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559934" y="39096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559300" y="390270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59300" y="390461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559300" y="3898582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559300" y="389413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559300" y="3888104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559300" y="389064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810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559511" y="388429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4559300" y="38855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559300" y="388683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560358" y="387985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559934" y="38817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560992" y="387604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560569" y="387794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2262" y="387032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561628" y="38722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561204" y="3874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562474" y="3867467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91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564803" y="386143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564379" y="386270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 h="0">
                <a:moveTo>
                  <a:pt x="0" y="0"/>
                </a:moveTo>
                <a:lnTo>
                  <a:pt x="205104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563533" y="3864609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565014" y="385857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835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566496" y="3854132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087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568189" y="384968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84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570306" y="3845242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40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572634" y="384079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 h="0">
                <a:moveTo>
                  <a:pt x="0" y="0"/>
                </a:moveTo>
                <a:lnTo>
                  <a:pt x="188594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74962" y="383635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578032" y="3831907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482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581312" y="38223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238" y="0"/>
                </a:lnTo>
              </a:path>
            </a:pathLst>
          </a:custGeom>
          <a:ln w="1460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594224" y="3800475"/>
            <a:ext cx="145415" cy="14604"/>
          </a:xfrm>
          <a:custGeom>
            <a:avLst/>
            <a:gdLst/>
            <a:ahLst/>
            <a:cxnLst/>
            <a:rect l="l" t="t" r="r" b="b"/>
            <a:pathLst>
              <a:path w="145414" h="14604">
                <a:moveTo>
                  <a:pt x="145415" y="14605"/>
                </a:moveTo>
                <a:lnTo>
                  <a:pt x="0" y="14605"/>
                </a:lnTo>
                <a:lnTo>
                  <a:pt x="4445" y="10159"/>
                </a:lnTo>
                <a:lnTo>
                  <a:pt x="6350" y="8889"/>
                </a:lnTo>
                <a:lnTo>
                  <a:pt x="7620" y="7619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8415" y="634"/>
                </a:lnTo>
                <a:lnTo>
                  <a:pt x="19367" y="0"/>
                </a:lnTo>
                <a:lnTo>
                  <a:pt x="125730" y="0"/>
                </a:lnTo>
                <a:lnTo>
                  <a:pt x="126365" y="634"/>
                </a:lnTo>
                <a:lnTo>
                  <a:pt x="128270" y="1269"/>
                </a:lnTo>
                <a:lnTo>
                  <a:pt x="129540" y="2539"/>
                </a:lnTo>
                <a:lnTo>
                  <a:pt x="131445" y="3809"/>
                </a:lnTo>
                <a:lnTo>
                  <a:pt x="132715" y="4444"/>
                </a:lnTo>
                <a:lnTo>
                  <a:pt x="134620" y="5714"/>
                </a:lnTo>
                <a:lnTo>
                  <a:pt x="135890" y="6984"/>
                </a:lnTo>
                <a:lnTo>
                  <a:pt x="137160" y="7619"/>
                </a:lnTo>
                <a:lnTo>
                  <a:pt x="139065" y="8889"/>
                </a:lnTo>
                <a:lnTo>
                  <a:pt x="141605" y="11429"/>
                </a:lnTo>
                <a:lnTo>
                  <a:pt x="143510" y="12699"/>
                </a:lnTo>
                <a:lnTo>
                  <a:pt x="145415" y="1460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613592" y="3785870"/>
            <a:ext cx="106680" cy="14604"/>
          </a:xfrm>
          <a:custGeom>
            <a:avLst/>
            <a:gdLst/>
            <a:ahLst/>
            <a:cxnLst/>
            <a:rect l="l" t="t" r="r" b="b"/>
            <a:pathLst>
              <a:path w="106679" h="14604">
                <a:moveTo>
                  <a:pt x="54927" y="634"/>
                </a:moveTo>
                <a:lnTo>
                  <a:pt x="51117" y="634"/>
                </a:lnTo>
                <a:lnTo>
                  <a:pt x="53022" y="0"/>
                </a:lnTo>
                <a:lnTo>
                  <a:pt x="54927" y="634"/>
                </a:lnTo>
                <a:close/>
              </a:path>
              <a:path w="106679" h="14604">
                <a:moveTo>
                  <a:pt x="66357" y="1269"/>
                </a:moveTo>
                <a:lnTo>
                  <a:pt x="40322" y="1269"/>
                </a:lnTo>
                <a:lnTo>
                  <a:pt x="42227" y="634"/>
                </a:lnTo>
                <a:lnTo>
                  <a:pt x="64452" y="634"/>
                </a:lnTo>
                <a:lnTo>
                  <a:pt x="66357" y="1269"/>
                </a:lnTo>
                <a:close/>
              </a:path>
              <a:path w="106679" h="14604">
                <a:moveTo>
                  <a:pt x="70167" y="1904"/>
                </a:moveTo>
                <a:lnTo>
                  <a:pt x="36512" y="1904"/>
                </a:lnTo>
                <a:lnTo>
                  <a:pt x="38417" y="1269"/>
                </a:lnTo>
                <a:lnTo>
                  <a:pt x="68262" y="1269"/>
                </a:lnTo>
                <a:lnTo>
                  <a:pt x="70167" y="1904"/>
                </a:lnTo>
                <a:close/>
              </a:path>
              <a:path w="106679" h="14604">
                <a:moveTo>
                  <a:pt x="73977" y="2539"/>
                </a:moveTo>
                <a:lnTo>
                  <a:pt x="32702" y="2539"/>
                </a:lnTo>
                <a:lnTo>
                  <a:pt x="34607" y="1904"/>
                </a:lnTo>
                <a:lnTo>
                  <a:pt x="72072" y="1904"/>
                </a:lnTo>
                <a:lnTo>
                  <a:pt x="73977" y="2539"/>
                </a:lnTo>
                <a:close/>
              </a:path>
              <a:path w="106679" h="14604">
                <a:moveTo>
                  <a:pt x="79057" y="3809"/>
                </a:moveTo>
                <a:lnTo>
                  <a:pt x="26987" y="3809"/>
                </a:lnTo>
                <a:lnTo>
                  <a:pt x="30797" y="2539"/>
                </a:lnTo>
                <a:lnTo>
                  <a:pt x="75882" y="2539"/>
                </a:lnTo>
                <a:lnTo>
                  <a:pt x="77152" y="3174"/>
                </a:lnTo>
                <a:lnTo>
                  <a:pt x="79057" y="3809"/>
                </a:lnTo>
                <a:close/>
              </a:path>
              <a:path w="106679" h="14604">
                <a:moveTo>
                  <a:pt x="106362" y="14605"/>
                </a:moveTo>
                <a:lnTo>
                  <a:pt x="0" y="14605"/>
                </a:lnTo>
                <a:lnTo>
                  <a:pt x="952" y="13969"/>
                </a:lnTo>
                <a:lnTo>
                  <a:pt x="2857" y="13334"/>
                </a:lnTo>
                <a:lnTo>
                  <a:pt x="4127" y="12064"/>
                </a:lnTo>
                <a:lnTo>
                  <a:pt x="7937" y="10794"/>
                </a:lnTo>
                <a:lnTo>
                  <a:pt x="9207" y="10159"/>
                </a:lnTo>
                <a:lnTo>
                  <a:pt x="11112" y="8889"/>
                </a:lnTo>
                <a:lnTo>
                  <a:pt x="13017" y="8254"/>
                </a:lnTo>
                <a:lnTo>
                  <a:pt x="14287" y="7619"/>
                </a:lnTo>
                <a:lnTo>
                  <a:pt x="21907" y="5079"/>
                </a:lnTo>
                <a:lnTo>
                  <a:pt x="23177" y="4444"/>
                </a:lnTo>
                <a:lnTo>
                  <a:pt x="25082" y="3809"/>
                </a:lnTo>
                <a:lnTo>
                  <a:pt x="80962" y="3809"/>
                </a:lnTo>
                <a:lnTo>
                  <a:pt x="88582" y="6349"/>
                </a:lnTo>
                <a:lnTo>
                  <a:pt x="89852" y="6984"/>
                </a:lnTo>
                <a:lnTo>
                  <a:pt x="95567" y="8889"/>
                </a:lnTo>
                <a:lnTo>
                  <a:pt x="96837" y="10159"/>
                </a:lnTo>
                <a:lnTo>
                  <a:pt x="100647" y="11429"/>
                </a:lnTo>
                <a:lnTo>
                  <a:pt x="101917" y="12064"/>
                </a:lnTo>
                <a:lnTo>
                  <a:pt x="103822" y="13334"/>
                </a:lnTo>
                <a:lnTo>
                  <a:pt x="105727" y="13969"/>
                </a:lnTo>
                <a:lnTo>
                  <a:pt x="106362" y="14605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4597400" y="37896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472429" y="4455795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 h="0">
                <a:moveTo>
                  <a:pt x="0" y="0"/>
                </a:moveTo>
                <a:lnTo>
                  <a:pt x="156718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953884" y="4398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874384" y="456533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863590" y="456088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788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855334" y="45561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9" y="0"/>
                </a:lnTo>
              </a:path>
            </a:pathLst>
          </a:custGeom>
          <a:ln w="5079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849619" y="4551362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 h="0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844222" y="454691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6524" y="0"/>
                </a:lnTo>
              </a:path>
            </a:pathLst>
          </a:custGeom>
          <a:ln w="4444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839459" y="4542472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 h="0">
                <a:moveTo>
                  <a:pt x="0" y="0"/>
                </a:moveTo>
                <a:lnTo>
                  <a:pt x="146049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834379" y="453770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6209" y="0"/>
                </a:lnTo>
              </a:path>
            </a:pathLst>
          </a:custGeom>
          <a:ln w="5079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830569" y="453294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827606" y="4528502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 h="0">
                <a:moveTo>
                  <a:pt x="0" y="0"/>
                </a:moveTo>
                <a:lnTo>
                  <a:pt x="169756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823902" y="452374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80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1044" y="451897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18716" y="45145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536" y="0"/>
                </a:lnTo>
              </a:path>
            </a:pathLst>
          </a:custGeom>
          <a:ln w="4444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16387" y="4510087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193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14483" y="4504054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00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15117" y="4505325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 h="0">
                <a:moveTo>
                  <a:pt x="0" y="0"/>
                </a:moveTo>
                <a:lnTo>
                  <a:pt x="19473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816176" y="450722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812578" y="450056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813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811096" y="449611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809403" y="449135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163" y="0"/>
                </a:lnTo>
              </a:path>
            </a:pathLst>
          </a:custGeom>
          <a:ln w="5080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808344" y="44850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808979" y="448754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7009" y="0"/>
                </a:lnTo>
              </a:path>
            </a:pathLst>
          </a:custGeom>
          <a:ln w="381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807709" y="44818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808344" y="44837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806651" y="447675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807074" y="44786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807074" y="447992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805804" y="44710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806016" y="44729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806439" y="44748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805169" y="44672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805487" y="446912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805169" y="446373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804746" y="445706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476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5805169" y="445960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805169" y="44532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5804958" y="445515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3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805169" y="444976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5805328" y="44443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312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805169" y="444627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5806227" y="443928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5805804" y="444119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805645" y="44430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7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5807074" y="44342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806862" y="443547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806439" y="443737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807709" y="44310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807074" y="443293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808767" y="442595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808344" y="442785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808344" y="4429125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809191" y="442214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5080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810884" y="441737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3200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812366" y="441293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236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813847" y="440817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816176" y="440340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818504" y="439896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820726" y="4394517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823584" y="4389754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507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5827182" y="4379595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 h="0">
                <a:moveTo>
                  <a:pt x="0" y="0"/>
                </a:moveTo>
                <a:lnTo>
                  <a:pt x="170603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5840094" y="4356735"/>
            <a:ext cx="144780" cy="15240"/>
          </a:xfrm>
          <a:custGeom>
            <a:avLst/>
            <a:gdLst/>
            <a:ahLst/>
            <a:cxnLst/>
            <a:rect l="l" t="t" r="r" b="b"/>
            <a:pathLst>
              <a:path w="144779" h="15239">
                <a:moveTo>
                  <a:pt x="144780" y="15240"/>
                </a:moveTo>
                <a:lnTo>
                  <a:pt x="0" y="15240"/>
                </a:lnTo>
                <a:lnTo>
                  <a:pt x="3175" y="12064"/>
                </a:lnTo>
                <a:lnTo>
                  <a:pt x="5080" y="10794"/>
                </a:lnTo>
                <a:lnTo>
                  <a:pt x="7620" y="8254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9050" y="634"/>
                </a:lnTo>
                <a:lnTo>
                  <a:pt x="19684" y="0"/>
                </a:lnTo>
                <a:lnTo>
                  <a:pt x="125095" y="0"/>
                </a:lnTo>
                <a:lnTo>
                  <a:pt x="125730" y="634"/>
                </a:lnTo>
                <a:lnTo>
                  <a:pt x="127635" y="1269"/>
                </a:lnTo>
                <a:lnTo>
                  <a:pt x="129540" y="2539"/>
                </a:lnTo>
                <a:lnTo>
                  <a:pt x="130810" y="3809"/>
                </a:lnTo>
                <a:lnTo>
                  <a:pt x="132715" y="4444"/>
                </a:lnTo>
                <a:lnTo>
                  <a:pt x="135255" y="6984"/>
                </a:lnTo>
                <a:lnTo>
                  <a:pt x="137160" y="8254"/>
                </a:lnTo>
                <a:lnTo>
                  <a:pt x="139700" y="10794"/>
                </a:lnTo>
                <a:lnTo>
                  <a:pt x="141605" y="12064"/>
                </a:lnTo>
                <a:lnTo>
                  <a:pt x="144780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5859779" y="4341495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53975" y="634"/>
                </a:moveTo>
                <a:lnTo>
                  <a:pt x="51435" y="634"/>
                </a:lnTo>
                <a:lnTo>
                  <a:pt x="52705" y="0"/>
                </a:lnTo>
                <a:lnTo>
                  <a:pt x="53975" y="634"/>
                </a:lnTo>
                <a:close/>
              </a:path>
              <a:path w="105410" h="15239">
                <a:moveTo>
                  <a:pt x="65405" y="1269"/>
                </a:moveTo>
                <a:lnTo>
                  <a:pt x="40005" y="1269"/>
                </a:lnTo>
                <a:lnTo>
                  <a:pt x="41910" y="634"/>
                </a:lnTo>
                <a:lnTo>
                  <a:pt x="63500" y="634"/>
                </a:lnTo>
                <a:lnTo>
                  <a:pt x="65405" y="1269"/>
                </a:lnTo>
                <a:close/>
              </a:path>
              <a:path w="105410" h="15239">
                <a:moveTo>
                  <a:pt x="69215" y="1904"/>
                </a:moveTo>
                <a:lnTo>
                  <a:pt x="36195" y="1904"/>
                </a:lnTo>
                <a:lnTo>
                  <a:pt x="38100" y="1269"/>
                </a:lnTo>
                <a:lnTo>
                  <a:pt x="67310" y="1269"/>
                </a:lnTo>
                <a:lnTo>
                  <a:pt x="69215" y="1904"/>
                </a:lnTo>
                <a:close/>
              </a:path>
              <a:path w="105410" h="15239">
                <a:moveTo>
                  <a:pt x="73025" y="2539"/>
                </a:moveTo>
                <a:lnTo>
                  <a:pt x="32385" y="2539"/>
                </a:lnTo>
                <a:lnTo>
                  <a:pt x="34290" y="1904"/>
                </a:lnTo>
                <a:lnTo>
                  <a:pt x="71120" y="1904"/>
                </a:lnTo>
                <a:lnTo>
                  <a:pt x="73025" y="2539"/>
                </a:lnTo>
                <a:close/>
              </a:path>
              <a:path w="105410" h="15239">
                <a:moveTo>
                  <a:pt x="81915" y="5079"/>
                </a:moveTo>
                <a:lnTo>
                  <a:pt x="23495" y="5079"/>
                </a:lnTo>
                <a:lnTo>
                  <a:pt x="25400" y="4444"/>
                </a:lnTo>
                <a:lnTo>
                  <a:pt x="26670" y="3809"/>
                </a:lnTo>
                <a:lnTo>
                  <a:pt x="30480" y="2539"/>
                </a:lnTo>
                <a:lnTo>
                  <a:pt x="74930" y="2539"/>
                </a:lnTo>
                <a:lnTo>
                  <a:pt x="78740" y="3809"/>
                </a:lnTo>
                <a:lnTo>
                  <a:pt x="80010" y="4444"/>
                </a:lnTo>
                <a:lnTo>
                  <a:pt x="81915" y="5079"/>
                </a:lnTo>
                <a:close/>
              </a:path>
              <a:path w="105410" h="15239">
                <a:moveTo>
                  <a:pt x="105410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4605" y="8254"/>
                </a:lnTo>
                <a:lnTo>
                  <a:pt x="15875" y="6984"/>
                </a:lnTo>
                <a:lnTo>
                  <a:pt x="21590" y="5079"/>
                </a:lnTo>
                <a:lnTo>
                  <a:pt x="83820" y="5079"/>
                </a:lnTo>
                <a:lnTo>
                  <a:pt x="89535" y="6984"/>
                </a:lnTo>
                <a:lnTo>
                  <a:pt x="90805" y="8254"/>
                </a:lnTo>
                <a:lnTo>
                  <a:pt x="96520" y="10159"/>
                </a:lnTo>
                <a:lnTo>
                  <a:pt x="97790" y="10794"/>
                </a:lnTo>
                <a:lnTo>
                  <a:pt x="99695" y="12064"/>
                </a:lnTo>
                <a:lnTo>
                  <a:pt x="101600" y="12699"/>
                </a:lnTo>
                <a:lnTo>
                  <a:pt x="102870" y="13969"/>
                </a:lnTo>
                <a:lnTo>
                  <a:pt x="104775" y="14604"/>
                </a:lnTo>
                <a:lnTo>
                  <a:pt x="105410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5883275" y="4349750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u="sng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870710" y="5751195"/>
            <a:ext cx="1513205" cy="678180"/>
          </a:xfrm>
          <a:custGeom>
            <a:avLst/>
            <a:gdLst/>
            <a:ahLst/>
            <a:cxnLst/>
            <a:rect l="l" t="t" r="r" b="b"/>
            <a:pathLst>
              <a:path w="1513204" h="678179">
                <a:moveTo>
                  <a:pt x="1513205" y="678180"/>
                </a:moveTo>
                <a:lnTo>
                  <a:pt x="0" y="0"/>
                </a:lnTo>
              </a:path>
            </a:pathLst>
          </a:custGeom>
          <a:ln w="38100">
            <a:solidFill>
              <a:srgbClr val="4E80B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70710" y="5734050"/>
            <a:ext cx="101600" cy="104139"/>
          </a:xfrm>
          <a:custGeom>
            <a:avLst/>
            <a:gdLst/>
            <a:ahLst/>
            <a:cxnLst/>
            <a:rect l="l" t="t" r="r" b="b"/>
            <a:pathLst>
              <a:path w="101600" h="104139">
                <a:moveTo>
                  <a:pt x="0" y="17145"/>
                </a:moveTo>
                <a:lnTo>
                  <a:pt x="54610" y="104140"/>
                </a:lnTo>
                <a:lnTo>
                  <a:pt x="0" y="17145"/>
                </a:lnTo>
                <a:lnTo>
                  <a:pt x="101600" y="0"/>
                </a:lnTo>
                <a:lnTo>
                  <a:pt x="0" y="17145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5662294" y="6077584"/>
            <a:ext cx="1689735" cy="0"/>
          </a:xfrm>
          <a:custGeom>
            <a:avLst/>
            <a:gdLst/>
            <a:ahLst/>
            <a:cxnLst/>
            <a:rect l="l" t="t" r="r" b="b"/>
            <a:pathLst>
              <a:path w="1689734" h="0">
                <a:moveTo>
                  <a:pt x="0" y="0"/>
                </a:moveTo>
                <a:lnTo>
                  <a:pt x="168973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664199" y="6078854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668009" y="6079807"/>
            <a:ext cx="1678305" cy="0"/>
          </a:xfrm>
          <a:custGeom>
            <a:avLst/>
            <a:gdLst/>
            <a:ahLst/>
            <a:cxnLst/>
            <a:rect l="l" t="t" r="r" b="b"/>
            <a:pathLst>
              <a:path w="1678304" h="0">
                <a:moveTo>
                  <a:pt x="0" y="0"/>
                </a:moveTo>
                <a:lnTo>
                  <a:pt x="167830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670549" y="6080442"/>
            <a:ext cx="1673225" cy="0"/>
          </a:xfrm>
          <a:custGeom>
            <a:avLst/>
            <a:gdLst/>
            <a:ahLst/>
            <a:cxnLst/>
            <a:rect l="l" t="t" r="r" b="b"/>
            <a:pathLst>
              <a:path w="1673225" h="0">
                <a:moveTo>
                  <a:pt x="0" y="0"/>
                </a:moveTo>
                <a:lnTo>
                  <a:pt x="16732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673724" y="608107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 h="0">
                <a:moveTo>
                  <a:pt x="0" y="0"/>
                </a:moveTo>
                <a:lnTo>
                  <a:pt x="16668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676264" y="6081712"/>
            <a:ext cx="1661795" cy="0"/>
          </a:xfrm>
          <a:custGeom>
            <a:avLst/>
            <a:gdLst/>
            <a:ahLst/>
            <a:cxnLst/>
            <a:rect l="l" t="t" r="r" b="b"/>
            <a:pathLst>
              <a:path w="1661795" h="0">
                <a:moveTo>
                  <a:pt x="0" y="0"/>
                </a:moveTo>
                <a:lnTo>
                  <a:pt x="16617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680074" y="6082347"/>
            <a:ext cx="1654175" cy="0"/>
          </a:xfrm>
          <a:custGeom>
            <a:avLst/>
            <a:gdLst/>
            <a:ahLst/>
            <a:cxnLst/>
            <a:rect l="l" t="t" r="r" b="b"/>
            <a:pathLst>
              <a:path w="1654175" h="0">
                <a:moveTo>
                  <a:pt x="0" y="0"/>
                </a:moveTo>
                <a:lnTo>
                  <a:pt x="16541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688964" y="6082982"/>
            <a:ext cx="1636395" cy="0"/>
          </a:xfrm>
          <a:custGeom>
            <a:avLst/>
            <a:gdLst/>
            <a:ahLst/>
            <a:cxnLst/>
            <a:rect l="l" t="t" r="r" b="b"/>
            <a:pathLst>
              <a:path w="1636395" h="0">
                <a:moveTo>
                  <a:pt x="0" y="0"/>
                </a:moveTo>
                <a:lnTo>
                  <a:pt x="16363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47054" y="6073140"/>
            <a:ext cx="1720214" cy="0"/>
          </a:xfrm>
          <a:custGeom>
            <a:avLst/>
            <a:gdLst/>
            <a:ahLst/>
            <a:cxnLst/>
            <a:rect l="l" t="t" r="r" b="b"/>
            <a:pathLst>
              <a:path w="1720215" h="0">
                <a:moveTo>
                  <a:pt x="0" y="0"/>
                </a:moveTo>
                <a:lnTo>
                  <a:pt x="1720214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637212" y="6065202"/>
            <a:ext cx="1739900" cy="0"/>
          </a:xfrm>
          <a:custGeom>
            <a:avLst/>
            <a:gdLst/>
            <a:ahLst/>
            <a:cxnLst/>
            <a:rect l="l" t="t" r="r" b="b"/>
            <a:pathLst>
              <a:path w="1739900" h="0">
                <a:moveTo>
                  <a:pt x="0" y="0"/>
                </a:moveTo>
                <a:lnTo>
                  <a:pt x="1739899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630862" y="6057582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599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625464" y="6049962"/>
            <a:ext cx="1763395" cy="0"/>
          </a:xfrm>
          <a:custGeom>
            <a:avLst/>
            <a:gdLst/>
            <a:ahLst/>
            <a:cxnLst/>
            <a:rect l="l" t="t" r="r" b="b"/>
            <a:pathLst>
              <a:path w="1763395" h="0">
                <a:moveTo>
                  <a:pt x="0" y="0"/>
                </a:moveTo>
                <a:lnTo>
                  <a:pt x="1763394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621337" y="6042025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 h="0">
                <a:moveTo>
                  <a:pt x="0" y="0"/>
                </a:moveTo>
                <a:lnTo>
                  <a:pt x="1771649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617844" y="603440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616574" y="602424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616574" y="60255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617209" y="602678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617209" y="602805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617844" y="602932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617844" y="603059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614987" y="601662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 h="0">
                <a:moveTo>
                  <a:pt x="0" y="0"/>
                </a:moveTo>
                <a:lnTo>
                  <a:pt x="178434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615304" y="60185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615622" y="6020434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30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5615939" y="602170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5616257" y="6022975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8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5614352" y="6011545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5614035" y="600392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35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5614352" y="6007734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317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5614035" y="59959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5614035" y="598836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5614035" y="598106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5614035" y="597312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5614035" y="596550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614035" y="59578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5614035" y="59499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5614035" y="594232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5614035" y="593471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5614035" y="59270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5614035" y="591947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614035" y="59118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614035" y="59039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614035" y="589629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614035" y="58889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614035" y="588105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614035" y="587343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14035" y="58658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614035" y="58578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614035" y="5850254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614035" y="584263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614035" y="5835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614035" y="582739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5614035" y="58197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5614035" y="58118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5614035" y="580421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614035" y="57969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5614035" y="578897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5614035" y="578135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5614035" y="57737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5614035" y="57658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5614035" y="575817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5614035" y="575056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5614035" y="574294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5614035" y="573532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5614035" y="57277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5614035" y="571976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5614669" y="569595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507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5614669" y="5699125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5614035" y="5708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1650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5620067" y="5671184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 h="0">
                <a:moveTo>
                  <a:pt x="0" y="0"/>
                </a:moveTo>
                <a:lnTo>
                  <a:pt x="17738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619749" y="5672454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 h="0">
                <a:moveTo>
                  <a:pt x="0" y="0"/>
                </a:moveTo>
                <a:lnTo>
                  <a:pt x="17748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5619432" y="5673725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 h="0">
                <a:moveTo>
                  <a:pt x="0" y="0"/>
                </a:moveTo>
                <a:lnTo>
                  <a:pt x="177577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5618796" y="5674995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29" h="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5618479" y="567626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 h="0">
                <a:moveTo>
                  <a:pt x="0" y="0"/>
                </a:moveTo>
                <a:lnTo>
                  <a:pt x="17776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5618162" y="567753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31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617526" y="5678804"/>
            <a:ext cx="1779270" cy="0"/>
          </a:xfrm>
          <a:custGeom>
            <a:avLst/>
            <a:gdLst/>
            <a:ahLst/>
            <a:cxnLst/>
            <a:rect l="l" t="t" r="r" b="b"/>
            <a:pathLst>
              <a:path w="1779270" h="0">
                <a:moveTo>
                  <a:pt x="0" y="0"/>
                </a:moveTo>
                <a:lnTo>
                  <a:pt x="177927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617209" y="5680075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616892" y="5681345"/>
            <a:ext cx="1780539" cy="0"/>
          </a:xfrm>
          <a:custGeom>
            <a:avLst/>
            <a:gdLst/>
            <a:ahLst/>
            <a:cxnLst/>
            <a:rect l="l" t="t" r="r" b="b"/>
            <a:pathLst>
              <a:path w="1780540" h="0">
                <a:moveTo>
                  <a:pt x="0" y="0"/>
                </a:moveTo>
                <a:lnTo>
                  <a:pt x="178054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616574" y="56826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616257" y="5683884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49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615939" y="56851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615621" y="5686425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276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615304" y="56883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615304" y="5690234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614669" y="569214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620701" y="5658485"/>
            <a:ext cx="1772920" cy="0"/>
          </a:xfrm>
          <a:custGeom>
            <a:avLst/>
            <a:gdLst/>
            <a:ahLst/>
            <a:cxnLst/>
            <a:rect l="l" t="t" r="r" b="b"/>
            <a:pathLst>
              <a:path w="1772920" h="0">
                <a:moveTo>
                  <a:pt x="0" y="0"/>
                </a:moveTo>
                <a:lnTo>
                  <a:pt x="1772602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636259" y="5635625"/>
            <a:ext cx="1741170" cy="0"/>
          </a:xfrm>
          <a:custGeom>
            <a:avLst/>
            <a:gdLst/>
            <a:ahLst/>
            <a:cxnLst/>
            <a:rect l="l" t="t" r="r" b="b"/>
            <a:pathLst>
              <a:path w="1741170" h="0">
                <a:moveTo>
                  <a:pt x="0" y="0"/>
                </a:moveTo>
                <a:lnTo>
                  <a:pt x="1741170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613725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614035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613725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690235" y="6083300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0" y="0"/>
                </a:moveTo>
                <a:lnTo>
                  <a:pt x="163385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7324090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7400290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7324090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690235" y="5624195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16338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39360" y="4714240"/>
            <a:ext cx="975360" cy="894080"/>
          </a:xfrm>
          <a:custGeom>
            <a:avLst/>
            <a:gdLst/>
            <a:ahLst/>
            <a:cxnLst/>
            <a:rect l="l" t="t" r="r" b="b"/>
            <a:pathLst>
              <a:path w="975360" h="894079">
                <a:moveTo>
                  <a:pt x="0" y="0"/>
                </a:moveTo>
                <a:lnTo>
                  <a:pt x="975360" y="89408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912485" y="5507990"/>
            <a:ext cx="102235" cy="100330"/>
          </a:xfrm>
          <a:custGeom>
            <a:avLst/>
            <a:gdLst/>
            <a:ahLst/>
            <a:cxnLst/>
            <a:rect l="l" t="t" r="r" b="b"/>
            <a:pathLst>
              <a:path w="102235" h="100329">
                <a:moveTo>
                  <a:pt x="102235" y="100330"/>
                </a:moveTo>
                <a:lnTo>
                  <a:pt x="77470" y="0"/>
                </a:lnTo>
                <a:lnTo>
                  <a:pt x="102235" y="100330"/>
                </a:lnTo>
                <a:lnTo>
                  <a:pt x="0" y="83820"/>
                </a:lnTo>
                <a:lnTo>
                  <a:pt x="102235" y="10033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327015" y="5096827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 h="0">
                <a:moveTo>
                  <a:pt x="0" y="0"/>
                </a:moveTo>
                <a:lnTo>
                  <a:pt x="83818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319077" y="509079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321934" y="5092065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324157" y="50933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89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311139" y="508793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 h="0">
                <a:moveTo>
                  <a:pt x="0" y="0"/>
                </a:moveTo>
                <a:lnTo>
                  <a:pt x="115251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304789" y="508349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99709" y="507904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94629" y="507460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89761" y="506984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 h="0">
                <a:moveTo>
                  <a:pt x="0" y="0"/>
                </a:moveTo>
                <a:lnTo>
                  <a:pt x="157691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85951" y="506507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11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83199" y="506063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79389" y="505618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77908" y="5050790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609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78966" y="5052695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704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74944" y="504729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72616" y="504285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70076" y="503809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061" y="0"/>
                </a:lnTo>
              </a:path>
            </a:pathLst>
          </a:custGeom>
          <a:ln w="5080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68594" y="5033327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67112" y="5028882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62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65631" y="50244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64784" y="501999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63726" y="501459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64361" y="501650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62879" y="50095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63091" y="501078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63514" y="501269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62244" y="500507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62456" y="50069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62879" y="50082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61610" y="5001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61821" y="50031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78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61610" y="499554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61610" y="499745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7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61610" y="49993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61610" y="4992687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61610" y="498824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61610" y="49834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61610" y="49853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62033" y="49777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61610" y="498030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62667" y="4973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2244" y="497585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04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63302" y="496950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62879" y="49714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64572" y="496379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63937" y="49657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63514" y="49676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64784" y="496093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4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265631" y="4956492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268277" y="4951095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5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267536" y="495300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268806" y="494760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200025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270287" y="494284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638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274097" y="493712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3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273462" y="4938395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 h="0">
                <a:moveTo>
                  <a:pt x="0" y="0"/>
                </a:moveTo>
                <a:lnTo>
                  <a:pt x="19028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273039" y="4939665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13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274944" y="49336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277272" y="492918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279812" y="492474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588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5283199" y="491490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5296216" y="4892040"/>
            <a:ext cx="145415" cy="15240"/>
          </a:xfrm>
          <a:custGeom>
            <a:avLst/>
            <a:gdLst/>
            <a:ahLst/>
            <a:cxnLst/>
            <a:rect l="l" t="t" r="r" b="b"/>
            <a:pathLst>
              <a:path w="145414" h="15239">
                <a:moveTo>
                  <a:pt x="145098" y="15240"/>
                </a:moveTo>
                <a:lnTo>
                  <a:pt x="0" y="15240"/>
                </a:lnTo>
                <a:lnTo>
                  <a:pt x="952" y="14604"/>
                </a:lnTo>
                <a:lnTo>
                  <a:pt x="4762" y="10794"/>
                </a:lnTo>
                <a:lnTo>
                  <a:pt x="6667" y="9524"/>
                </a:lnTo>
                <a:lnTo>
                  <a:pt x="9207" y="6984"/>
                </a:lnTo>
                <a:lnTo>
                  <a:pt x="11112" y="6349"/>
                </a:lnTo>
                <a:lnTo>
                  <a:pt x="12382" y="5079"/>
                </a:lnTo>
                <a:lnTo>
                  <a:pt x="14287" y="3809"/>
                </a:lnTo>
                <a:lnTo>
                  <a:pt x="15557" y="2539"/>
                </a:lnTo>
                <a:lnTo>
                  <a:pt x="17462" y="1904"/>
                </a:lnTo>
                <a:lnTo>
                  <a:pt x="18732" y="634"/>
                </a:lnTo>
                <a:lnTo>
                  <a:pt x="20637" y="0"/>
                </a:lnTo>
                <a:lnTo>
                  <a:pt x="124778" y="0"/>
                </a:lnTo>
                <a:lnTo>
                  <a:pt x="126047" y="634"/>
                </a:lnTo>
                <a:lnTo>
                  <a:pt x="127952" y="1904"/>
                </a:lnTo>
                <a:lnTo>
                  <a:pt x="129222" y="2539"/>
                </a:lnTo>
                <a:lnTo>
                  <a:pt x="131127" y="3809"/>
                </a:lnTo>
                <a:lnTo>
                  <a:pt x="132397" y="5079"/>
                </a:lnTo>
                <a:lnTo>
                  <a:pt x="134302" y="6349"/>
                </a:lnTo>
                <a:lnTo>
                  <a:pt x="135572" y="6984"/>
                </a:lnTo>
                <a:lnTo>
                  <a:pt x="136842" y="8254"/>
                </a:lnTo>
                <a:lnTo>
                  <a:pt x="138747" y="9524"/>
                </a:lnTo>
                <a:lnTo>
                  <a:pt x="141287" y="12064"/>
                </a:lnTo>
                <a:lnTo>
                  <a:pt x="143192" y="13334"/>
                </a:lnTo>
                <a:lnTo>
                  <a:pt x="145098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5316854" y="4877434"/>
            <a:ext cx="104139" cy="14604"/>
          </a:xfrm>
          <a:custGeom>
            <a:avLst/>
            <a:gdLst/>
            <a:ahLst/>
            <a:cxnLst/>
            <a:rect l="l" t="t" r="r" b="b"/>
            <a:pathLst>
              <a:path w="104139" h="14604">
                <a:moveTo>
                  <a:pt x="55879" y="634"/>
                </a:moveTo>
                <a:lnTo>
                  <a:pt x="48259" y="634"/>
                </a:lnTo>
                <a:lnTo>
                  <a:pt x="50164" y="0"/>
                </a:lnTo>
                <a:lnTo>
                  <a:pt x="53974" y="0"/>
                </a:lnTo>
                <a:lnTo>
                  <a:pt x="55879" y="634"/>
                </a:lnTo>
                <a:close/>
              </a:path>
              <a:path w="104139" h="14604">
                <a:moveTo>
                  <a:pt x="64769" y="1269"/>
                </a:moveTo>
                <a:lnTo>
                  <a:pt x="38734" y="1269"/>
                </a:lnTo>
                <a:lnTo>
                  <a:pt x="40639" y="634"/>
                </a:lnTo>
                <a:lnTo>
                  <a:pt x="62864" y="634"/>
                </a:lnTo>
                <a:lnTo>
                  <a:pt x="64769" y="1269"/>
                </a:lnTo>
                <a:close/>
              </a:path>
              <a:path w="104139" h="14604">
                <a:moveTo>
                  <a:pt x="68579" y="1904"/>
                </a:moveTo>
                <a:lnTo>
                  <a:pt x="34924" y="1904"/>
                </a:lnTo>
                <a:lnTo>
                  <a:pt x="36829" y="1269"/>
                </a:lnTo>
                <a:lnTo>
                  <a:pt x="66674" y="1269"/>
                </a:lnTo>
                <a:lnTo>
                  <a:pt x="68579" y="1904"/>
                </a:lnTo>
                <a:close/>
              </a:path>
              <a:path w="104139" h="14604">
                <a:moveTo>
                  <a:pt x="72389" y="2539"/>
                </a:moveTo>
                <a:lnTo>
                  <a:pt x="31114" y="2539"/>
                </a:lnTo>
                <a:lnTo>
                  <a:pt x="33019" y="1904"/>
                </a:lnTo>
                <a:lnTo>
                  <a:pt x="70484" y="1904"/>
                </a:lnTo>
                <a:lnTo>
                  <a:pt x="72389" y="2539"/>
                </a:lnTo>
                <a:close/>
              </a:path>
              <a:path w="104139" h="14604">
                <a:moveTo>
                  <a:pt x="78104" y="3809"/>
                </a:moveTo>
                <a:lnTo>
                  <a:pt x="26034" y="3809"/>
                </a:lnTo>
                <a:lnTo>
                  <a:pt x="29844" y="2539"/>
                </a:lnTo>
                <a:lnTo>
                  <a:pt x="74294" y="2539"/>
                </a:lnTo>
                <a:lnTo>
                  <a:pt x="78104" y="3809"/>
                </a:lnTo>
                <a:close/>
              </a:path>
              <a:path w="104139" h="14604">
                <a:moveTo>
                  <a:pt x="104139" y="14604"/>
                </a:moveTo>
                <a:lnTo>
                  <a:pt x="0" y="14604"/>
                </a:lnTo>
                <a:lnTo>
                  <a:pt x="1269" y="13334"/>
                </a:lnTo>
                <a:lnTo>
                  <a:pt x="3174" y="12699"/>
                </a:lnTo>
                <a:lnTo>
                  <a:pt x="5079" y="11429"/>
                </a:lnTo>
                <a:lnTo>
                  <a:pt x="6349" y="10794"/>
                </a:lnTo>
                <a:lnTo>
                  <a:pt x="10159" y="9524"/>
                </a:lnTo>
                <a:lnTo>
                  <a:pt x="11429" y="8254"/>
                </a:lnTo>
                <a:lnTo>
                  <a:pt x="17144" y="6349"/>
                </a:lnTo>
                <a:lnTo>
                  <a:pt x="18414" y="5714"/>
                </a:lnTo>
                <a:lnTo>
                  <a:pt x="24129" y="3809"/>
                </a:lnTo>
                <a:lnTo>
                  <a:pt x="79374" y="3809"/>
                </a:lnTo>
                <a:lnTo>
                  <a:pt x="88899" y="6984"/>
                </a:lnTo>
                <a:lnTo>
                  <a:pt x="90169" y="7619"/>
                </a:lnTo>
                <a:lnTo>
                  <a:pt x="92074" y="8254"/>
                </a:lnTo>
                <a:lnTo>
                  <a:pt x="93979" y="9524"/>
                </a:lnTo>
                <a:lnTo>
                  <a:pt x="95249" y="10159"/>
                </a:lnTo>
                <a:lnTo>
                  <a:pt x="99059" y="11429"/>
                </a:lnTo>
                <a:lnTo>
                  <a:pt x="100329" y="12699"/>
                </a:lnTo>
                <a:lnTo>
                  <a:pt x="102234" y="13334"/>
                </a:lnTo>
                <a:lnTo>
                  <a:pt x="104139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 txBox="1"/>
          <p:nvPr/>
        </p:nvSpPr>
        <p:spPr>
          <a:xfrm>
            <a:off x="5299075" y="488378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2719705" y="4009390"/>
            <a:ext cx="650875" cy="351790"/>
          </a:xfrm>
          <a:custGeom>
            <a:avLst/>
            <a:gdLst/>
            <a:ahLst/>
            <a:cxnLst/>
            <a:rect l="l" t="t" r="r" b="b"/>
            <a:pathLst>
              <a:path w="650875" h="351789">
                <a:moveTo>
                  <a:pt x="0" y="0"/>
                </a:moveTo>
                <a:lnTo>
                  <a:pt x="650875" y="35179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267710" y="4269740"/>
            <a:ext cx="102870" cy="100330"/>
          </a:xfrm>
          <a:custGeom>
            <a:avLst/>
            <a:gdLst/>
            <a:ahLst/>
            <a:cxnLst/>
            <a:rect l="l" t="t" r="r" b="b"/>
            <a:pathLst>
              <a:path w="102870" h="100329">
                <a:moveTo>
                  <a:pt x="102870" y="91440"/>
                </a:moveTo>
                <a:lnTo>
                  <a:pt x="54610" y="0"/>
                </a:lnTo>
                <a:lnTo>
                  <a:pt x="102870" y="91440"/>
                </a:lnTo>
                <a:lnTo>
                  <a:pt x="0" y="100330"/>
                </a:lnTo>
                <a:lnTo>
                  <a:pt x="102870" y="9144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2892425" y="4214177"/>
            <a:ext cx="83820" cy="0"/>
          </a:xfrm>
          <a:custGeom>
            <a:avLst/>
            <a:gdLst/>
            <a:ahLst/>
            <a:cxnLst/>
            <a:rect l="l" t="t" r="r" b="b"/>
            <a:pathLst>
              <a:path w="83819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2883535" y="420973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3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2876232" y="420528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69" h="0">
                <a:moveTo>
                  <a:pt x="0" y="0"/>
                </a:moveTo>
                <a:lnTo>
                  <a:pt x="115569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2870200" y="420084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2865120" y="419639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860039" y="419195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856018" y="4187507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998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851784" y="4182745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464" y="0"/>
                </a:lnTo>
              </a:path>
            </a:pathLst>
          </a:custGeom>
          <a:ln w="5080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848609" y="41779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844800" y="417353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842577" y="4169092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4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840354" y="4164647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7324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838026" y="416020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1981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835909" y="4155757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214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834216" y="41513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4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832523" y="414655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988" y="0"/>
                </a:lnTo>
              </a:path>
            </a:pathLst>
          </a:custGeom>
          <a:ln w="508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831041" y="414178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2830194" y="413734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829136" y="413194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829771" y="413385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828289" y="41268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828501" y="4128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828924" y="413004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827654" y="41230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827866" y="412432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828289" y="412559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2827020" y="41186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827231" y="412051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827020" y="411511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827020" y="41090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827020" y="41103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827020" y="4112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827020" y="410464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827020" y="41071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827020" y="410114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827443" y="409511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827020" y="40976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827866" y="40913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27654" y="409320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5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28713" y="408685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828289" y="40887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828289" y="40900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829348" y="408305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828924" y="4084954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830618" y="40773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830194" y="407924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829983" y="408114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830829" y="407447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833687" y="4068445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832734" y="4070984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565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834216" y="406495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836968" y="4059554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 h="0">
                <a:moveTo>
                  <a:pt x="0" y="0"/>
                </a:moveTo>
                <a:lnTo>
                  <a:pt x="194098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836121" y="406145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5791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837814" y="405606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839931" y="405161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4" h="0">
                <a:moveTo>
                  <a:pt x="0" y="0"/>
                </a:moveTo>
                <a:lnTo>
                  <a:pt x="188171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842471" y="404717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091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844799" y="404272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848186" y="4032885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5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860674" y="4010025"/>
            <a:ext cx="146685" cy="15240"/>
          </a:xfrm>
          <a:custGeom>
            <a:avLst/>
            <a:gdLst/>
            <a:ahLst/>
            <a:cxnLst/>
            <a:rect l="l" t="t" r="r" b="b"/>
            <a:pathLst>
              <a:path w="146685" h="15239">
                <a:moveTo>
                  <a:pt x="146685" y="15240"/>
                </a:moveTo>
                <a:lnTo>
                  <a:pt x="0" y="15240"/>
                </a:lnTo>
                <a:lnTo>
                  <a:pt x="1270" y="13969"/>
                </a:lnTo>
                <a:lnTo>
                  <a:pt x="3175" y="12699"/>
                </a:lnTo>
                <a:lnTo>
                  <a:pt x="6985" y="8889"/>
                </a:lnTo>
                <a:lnTo>
                  <a:pt x="8890" y="7619"/>
                </a:lnTo>
                <a:lnTo>
                  <a:pt x="10160" y="6984"/>
                </a:lnTo>
                <a:lnTo>
                  <a:pt x="12065" y="5714"/>
                </a:lnTo>
                <a:lnTo>
                  <a:pt x="14605" y="3174"/>
                </a:lnTo>
                <a:lnTo>
                  <a:pt x="16510" y="2539"/>
                </a:lnTo>
                <a:lnTo>
                  <a:pt x="17780" y="1269"/>
                </a:lnTo>
                <a:lnTo>
                  <a:pt x="19684" y="0"/>
                </a:lnTo>
                <a:lnTo>
                  <a:pt x="127000" y="0"/>
                </a:lnTo>
                <a:lnTo>
                  <a:pt x="128905" y="1269"/>
                </a:lnTo>
                <a:lnTo>
                  <a:pt x="130175" y="2539"/>
                </a:lnTo>
                <a:lnTo>
                  <a:pt x="132080" y="3174"/>
                </a:lnTo>
                <a:lnTo>
                  <a:pt x="134620" y="5714"/>
                </a:lnTo>
                <a:lnTo>
                  <a:pt x="136525" y="6984"/>
                </a:lnTo>
                <a:lnTo>
                  <a:pt x="137795" y="7619"/>
                </a:lnTo>
                <a:lnTo>
                  <a:pt x="139700" y="8889"/>
                </a:lnTo>
                <a:lnTo>
                  <a:pt x="143510" y="12699"/>
                </a:lnTo>
                <a:lnTo>
                  <a:pt x="145415" y="13969"/>
                </a:lnTo>
                <a:lnTo>
                  <a:pt x="146685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880359" y="3995420"/>
            <a:ext cx="107314" cy="14604"/>
          </a:xfrm>
          <a:custGeom>
            <a:avLst/>
            <a:gdLst/>
            <a:ahLst/>
            <a:cxnLst/>
            <a:rect l="l" t="t" r="r" b="b"/>
            <a:pathLst>
              <a:path w="107314" h="14604">
                <a:moveTo>
                  <a:pt x="64769" y="634"/>
                </a:moveTo>
                <a:lnTo>
                  <a:pt x="42544" y="634"/>
                </a:lnTo>
                <a:lnTo>
                  <a:pt x="44449" y="0"/>
                </a:lnTo>
                <a:lnTo>
                  <a:pt x="62864" y="0"/>
                </a:lnTo>
                <a:lnTo>
                  <a:pt x="64769" y="634"/>
                </a:lnTo>
                <a:close/>
              </a:path>
              <a:path w="107314" h="14604">
                <a:moveTo>
                  <a:pt x="70484" y="1269"/>
                </a:moveTo>
                <a:lnTo>
                  <a:pt x="36829" y="1269"/>
                </a:lnTo>
                <a:lnTo>
                  <a:pt x="38734" y="634"/>
                </a:lnTo>
                <a:lnTo>
                  <a:pt x="68579" y="634"/>
                </a:lnTo>
                <a:lnTo>
                  <a:pt x="70484" y="1269"/>
                </a:lnTo>
                <a:close/>
              </a:path>
              <a:path w="107314" h="14604">
                <a:moveTo>
                  <a:pt x="76199" y="2539"/>
                </a:moveTo>
                <a:lnTo>
                  <a:pt x="31114" y="2539"/>
                </a:lnTo>
                <a:lnTo>
                  <a:pt x="34924" y="1269"/>
                </a:lnTo>
                <a:lnTo>
                  <a:pt x="72389" y="1269"/>
                </a:lnTo>
                <a:lnTo>
                  <a:pt x="76199" y="2539"/>
                </a:lnTo>
                <a:close/>
              </a:path>
              <a:path w="107314" h="14604">
                <a:moveTo>
                  <a:pt x="83184" y="4444"/>
                </a:moveTo>
                <a:lnTo>
                  <a:pt x="24129" y="4444"/>
                </a:lnTo>
                <a:lnTo>
                  <a:pt x="29844" y="2539"/>
                </a:lnTo>
                <a:lnTo>
                  <a:pt x="78104" y="2539"/>
                </a:lnTo>
                <a:lnTo>
                  <a:pt x="79374" y="3174"/>
                </a:lnTo>
                <a:lnTo>
                  <a:pt x="83184" y="4444"/>
                </a:lnTo>
                <a:close/>
              </a:path>
              <a:path w="107314" h="14604">
                <a:moveTo>
                  <a:pt x="107314" y="14604"/>
                </a:moveTo>
                <a:lnTo>
                  <a:pt x="0" y="14604"/>
                </a:lnTo>
                <a:lnTo>
                  <a:pt x="1904" y="13969"/>
                </a:lnTo>
                <a:lnTo>
                  <a:pt x="3174" y="12699"/>
                </a:lnTo>
                <a:lnTo>
                  <a:pt x="5079" y="12064"/>
                </a:lnTo>
                <a:lnTo>
                  <a:pt x="6349" y="11429"/>
                </a:lnTo>
                <a:lnTo>
                  <a:pt x="8254" y="10159"/>
                </a:lnTo>
                <a:lnTo>
                  <a:pt x="12064" y="8889"/>
                </a:lnTo>
                <a:lnTo>
                  <a:pt x="13334" y="8254"/>
                </a:lnTo>
                <a:lnTo>
                  <a:pt x="15239" y="6984"/>
                </a:lnTo>
                <a:lnTo>
                  <a:pt x="19049" y="5714"/>
                </a:lnTo>
                <a:lnTo>
                  <a:pt x="20319" y="5079"/>
                </a:lnTo>
                <a:lnTo>
                  <a:pt x="22224" y="4444"/>
                </a:lnTo>
                <a:lnTo>
                  <a:pt x="85089" y="4444"/>
                </a:lnTo>
                <a:lnTo>
                  <a:pt x="88899" y="5714"/>
                </a:lnTo>
                <a:lnTo>
                  <a:pt x="90169" y="6349"/>
                </a:lnTo>
                <a:lnTo>
                  <a:pt x="92074" y="6984"/>
                </a:lnTo>
                <a:lnTo>
                  <a:pt x="93979" y="8254"/>
                </a:lnTo>
                <a:lnTo>
                  <a:pt x="95884" y="8889"/>
                </a:lnTo>
                <a:lnTo>
                  <a:pt x="97154" y="9524"/>
                </a:lnTo>
                <a:lnTo>
                  <a:pt x="99059" y="10159"/>
                </a:lnTo>
                <a:lnTo>
                  <a:pt x="100964" y="11429"/>
                </a:lnTo>
                <a:lnTo>
                  <a:pt x="102234" y="12064"/>
                </a:lnTo>
                <a:lnTo>
                  <a:pt x="104139" y="12699"/>
                </a:lnTo>
                <a:lnTo>
                  <a:pt x="105409" y="13969"/>
                </a:lnTo>
                <a:lnTo>
                  <a:pt x="107314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 txBox="1"/>
          <p:nvPr/>
        </p:nvSpPr>
        <p:spPr>
          <a:xfrm>
            <a:off x="2864485" y="400113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54400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868295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868295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85440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86766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86766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 txBox="1"/>
          <p:nvPr/>
        </p:nvSpPr>
        <p:spPr>
          <a:xfrm>
            <a:off x="854710" y="343471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844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ServletRequest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0" name="object 540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827095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839720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839720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82709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83908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83908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 txBox="1"/>
          <p:nvPr/>
        </p:nvSpPr>
        <p:spPr>
          <a:xfrm>
            <a:off x="827405" y="5290820"/>
            <a:ext cx="208788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处理方法入参对象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3574415" y="5751195"/>
            <a:ext cx="7493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 txBox="1"/>
          <p:nvPr/>
        </p:nvSpPr>
        <p:spPr>
          <a:xfrm>
            <a:off x="4384675" y="5736590"/>
            <a:ext cx="2647315" cy="65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480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BindingResult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宋体"/>
                <a:cs typeface="宋体"/>
              </a:rPr>
              <a:t>处理方法的签名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2827655" y="4714240"/>
            <a:ext cx="711200" cy="528320"/>
          </a:xfrm>
          <a:custGeom>
            <a:avLst/>
            <a:gdLst/>
            <a:ahLst/>
            <a:cxnLst/>
            <a:rect l="l" t="t" r="r" b="b"/>
            <a:pathLst>
              <a:path w="711200" h="528320">
                <a:moveTo>
                  <a:pt x="0" y="528320"/>
                </a:moveTo>
                <a:lnTo>
                  <a:pt x="7112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435350" y="4714240"/>
            <a:ext cx="103505" cy="96520"/>
          </a:xfrm>
          <a:custGeom>
            <a:avLst/>
            <a:gdLst/>
            <a:ahLst/>
            <a:cxnLst/>
            <a:rect l="l" t="t" r="r" b="b"/>
            <a:pathLst>
              <a:path w="103504" h="96520">
                <a:moveTo>
                  <a:pt x="103505" y="0"/>
                </a:moveTo>
                <a:lnTo>
                  <a:pt x="0" y="5080"/>
                </a:lnTo>
                <a:lnTo>
                  <a:pt x="103505" y="0"/>
                </a:lnTo>
                <a:lnTo>
                  <a:pt x="68580" y="96520"/>
                </a:lnTo>
                <a:lnTo>
                  <a:pt x="103505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994660" y="5213032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183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986404" y="520636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988627" y="52076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24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991484" y="520890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993707" y="521017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978150" y="520350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 h="0">
                <a:moveTo>
                  <a:pt x="0" y="0"/>
                </a:moveTo>
                <a:lnTo>
                  <a:pt x="116203" y="0"/>
                </a:lnTo>
              </a:path>
            </a:pathLst>
          </a:custGeom>
          <a:ln w="44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973070" y="519906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967355" y="5194300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5080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962275" y="5189537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958041" y="5184775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 h="0">
                <a:moveTo>
                  <a:pt x="0" y="0"/>
                </a:moveTo>
                <a:lnTo>
                  <a:pt x="157056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954654" y="5180012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3194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951479" y="5175567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947669" y="517080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79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945341" y="5166042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2244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943224" y="5161597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 h="0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940684" y="5156834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 h="0">
                <a:moveTo>
                  <a:pt x="0" y="0"/>
                </a:moveTo>
                <a:lnTo>
                  <a:pt x="191769" y="0"/>
                </a:lnTo>
              </a:path>
            </a:pathLst>
          </a:custGeom>
          <a:ln w="5079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938568" y="5152072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936874" y="51473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5080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935393" y="514254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933911" y="5138102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932853" y="513334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508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32112" y="51282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932641" y="51301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931159" y="512254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931371" y="512381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97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931794" y="512572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2930524" y="511810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2930736" y="512000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931159" y="51212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930101" y="51136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2930524" y="511555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929889" y="510857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2929889" y="510984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2929889" y="511175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929889" y="5105082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2929889" y="510063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2929889" y="50952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929889" y="509777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2930524" y="50895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2930312" y="509142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929889" y="509333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930948" y="508507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2930524" y="508762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77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931583" y="508127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2931159" y="50831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2932853" y="5075554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932218" y="50774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06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2931794" y="507936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12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2933487" y="507110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 h="0">
                <a:moveTo>
                  <a:pt x="0" y="0"/>
                </a:moveTo>
                <a:lnTo>
                  <a:pt x="20552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933064" y="507365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692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2933911" y="5067617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2935393" y="506317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936874" y="5058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5080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2938568" y="5053647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2942377" y="504761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941743" y="5048884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01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2941319" y="505015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4" h="0">
                <a:moveTo>
                  <a:pt x="0" y="0"/>
                </a:moveTo>
                <a:lnTo>
                  <a:pt x="18986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2944706" y="504317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943648" y="504507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19" h="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2945447" y="503967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1927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2947669" y="503491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5" y="0"/>
                </a:lnTo>
              </a:path>
            </a:pathLst>
          </a:custGeom>
          <a:ln w="508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951479" y="5024754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963544" y="5001260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145414" y="15874"/>
                </a:moveTo>
                <a:lnTo>
                  <a:pt x="0" y="15874"/>
                </a:lnTo>
                <a:lnTo>
                  <a:pt x="1269" y="14604"/>
                </a:lnTo>
                <a:lnTo>
                  <a:pt x="3174" y="13334"/>
                </a:lnTo>
                <a:lnTo>
                  <a:pt x="6984" y="9524"/>
                </a:lnTo>
                <a:lnTo>
                  <a:pt x="8889" y="8254"/>
                </a:lnTo>
                <a:lnTo>
                  <a:pt x="11429" y="5714"/>
                </a:lnTo>
                <a:lnTo>
                  <a:pt x="13334" y="4444"/>
                </a:lnTo>
                <a:lnTo>
                  <a:pt x="14604" y="3809"/>
                </a:lnTo>
                <a:lnTo>
                  <a:pt x="16509" y="2539"/>
                </a:lnTo>
                <a:lnTo>
                  <a:pt x="17779" y="1269"/>
                </a:lnTo>
                <a:lnTo>
                  <a:pt x="19684" y="634"/>
                </a:lnTo>
                <a:lnTo>
                  <a:pt x="20319" y="0"/>
                </a:lnTo>
                <a:lnTo>
                  <a:pt x="125412" y="0"/>
                </a:lnTo>
                <a:lnTo>
                  <a:pt x="126364" y="634"/>
                </a:lnTo>
                <a:lnTo>
                  <a:pt x="127634" y="1269"/>
                </a:lnTo>
                <a:lnTo>
                  <a:pt x="129539" y="2539"/>
                </a:lnTo>
                <a:lnTo>
                  <a:pt x="130809" y="3809"/>
                </a:lnTo>
                <a:lnTo>
                  <a:pt x="132714" y="4444"/>
                </a:lnTo>
                <a:lnTo>
                  <a:pt x="133984" y="5714"/>
                </a:lnTo>
                <a:lnTo>
                  <a:pt x="135889" y="6984"/>
                </a:lnTo>
                <a:lnTo>
                  <a:pt x="139699" y="10794"/>
                </a:lnTo>
                <a:lnTo>
                  <a:pt x="141604" y="12064"/>
                </a:lnTo>
                <a:lnTo>
                  <a:pt x="145414" y="15874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2983864" y="4986019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61595" y="634"/>
                </a:moveTo>
                <a:lnTo>
                  <a:pt x="43180" y="634"/>
                </a:lnTo>
                <a:lnTo>
                  <a:pt x="45085" y="0"/>
                </a:lnTo>
                <a:lnTo>
                  <a:pt x="59690" y="0"/>
                </a:lnTo>
                <a:lnTo>
                  <a:pt x="61595" y="634"/>
                </a:lnTo>
                <a:close/>
              </a:path>
              <a:path w="105410" h="15239">
                <a:moveTo>
                  <a:pt x="67310" y="1269"/>
                </a:moveTo>
                <a:lnTo>
                  <a:pt x="37465" y="1269"/>
                </a:lnTo>
                <a:lnTo>
                  <a:pt x="39370" y="634"/>
                </a:lnTo>
                <a:lnTo>
                  <a:pt x="65405" y="634"/>
                </a:lnTo>
                <a:lnTo>
                  <a:pt x="67310" y="1269"/>
                </a:lnTo>
                <a:close/>
              </a:path>
              <a:path w="105410" h="15239">
                <a:moveTo>
                  <a:pt x="71120" y="1904"/>
                </a:moveTo>
                <a:lnTo>
                  <a:pt x="34290" y="1904"/>
                </a:lnTo>
                <a:lnTo>
                  <a:pt x="35560" y="1269"/>
                </a:lnTo>
                <a:lnTo>
                  <a:pt x="69215" y="1269"/>
                </a:lnTo>
                <a:lnTo>
                  <a:pt x="71120" y="1904"/>
                </a:lnTo>
                <a:close/>
              </a:path>
              <a:path w="105410" h="15239">
                <a:moveTo>
                  <a:pt x="76835" y="3174"/>
                </a:moveTo>
                <a:lnTo>
                  <a:pt x="28575" y="3174"/>
                </a:lnTo>
                <a:lnTo>
                  <a:pt x="32385" y="1904"/>
                </a:lnTo>
                <a:lnTo>
                  <a:pt x="73025" y="1904"/>
                </a:lnTo>
                <a:lnTo>
                  <a:pt x="76835" y="3174"/>
                </a:lnTo>
                <a:close/>
              </a:path>
              <a:path w="105410" h="15239">
                <a:moveTo>
                  <a:pt x="105093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0795" y="9524"/>
                </a:lnTo>
                <a:lnTo>
                  <a:pt x="12700" y="8254"/>
                </a:lnTo>
                <a:lnTo>
                  <a:pt x="14605" y="7619"/>
                </a:lnTo>
                <a:lnTo>
                  <a:pt x="15875" y="6984"/>
                </a:lnTo>
                <a:lnTo>
                  <a:pt x="21590" y="5079"/>
                </a:lnTo>
                <a:lnTo>
                  <a:pt x="22860" y="4444"/>
                </a:lnTo>
                <a:lnTo>
                  <a:pt x="26670" y="3174"/>
                </a:lnTo>
                <a:lnTo>
                  <a:pt x="78105" y="3174"/>
                </a:lnTo>
                <a:lnTo>
                  <a:pt x="85725" y="5714"/>
                </a:lnTo>
                <a:lnTo>
                  <a:pt x="86995" y="6349"/>
                </a:lnTo>
                <a:lnTo>
                  <a:pt x="92710" y="8254"/>
                </a:lnTo>
                <a:lnTo>
                  <a:pt x="93980" y="9524"/>
                </a:lnTo>
                <a:lnTo>
                  <a:pt x="97790" y="10794"/>
                </a:lnTo>
                <a:lnTo>
                  <a:pt x="99060" y="12064"/>
                </a:lnTo>
                <a:lnTo>
                  <a:pt x="100965" y="12699"/>
                </a:lnTo>
                <a:lnTo>
                  <a:pt x="102870" y="13969"/>
                </a:lnTo>
                <a:lnTo>
                  <a:pt x="104140" y="14604"/>
                </a:lnTo>
                <a:lnTo>
                  <a:pt x="105093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 txBox="1"/>
          <p:nvPr/>
        </p:nvSpPr>
        <p:spPr>
          <a:xfrm>
            <a:off x="2967354" y="49961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3241039" y="3329940"/>
            <a:ext cx="170180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数据类型转换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格式化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6130290" y="412242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Microsoft JhengHei"/>
                <a:cs typeface="Microsoft JhengHei"/>
              </a:rPr>
              <a:t>数据校验</a:t>
            </a:r>
            <a:endParaRPr sz="1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数据格式化</a:t>
            </a:r>
            <a:r>
              <a:rPr dirty="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786"/>
            <a:ext cx="8030209" cy="3221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68605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属性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</a:t>
            </a:r>
            <a:r>
              <a:rPr dirty="0" sz="2400" spc="-5">
                <a:latin typeface="宋体"/>
                <a:cs typeface="宋体"/>
              </a:rPr>
              <a:t>输</a:t>
            </a:r>
            <a:r>
              <a:rPr dirty="0" sz="2400" spc="-5">
                <a:latin typeface="MS Gothic"/>
                <a:cs typeface="MS Gothic"/>
              </a:rPr>
              <a:t>入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宋体"/>
                <a:cs typeface="宋体"/>
              </a:rPr>
              <a:t>输</a:t>
            </a:r>
            <a:r>
              <a:rPr dirty="0" sz="2400" spc="-5">
                <a:latin typeface="MS Gothic"/>
                <a:cs typeface="MS Gothic"/>
              </a:rPr>
              <a:t>出</a:t>
            </a:r>
            <a:r>
              <a:rPr dirty="0" sz="2400" spc="-5">
                <a:latin typeface="宋体"/>
                <a:cs typeface="宋体"/>
              </a:rPr>
              <a:t>进</a:t>
            </a:r>
            <a:r>
              <a:rPr dirty="0" sz="2400" spc="-5">
                <a:latin typeface="MS Gothic"/>
                <a:cs typeface="MS Gothic"/>
              </a:rPr>
              <a:t>行格式化，从其本</a:t>
            </a:r>
            <a:r>
              <a:rPr dirty="0" sz="2400" spc="-5">
                <a:latin typeface="宋体"/>
                <a:cs typeface="宋体"/>
              </a:rPr>
              <a:t>质</a:t>
            </a:r>
            <a:r>
              <a:rPr dirty="0" sz="2400" spc="-5">
                <a:latin typeface="MS Gothic"/>
                <a:cs typeface="MS Gothic"/>
              </a:rPr>
              <a:t>上</a:t>
            </a:r>
            <a:r>
              <a:rPr dirty="0" sz="2400" spc="-5">
                <a:latin typeface="宋体"/>
                <a:cs typeface="宋体"/>
              </a:rPr>
              <a:t>讲</a:t>
            </a:r>
            <a:r>
              <a:rPr dirty="0" sz="2400" spc="-5">
                <a:latin typeface="MS Gothic"/>
                <a:cs typeface="MS Gothic"/>
              </a:rPr>
              <a:t>依然 </a:t>
            </a:r>
            <a:r>
              <a:rPr dirty="0" sz="2400" spc="-108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属于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转换</a:t>
            </a:r>
            <a:r>
              <a:rPr dirty="0" sz="2400" spc="-5">
                <a:latin typeface="Arial"/>
                <a:cs typeface="Arial"/>
              </a:rPr>
              <a:t>”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的范畴。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在格式化模</a:t>
            </a:r>
            <a:r>
              <a:rPr dirty="0" sz="2400">
                <a:latin typeface="宋体"/>
                <a:cs typeface="宋体"/>
              </a:rPr>
              <a:t>块</a:t>
            </a:r>
            <a:r>
              <a:rPr dirty="0" sz="2400">
                <a:latin typeface="MS Gothic"/>
                <a:cs typeface="MS Gothic"/>
              </a:rPr>
              <a:t>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了一个</a:t>
            </a:r>
            <a:r>
              <a:rPr dirty="0" sz="2400">
                <a:latin typeface="宋体"/>
                <a:cs typeface="宋体"/>
              </a:rPr>
              <a:t>实现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ConversionService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接口的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</a:t>
            </a:r>
            <a:r>
              <a:rPr dirty="0" sz="2400" spc="-11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该实现类扩</a:t>
            </a:r>
            <a:r>
              <a:rPr dirty="0" sz="2400">
                <a:latin typeface="MS Gothic"/>
                <a:cs typeface="MS Gothic"/>
              </a:rPr>
              <a:t>展  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GenericConversionService</a:t>
            </a:r>
            <a:r>
              <a:rPr dirty="0" sz="2400" spc="-5">
                <a:latin typeface="MS Gothic"/>
                <a:cs typeface="MS Gothic"/>
              </a:rPr>
              <a:t>，因此它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既具有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功能，又具有格式化的功能</a:t>
            </a:r>
            <a:endParaRPr sz="2400">
              <a:latin typeface="等线"/>
              <a:cs typeface="等线"/>
            </a:endParaRPr>
          </a:p>
          <a:p>
            <a:pPr marL="354965" marR="179705" indent="-342265">
              <a:lnSpc>
                <a:spcPts val="2480"/>
              </a:lnSpc>
              <a:spcBef>
                <a:spcPts val="27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FormattingConversionService </a:t>
            </a:r>
            <a:r>
              <a:rPr dirty="0" sz="2400">
                <a:latin typeface="宋体"/>
                <a:cs typeface="宋体"/>
              </a:rPr>
              <a:t>拥</a:t>
            </a:r>
            <a:r>
              <a:rPr dirty="0" sz="2400">
                <a:latin typeface="MS Gothic"/>
                <a:cs typeface="MS Gothic"/>
              </a:rPr>
              <a:t>有一个 </a:t>
            </a:r>
            <a:r>
              <a:rPr dirty="0" sz="2400" spc="-11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FormattingConversionServiceFactroyBean</a:t>
            </a:r>
            <a:r>
              <a:rPr dirty="0" sz="2400" spc="-2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工厂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后者用于在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</a:t>
            </a:r>
            <a:r>
              <a:rPr dirty="0" sz="2400">
                <a:latin typeface="宋体"/>
                <a:cs typeface="宋体"/>
              </a:rPr>
              <a:t>构</a:t>
            </a:r>
            <a:r>
              <a:rPr dirty="0" sz="2400">
                <a:latin typeface="MS Gothic"/>
                <a:cs typeface="MS Gothic"/>
              </a:rPr>
              <a:t>造前者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554" y="1811654"/>
            <a:ext cx="8482965" cy="3472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FormattingConversionServiceFactroyBean </a:t>
            </a:r>
            <a:r>
              <a:rPr dirty="0" sz="2400">
                <a:latin typeface="MS Gothic"/>
                <a:cs typeface="MS Gothic"/>
              </a:rPr>
              <a:t>内部已</a:t>
            </a:r>
            <a:r>
              <a:rPr dirty="0" sz="2400">
                <a:latin typeface="宋体"/>
                <a:cs typeface="宋体"/>
              </a:rPr>
              <a:t>经</a:t>
            </a:r>
            <a:r>
              <a:rPr dirty="0" sz="2400">
                <a:latin typeface="MS Gothic"/>
                <a:cs typeface="MS Gothic"/>
              </a:rPr>
              <a:t>注册了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755015" marR="64135" indent="-285115">
              <a:lnSpc>
                <a:spcPts val="2300"/>
              </a:lnSpc>
              <a:spcBef>
                <a:spcPts val="51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NumberFormatAnnotationFormatterFactroy</a:t>
            </a:r>
            <a:r>
              <a:rPr dirty="0" sz="2000" spc="-5">
                <a:latin typeface="MS Gothic"/>
                <a:cs typeface="MS Gothic"/>
              </a:rPr>
              <a:t>：支持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数字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型的属性 </a:t>
            </a:r>
            <a:r>
              <a:rPr dirty="0" sz="2000" spc="-825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使用</a:t>
            </a:r>
            <a:r>
              <a:rPr dirty="0" sz="2000" spc="-470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0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  <a:p>
            <a:pPr lvl="1" marL="755015" marR="79375" indent="-285115">
              <a:lnSpc>
                <a:spcPts val="2290"/>
              </a:lnSpc>
              <a:spcBef>
                <a:spcPts val="45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JodaDateTimeFormatAnnotationFormatterFactroy</a:t>
            </a:r>
            <a:r>
              <a:rPr dirty="0" sz="2000" spc="-5">
                <a:latin typeface="MS Gothic"/>
                <a:cs typeface="MS Gothic"/>
              </a:rPr>
              <a:t>：支持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 </a:t>
            </a:r>
            <a:r>
              <a:rPr dirty="0" sz="2000" spc="-825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的属性使用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@DateTimeFormat</a:t>
            </a:r>
            <a:r>
              <a:rPr dirty="0" sz="20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  <a:p>
            <a:pPr marL="354965" marR="89535" indent="-342265">
              <a:lnSpc>
                <a:spcPts val="275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装配了</a:t>
            </a:r>
            <a:r>
              <a:rPr dirty="0" sz="2400" spc="-49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FormattingConversionServiceFactroyBean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后，就可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定及模型数据</a:t>
            </a:r>
            <a:r>
              <a:rPr dirty="0" sz="2400">
                <a:latin typeface="宋体"/>
                <a:cs typeface="宋体"/>
              </a:rPr>
              <a:t>输</a:t>
            </a:r>
            <a:r>
              <a:rPr dirty="0" sz="2400">
                <a:latin typeface="MS Gothic"/>
                <a:cs typeface="MS Gothic"/>
              </a:rPr>
              <a:t>出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使用注解</a:t>
            </a:r>
            <a:r>
              <a:rPr dirty="0" sz="2400">
                <a:latin typeface="宋体"/>
                <a:cs typeface="宋体"/>
              </a:rPr>
              <a:t>驱动 </a:t>
            </a:r>
            <a:r>
              <a:rPr dirty="0" sz="2400" spc="-112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了。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建的 </a:t>
            </a:r>
            <a:r>
              <a:rPr dirty="0" sz="2400" spc="-60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实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例即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FormattingConversionServiceFactroyBean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19" y="5949315"/>
            <a:ext cx="53594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日期格式化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154" y="1837054"/>
            <a:ext cx="8344534" cy="413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3970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@DateTimeFormat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注解可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 </a:t>
            </a:r>
            <a:r>
              <a:rPr dirty="0" sz="2400" spc="-57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java.util.Date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java.util.Calendar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java.long.Long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时间 </a:t>
            </a:r>
            <a:r>
              <a:rPr dirty="0" sz="2400" spc="-49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755015" marR="232410" indent="-285115">
              <a:lnSpc>
                <a:spcPts val="2300"/>
              </a:lnSpc>
              <a:spcBef>
                <a:spcPts val="44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pattern 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</a:t>
            </a:r>
            <a:r>
              <a:rPr dirty="0" sz="2000" spc="-5">
                <a:latin typeface="宋体"/>
                <a:cs typeface="宋体"/>
              </a:rPr>
              <a:t>为</a:t>
            </a:r>
            <a:r>
              <a:rPr dirty="0" sz="2000" spc="-5">
                <a:latin typeface="MS Gothic"/>
                <a:cs typeface="MS Gothic"/>
              </a:rPr>
              <a:t>字符串。指定解析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格式化字段数据的模式， </a:t>
            </a:r>
            <a:r>
              <a:rPr dirty="0" sz="2000" spc="-89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如：</a:t>
            </a:r>
            <a:r>
              <a:rPr dirty="0" sz="2000" spc="-5">
                <a:latin typeface="Arial"/>
                <a:cs typeface="Arial"/>
              </a:rPr>
              <a:t>”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yyyy-MM-dd</a:t>
            </a:r>
            <a:r>
              <a:rPr dirty="0" sz="20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hh:mm:ss</a:t>
            </a:r>
            <a:r>
              <a:rPr dirty="0" sz="2000" spc="-5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755015" marR="6604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iso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属性：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3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DateTimeFormat.ISO</a:t>
            </a:r>
            <a:r>
              <a:rPr dirty="0" sz="2000" spc="-5">
                <a:latin typeface="MS Gothic"/>
                <a:cs typeface="MS Gothic"/>
              </a:rPr>
              <a:t>。指定解析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格式化字段数据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5">
                <a:latin typeface="Arial"/>
                <a:cs typeface="Arial"/>
              </a:rPr>
              <a:t>ISO</a:t>
            </a:r>
            <a:r>
              <a:rPr dirty="0" sz="2000" spc="-5">
                <a:latin typeface="MS Gothic"/>
                <a:cs typeface="MS Gothic"/>
              </a:rPr>
              <a:t>模式，包括四</a:t>
            </a:r>
            <a:r>
              <a:rPr dirty="0" sz="2000" spc="-5">
                <a:latin typeface="宋体"/>
                <a:cs typeface="宋体"/>
              </a:rPr>
              <a:t>种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ISO.NONE</a:t>
            </a:r>
            <a:r>
              <a:rPr dirty="0" sz="2000" spc="-5">
                <a:latin typeface="MS Gothic"/>
                <a:cs typeface="MS Gothic"/>
              </a:rPr>
              <a:t>（不使用）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--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默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宋体"/>
                <a:cs typeface="宋体"/>
              </a:rPr>
              <a:t>认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ISO.DATE(yyyy-MM-dd)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ISO.TIME(hh:mm:ss.SSSZ)</a:t>
            </a:r>
            <a:r>
              <a:rPr dirty="0" sz="2000" spc="-5">
                <a:latin typeface="MS Gothic"/>
                <a:cs typeface="MS Gothic"/>
              </a:rPr>
              <a:t>、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ISO.DATE_TIME(yyyy-MM-dd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hh:mm:ss.SSSZ)</a:t>
            </a:r>
            <a:endParaRPr sz="2000">
              <a:latin typeface="Arial"/>
              <a:cs typeface="Arial"/>
            </a:endParaRPr>
          </a:p>
          <a:p>
            <a:pPr algn="just" marL="755015" marR="5080" indent="-285115">
              <a:lnSpc>
                <a:spcPts val="2290"/>
              </a:lnSpc>
              <a:spcBef>
                <a:spcPts val="455"/>
              </a:spcBef>
            </a:pPr>
            <a:r>
              <a:rPr dirty="0" sz="2000" spc="-5">
                <a:latin typeface="Arial"/>
                <a:cs typeface="Arial"/>
              </a:rPr>
              <a:t>– </a:t>
            </a:r>
            <a:r>
              <a:rPr dirty="0" sz="2000">
                <a:latin typeface="Arial"/>
                <a:cs typeface="Arial"/>
              </a:rPr>
              <a:t>style </a:t>
            </a:r>
            <a:r>
              <a:rPr dirty="0" sz="2000">
                <a:latin typeface="MS Gothic"/>
                <a:cs typeface="MS Gothic"/>
              </a:rPr>
              <a:t>属性：字符串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型。通</a:t>
            </a:r>
            <a:r>
              <a:rPr dirty="0" sz="2000">
                <a:latin typeface="宋体"/>
                <a:cs typeface="宋体"/>
              </a:rPr>
              <a:t>过样</a:t>
            </a:r>
            <a:r>
              <a:rPr dirty="0" sz="2000">
                <a:latin typeface="MS Gothic"/>
                <a:cs typeface="MS Gothic"/>
              </a:rPr>
              <a:t>式指定日期</a:t>
            </a:r>
            <a:r>
              <a:rPr dirty="0" sz="2000">
                <a:latin typeface="宋体"/>
                <a:cs typeface="宋体"/>
              </a:rPr>
              <a:t>时间</a:t>
            </a:r>
            <a:r>
              <a:rPr dirty="0" sz="2000">
                <a:latin typeface="MS Gothic"/>
                <a:cs typeface="MS Gothic"/>
              </a:rPr>
              <a:t>的格式，由</a:t>
            </a:r>
            <a:r>
              <a:rPr dirty="0" sz="2000">
                <a:latin typeface="宋体"/>
                <a:cs typeface="宋体"/>
              </a:rPr>
              <a:t>两</a:t>
            </a:r>
            <a:r>
              <a:rPr dirty="0" sz="2000">
                <a:latin typeface="MS Gothic"/>
                <a:cs typeface="MS Gothic"/>
              </a:rPr>
              <a:t>位字 </a:t>
            </a:r>
            <a:r>
              <a:rPr dirty="0" sz="2000" spc="-975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符</a:t>
            </a:r>
            <a:r>
              <a:rPr dirty="0" sz="2000" spc="-5">
                <a:latin typeface="宋体"/>
                <a:cs typeface="宋体"/>
              </a:rPr>
              <a:t>组</a:t>
            </a:r>
            <a:r>
              <a:rPr dirty="0" sz="2000" spc="-5">
                <a:latin typeface="MS Gothic"/>
                <a:cs typeface="MS Gothic"/>
              </a:rPr>
              <a:t>成，第一位表示日期的格式，第二位表示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的格式：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5">
                <a:latin typeface="MS Gothic"/>
                <a:cs typeface="MS Gothic"/>
              </a:rPr>
              <a:t>：短日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M</a:t>
            </a:r>
            <a:r>
              <a:rPr dirty="0" sz="2000" spc="-5">
                <a:latin typeface="MS Gothic"/>
                <a:cs typeface="MS Gothic"/>
              </a:rPr>
              <a:t>：中日期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长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sz="2000" spc="-5">
                <a:latin typeface="MS Gothic"/>
                <a:cs typeface="MS Gothic"/>
              </a:rPr>
              <a:t>：完整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5">
                <a:latin typeface="MS Gothic"/>
                <a:cs typeface="MS Gothic"/>
              </a:rPr>
              <a:t>：忽略日期或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</a:t>
            </a:r>
            <a:r>
              <a:rPr dirty="0">
                <a:latin typeface="宋体"/>
                <a:cs typeface="宋体"/>
              </a:rPr>
              <a:t>值</a:t>
            </a:r>
            <a:r>
              <a:rPr dirty="0">
                <a:latin typeface="MS Gothic"/>
                <a:cs typeface="MS Gothic"/>
              </a:rPr>
              <a:t>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909698"/>
            <a:ext cx="8336280" cy="3049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可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对类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似数字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型的属性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行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标 </a:t>
            </a:r>
            <a:r>
              <a:rPr dirty="0" sz="2800" spc="-6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800">
                <a:latin typeface="MS Gothic"/>
                <a:cs typeface="MS Gothic"/>
              </a:rPr>
              <a:t>，它</a:t>
            </a:r>
            <a:r>
              <a:rPr dirty="0" sz="2800">
                <a:latin typeface="宋体"/>
                <a:cs typeface="宋体"/>
              </a:rPr>
              <a:t>拥</a:t>
            </a:r>
            <a:r>
              <a:rPr dirty="0" sz="2800">
                <a:latin typeface="MS Gothic"/>
                <a:cs typeface="MS Gothic"/>
              </a:rPr>
              <a:t>有</a:t>
            </a:r>
            <a:r>
              <a:rPr dirty="0" sz="2800">
                <a:latin typeface="宋体"/>
                <a:cs typeface="宋体"/>
              </a:rPr>
              <a:t>两</a:t>
            </a:r>
            <a:r>
              <a:rPr dirty="0" sz="2800">
                <a:latin typeface="MS Gothic"/>
                <a:cs typeface="MS Gothic"/>
              </a:rPr>
              <a:t>个互斥的属性：</a:t>
            </a:r>
            <a:endParaRPr sz="2800">
              <a:latin typeface="MS Gothic"/>
              <a:cs typeface="MS Gothic"/>
            </a:endParaRPr>
          </a:p>
          <a:p>
            <a:pPr marL="755015" marR="249554" indent="-285115">
              <a:lnSpc>
                <a:spcPts val="2750"/>
              </a:lnSpc>
              <a:spcBef>
                <a:spcPts val="540"/>
              </a:spcBef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style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3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NumberFormat.Style</a:t>
            </a:r>
            <a:r>
              <a:rPr dirty="0" sz="2400" spc="-5">
                <a:latin typeface="MS Gothic"/>
                <a:cs typeface="MS Gothic"/>
              </a:rPr>
              <a:t>。用于指定</a:t>
            </a:r>
            <a:r>
              <a:rPr dirty="0" sz="2400" spc="-5">
                <a:latin typeface="宋体"/>
                <a:cs typeface="宋体"/>
              </a:rPr>
              <a:t>样</a:t>
            </a:r>
            <a:r>
              <a:rPr dirty="0" sz="2400" spc="-5">
                <a:latin typeface="MS Gothic"/>
                <a:cs typeface="MS Gothic"/>
              </a:rPr>
              <a:t>式</a:t>
            </a:r>
            <a:r>
              <a:rPr dirty="0" sz="2400" spc="-5">
                <a:latin typeface="宋体"/>
                <a:cs typeface="宋体"/>
              </a:rPr>
              <a:t>类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型，包括三</a:t>
            </a:r>
            <a:r>
              <a:rPr dirty="0" sz="2400" spc="-5">
                <a:latin typeface="宋体"/>
                <a:cs typeface="宋体"/>
              </a:rPr>
              <a:t>种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Style.NUMBER</a:t>
            </a:r>
            <a:r>
              <a:rPr dirty="0" sz="2400" spc="-5">
                <a:latin typeface="MS Gothic"/>
                <a:cs typeface="MS Gothic"/>
              </a:rPr>
              <a:t>（正常数字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型）、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Style.CURRENCY</a:t>
            </a:r>
            <a:r>
              <a:rPr dirty="0" sz="2400" spc="-5">
                <a:latin typeface="MS Gothic"/>
                <a:cs typeface="MS Gothic"/>
              </a:rPr>
              <a:t>（</a:t>
            </a:r>
            <a:r>
              <a:rPr dirty="0" sz="2400" spc="-5">
                <a:latin typeface="宋体"/>
                <a:cs typeface="宋体"/>
              </a:rPr>
              <a:t>货币类</a:t>
            </a:r>
            <a:r>
              <a:rPr dirty="0" sz="2400" spc="-5">
                <a:latin typeface="MS Gothic"/>
                <a:cs typeface="MS Gothic"/>
              </a:rPr>
              <a:t>型）、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Style.PERCENT</a:t>
            </a:r>
            <a:r>
              <a:rPr dirty="0" sz="2400" spc="-5">
                <a:latin typeface="MS Gothic"/>
                <a:cs typeface="MS Gothic"/>
              </a:rPr>
              <a:t>（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百分数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型）</a:t>
            </a:r>
            <a:endParaRPr sz="2400">
              <a:latin typeface="MS Gothic"/>
              <a:cs typeface="MS Gothic"/>
            </a:endParaRPr>
          </a:p>
          <a:p>
            <a:pPr marL="755015" marR="2313305" indent="-285115">
              <a:lnSpc>
                <a:spcPts val="275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6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String</a:t>
            </a:r>
            <a:r>
              <a:rPr dirty="0" sz="2400" spc="-5">
                <a:latin typeface="MS Gothic"/>
                <a:cs typeface="MS Gothic"/>
              </a:rPr>
              <a:t>，自定</a:t>
            </a:r>
            <a:r>
              <a:rPr dirty="0" sz="2400" spc="-5">
                <a:latin typeface="宋体"/>
                <a:cs typeface="宋体"/>
              </a:rPr>
              <a:t>义样</a:t>
            </a:r>
            <a:r>
              <a:rPr dirty="0" sz="2400" spc="-5">
                <a:latin typeface="MS Gothic"/>
                <a:cs typeface="MS Gothic"/>
              </a:rPr>
              <a:t>式，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如</a:t>
            </a:r>
            <a:r>
              <a:rPr dirty="0" sz="2400" spc="-5">
                <a:latin typeface="Arial"/>
                <a:cs typeface="Arial"/>
              </a:rPr>
              <a:t>patter="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#,###</a:t>
            </a:r>
            <a:r>
              <a:rPr dirty="0" sz="2400" spc="-5">
                <a:latin typeface="Arial"/>
                <a:cs typeface="Arial"/>
              </a:rPr>
              <a:t>"</a:t>
            </a:r>
            <a:r>
              <a:rPr dirty="0" sz="2400" spc="-5">
                <a:latin typeface="MS Gothic"/>
                <a:cs typeface="MS Gothic"/>
              </a:rPr>
              <a:t>；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1895" y="2609088"/>
            <a:ext cx="1667256" cy="204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7796" y="3075432"/>
            <a:ext cx="4043045" cy="1066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">
              <a:lnSpc>
                <a:spcPts val="2039"/>
              </a:lnSpc>
            </a:pPr>
            <a:r>
              <a:rPr dirty="0" sz="1750" spc="-65">
                <a:solidFill>
                  <a:srgbClr val="11161A"/>
                </a:solidFill>
                <a:latin typeface="Arial"/>
                <a:cs typeface="Arial"/>
              </a:rPr>
              <a:t>@DæefimeFomat@attem=</a:t>
            </a:r>
            <a:r>
              <a:rPr dirty="0" sz="1750" spc="95">
                <a:solidFill>
                  <a:srgbClr val="11161A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11161A"/>
                </a:solidFill>
                <a:latin typeface="Arial"/>
                <a:cs typeface="Arial"/>
              </a:rPr>
              <a:t>'yyyy/MM/dd’) </a:t>
            </a:r>
            <a:r>
              <a:rPr dirty="0" sz="1750" spc="-459">
                <a:solidFill>
                  <a:srgbClr val="11161A"/>
                </a:solidFill>
                <a:latin typeface="Arial"/>
                <a:cs typeface="Arial"/>
              </a:rPr>
              <a:t> </a:t>
            </a:r>
            <a:r>
              <a:rPr dirty="0" sz="1750" spc="-195">
                <a:solidFill>
                  <a:srgbClr val="D49CB6"/>
                </a:solidFill>
                <a:latin typeface="Arial"/>
                <a:cs typeface="Arial"/>
              </a:rPr>
              <a:t>p« </a:t>
            </a:r>
            <a:r>
              <a:rPr dirty="0" sz="1750" spc="45">
                <a:solidFill>
                  <a:srgbClr val="D49CB6"/>
                </a:solidFill>
                <a:latin typeface="Arial"/>
                <a:cs typeface="Arial"/>
              </a:rPr>
              <a:t>vats </a:t>
            </a:r>
            <a:r>
              <a:rPr dirty="0" sz="1750" spc="-95">
                <a:solidFill>
                  <a:srgbClr val="BFCFD4"/>
                </a:solidFill>
                <a:latin typeface="Arial"/>
                <a:cs typeface="Arial"/>
              </a:rPr>
              <a:t>Data</a:t>
            </a:r>
            <a:r>
              <a:rPr dirty="0" sz="1750" spc="-155">
                <a:solidFill>
                  <a:srgbClr val="BFCFD4"/>
                </a:solidFill>
                <a:latin typeface="Arial"/>
                <a:cs typeface="Arial"/>
              </a:rPr>
              <a:t> </a:t>
            </a:r>
            <a:r>
              <a:rPr dirty="0" baseline="3174" sz="2625" spc="202">
                <a:solidFill>
                  <a:srgbClr val="1A21B5"/>
                </a:solidFill>
                <a:latin typeface="Arial"/>
                <a:cs typeface="Arial"/>
              </a:rPr>
              <a:t>biÆ</a:t>
            </a:r>
            <a:r>
              <a:rPr dirty="0" baseline="-6349" sz="2625" spc="202">
                <a:solidFill>
                  <a:srgbClr val="1A21B5"/>
                </a:solidFill>
                <a:latin typeface="Arial"/>
                <a:cs typeface="Arial"/>
              </a:rPr>
              <a:t>Ws</a:t>
            </a:r>
            <a:endParaRPr baseline="-6349" sz="262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baseline="-6535" sz="2550" spc="-359">
                <a:solidFill>
                  <a:srgbClr val="231C18"/>
                </a:solidFill>
                <a:latin typeface="Arial"/>
                <a:cs typeface="Arial"/>
              </a:rPr>
              <a:t>Ø›</a:t>
            </a:r>
            <a:r>
              <a:rPr dirty="0" baseline="-6535" sz="2550" spc="-555">
                <a:solidFill>
                  <a:srgbClr val="231C1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231C18"/>
                </a:solidFill>
                <a:latin typeface="Arial"/>
                <a:cs typeface="Arial"/>
              </a:rPr>
              <a:t>NumberFomat(pattem=•#.6#æ.&amp;8•)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5852" y="4828285"/>
            <a:ext cx="988694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-125">
                <a:solidFill>
                  <a:srgbClr val="1F1323"/>
                </a:solidFill>
                <a:latin typeface="Arial"/>
                <a:cs typeface="Arial"/>
              </a:rPr>
              <a:t>User</a:t>
            </a:r>
            <a:r>
              <a:rPr dirty="0" sz="1750" spc="-165">
                <a:solidFill>
                  <a:srgbClr val="1F1323"/>
                </a:solidFill>
                <a:latin typeface="Arial"/>
                <a:cs typeface="Arial"/>
              </a:rPr>
              <a:t> </a:t>
            </a:r>
            <a:r>
              <a:rPr dirty="0" sz="1750" spc="-5">
                <a:solidFill>
                  <a:srgbClr val="18162B"/>
                </a:solidFill>
                <a:latin typeface="Arial"/>
                <a:cs typeface="Arial"/>
              </a:rPr>
              <a:t>wer){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4575302"/>
            <a:ext cx="4370705" cy="1306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045"/>
              </a:lnSpc>
            </a:pPr>
            <a:r>
              <a:rPr dirty="0" sz="1750" spc="-195">
                <a:solidFill>
                  <a:srgbClr val="67696B"/>
                </a:solidFill>
                <a:latin typeface="Arial"/>
                <a:cs typeface="Arial"/>
              </a:rPr>
              <a:t>ıõ›</a:t>
            </a:r>
            <a:r>
              <a:rPr dirty="0" sz="1750" spc="-385">
                <a:solidFill>
                  <a:srgbClr val="67696B"/>
                </a:solidFill>
                <a:latin typeface="Arial"/>
                <a:cs typeface="Arial"/>
              </a:rPr>
              <a:t> </a:t>
            </a:r>
            <a:r>
              <a:rPr dirty="0" sz="1750" spc="-15">
                <a:solidFill>
                  <a:srgbClr val="67696B"/>
                </a:solidFill>
                <a:latin typeface="Arial"/>
                <a:cs typeface="Arial"/>
              </a:rPr>
              <a:t>RequÆMapping("/handleł9•j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dirty="0" sz="1750" spc="55">
                <a:solidFill>
                  <a:srgbClr val="7E245B"/>
                </a:solidFill>
                <a:latin typeface="Arial"/>
                <a:cs typeface="Arial"/>
              </a:rPr>
              <a:t>pu&amp;Ğ </a:t>
            </a:r>
            <a:r>
              <a:rPr dirty="0" sz="1750" spc="-50">
                <a:solidFill>
                  <a:srgbClr val="232338"/>
                </a:solidFill>
                <a:latin typeface="Arial"/>
                <a:cs typeface="Arial"/>
              </a:rPr>
              <a:t>String</a:t>
            </a:r>
            <a:r>
              <a:rPr dirty="0" sz="1750" spc="-265">
                <a:solidFill>
                  <a:srgbClr val="232338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80778E"/>
                </a:solidFill>
                <a:latin typeface="Arial"/>
                <a:cs typeface="Arial"/>
              </a:rPr>
              <a:t>handb29{ł&amp;ModeIAXńbute{•user•)</a:t>
            </a:r>
            <a:endParaRPr sz="1750">
              <a:latin typeface="Arial"/>
              <a:cs typeface="Arial"/>
            </a:endParaRPr>
          </a:p>
          <a:p>
            <a:pPr marL="241300" marR="1906905">
              <a:lnSpc>
                <a:spcPct val="97700"/>
              </a:lnSpc>
              <a:spcBef>
                <a:spcPts val="30"/>
              </a:spcBef>
            </a:pPr>
            <a:r>
              <a:rPr dirty="0" sz="1700" spc="-60">
                <a:solidFill>
                  <a:srgbClr val="3A3F56"/>
                </a:solidFill>
                <a:latin typeface="Arial"/>
                <a:cs typeface="Arial"/>
              </a:rPr>
              <a:t>usar.sedd(2000); </a:t>
            </a:r>
            <a:r>
              <a:rPr dirty="0" sz="1700" spc="-405">
                <a:solidFill>
                  <a:srgbClr val="3A3F56"/>
                </a:solidFill>
                <a:latin typeface="Arial"/>
                <a:cs typeface="Arial"/>
              </a:rPr>
              <a:t> </a:t>
            </a:r>
            <a:r>
              <a:rPr dirty="0" sz="1800" spc="-145">
                <a:solidFill>
                  <a:srgbClr val="3F312B"/>
                </a:solidFill>
                <a:latin typeface="Arial"/>
                <a:cs typeface="Arial"/>
              </a:rPr>
              <a:t>Syste</a:t>
            </a:r>
            <a:r>
              <a:rPr dirty="0" sz="1800" spc="-150">
                <a:solidFill>
                  <a:srgbClr val="3F312B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3F312B"/>
                </a:solidFill>
                <a:latin typeface="Arial"/>
                <a:cs typeface="Arial"/>
              </a:rPr>
              <a:t>.</a:t>
            </a:r>
            <a:r>
              <a:rPr dirty="0" sz="1800" spc="-25">
                <a:solidFill>
                  <a:srgbClr val="3F312B"/>
                </a:solidFill>
                <a:latin typeface="Arial"/>
                <a:cs typeface="Arial"/>
              </a:rPr>
              <a:t>o</a:t>
            </a:r>
            <a:r>
              <a:rPr dirty="0" sz="1800" spc="-145">
                <a:solidFill>
                  <a:srgbClr val="3F312B"/>
                </a:solidFill>
                <a:latin typeface="Arial"/>
                <a:cs typeface="Arial"/>
              </a:rPr>
              <a:t>«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tpñÆn</a:t>
            </a:r>
            <a:r>
              <a:rPr dirty="0" sz="1800" spc="45">
                <a:solidFill>
                  <a:srgbClr val="3F312B"/>
                </a:solidFill>
                <a:latin typeface="Arial"/>
                <a:cs typeface="Arial"/>
              </a:rPr>
              <a:t>{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uwr</a:t>
            </a:r>
            <a:r>
              <a:rPr dirty="0" sz="1800">
                <a:solidFill>
                  <a:srgbClr val="3F312B"/>
                </a:solidFill>
                <a:latin typeface="Arial"/>
                <a:cs typeface="Arial"/>
              </a:rPr>
              <a:t>)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; 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C689B3"/>
                </a:solidFill>
                <a:latin typeface="Arial"/>
                <a:cs typeface="Arial"/>
              </a:rPr>
              <a:t>reasm</a:t>
            </a:r>
            <a:r>
              <a:rPr dirty="0" sz="1700" spc="-70">
                <a:solidFill>
                  <a:srgbClr val="C689B3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2B03BC"/>
                </a:solidFill>
                <a:latin typeface="Arial"/>
                <a:cs typeface="Arial"/>
              </a:rPr>
              <a:t>•success•;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数据校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324100">
              <a:lnSpc>
                <a:spcPct val="100000"/>
              </a:lnSpc>
            </a:pPr>
            <a:r>
              <a:rPr dirty="0" spc="-5"/>
              <a:t>JSR</a:t>
            </a:r>
            <a:r>
              <a:rPr dirty="0" spc="-75"/>
              <a:t> </a:t>
            </a:r>
            <a:r>
              <a:rPr dirty="0" spc="-5"/>
              <a:t>303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584" y="1837054"/>
            <a:ext cx="8507095" cy="181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50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JSR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303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数据合法性校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准框架，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它已</a:t>
            </a:r>
            <a:r>
              <a:rPr dirty="0" sz="2400">
                <a:latin typeface="宋体"/>
                <a:cs typeface="宋体"/>
              </a:rPr>
              <a:t>经</a:t>
            </a:r>
            <a:r>
              <a:rPr dirty="0" sz="2400">
                <a:latin typeface="MS Gothic"/>
                <a:cs typeface="MS Gothic"/>
              </a:rPr>
              <a:t>包含在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JavaEE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6.0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354965" marR="3302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似于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@NotNull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@Max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准的注解指定校</a:t>
            </a:r>
            <a:r>
              <a:rPr dirty="0" sz="2400">
                <a:latin typeface="宋体"/>
                <a:cs typeface="宋体"/>
              </a:rPr>
              <a:t>验规则</a:t>
            </a:r>
            <a:r>
              <a:rPr dirty="0" sz="2400">
                <a:latin typeface="MS Gothic"/>
                <a:cs typeface="MS Gothic"/>
              </a:rPr>
              <a:t>，并通</a:t>
            </a:r>
            <a:r>
              <a:rPr dirty="0" sz="2400">
                <a:latin typeface="宋体"/>
                <a:cs typeface="宋体"/>
              </a:rPr>
              <a:t>过标</a:t>
            </a:r>
            <a:r>
              <a:rPr dirty="0" sz="2400">
                <a:latin typeface="MS Gothic"/>
                <a:cs typeface="MS Gothic"/>
              </a:rPr>
              <a:t>准的</a:t>
            </a:r>
            <a:r>
              <a:rPr dirty="0" sz="2400">
                <a:latin typeface="宋体"/>
                <a:cs typeface="宋体"/>
              </a:rPr>
              <a:t>验证</a:t>
            </a:r>
            <a:r>
              <a:rPr dirty="0" sz="2400">
                <a:latin typeface="MS Gothic"/>
                <a:cs typeface="MS Gothic"/>
              </a:rPr>
              <a:t>接口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 spc="-61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验证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695" y="3789045"/>
            <a:ext cx="8775065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11910">
              <a:lnSpc>
                <a:spcPct val="100000"/>
              </a:lnSpc>
            </a:pPr>
            <a:r>
              <a:rPr dirty="0" spc="-5"/>
              <a:t>Hibernate Validator</a:t>
            </a:r>
            <a:r>
              <a:rPr dirty="0" spc="-45"/>
              <a:t> </a:t>
            </a:r>
            <a:r>
              <a:rPr dirty="0" spc="-5">
                <a:latin typeface="宋体"/>
                <a:cs typeface="宋体"/>
              </a:rPr>
              <a:t>扩</a:t>
            </a:r>
            <a:r>
              <a:rPr dirty="0" spc="-5">
                <a:latin typeface="MS Gothic"/>
                <a:cs typeface="MS Gothic"/>
              </a:rPr>
              <a:t>展注解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232775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Hibernate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Validator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的一个参考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，除支持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所有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注解外，它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支持以下的</a:t>
            </a: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展注解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375" y="2857500"/>
            <a:ext cx="6451600" cy="1282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3068" rIns="0" bIns="0" rtlCol="0" vert="horz">
            <a:spAutoFit/>
          </a:bodyPr>
          <a:lstStyle/>
          <a:p>
            <a:pPr marL="63500">
              <a:lnSpc>
                <a:spcPct val="100000"/>
              </a:lnSpc>
              <a:tabLst>
                <a:tab pos="2462530" algn="l"/>
              </a:tabLst>
            </a:pPr>
            <a:r>
              <a:rPr dirty="0" sz="3700" spc="-155">
                <a:latin typeface="Arial"/>
                <a:cs typeface="Arial"/>
              </a:rPr>
              <a:t>HeIIoWorId	</a:t>
            </a:r>
            <a:r>
              <a:rPr dirty="0" sz="3700" spc="-55">
                <a:latin typeface="Arial"/>
                <a:cs typeface="Arial"/>
              </a:rPr>
              <a:t>: </a:t>
            </a:r>
            <a:r>
              <a:rPr dirty="0" sz="3700" spc="10">
                <a:latin typeface="Arial"/>
                <a:cs typeface="Arial"/>
              </a:rPr>
              <a:t>tJïï8›É?ï</a:t>
            </a:r>
            <a:r>
              <a:rPr dirty="0" sz="3700" spc="-365">
                <a:latin typeface="Arial"/>
                <a:cs typeface="Arial"/>
              </a:rPr>
              <a:t> </a:t>
            </a:r>
            <a:r>
              <a:rPr dirty="0" sz="3700" spc="-50">
                <a:latin typeface="Arial"/>
                <a:cs typeface="Arial"/>
              </a:rPr>
              <a:t>Ä5ëÏääÄ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667" y="1836165"/>
            <a:ext cx="5502275" cy="2549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ct val="100000"/>
              </a:lnSpc>
            </a:pPr>
            <a:r>
              <a:rPr dirty="0" sz="2150" spc="70">
                <a:solidFill>
                  <a:srgbClr val="876D77"/>
                </a:solidFill>
                <a:latin typeface="Trebuchet MS"/>
                <a:cs typeface="Trebuchet MS"/>
              </a:rPr>
              <a:t>.‹</a:t>
            </a:r>
            <a:r>
              <a:rPr dirty="0" sz="2150" spc="70">
                <a:solidFill>
                  <a:srgbClr val="606760"/>
                </a:solidFill>
                <a:latin typeface="Trebuchet MS"/>
                <a:cs typeface="Trebuchet MS"/>
              </a:rPr>
              <a:t>Co</a:t>
            </a:r>
            <a:r>
              <a:rPr dirty="0" sz="2150" spc="-375">
                <a:solidFill>
                  <a:srgbClr val="606760"/>
                </a:solidFill>
                <a:latin typeface="Trebuchet MS"/>
                <a:cs typeface="Trebuchet MS"/>
              </a:rPr>
              <a:t> </a:t>
            </a:r>
            <a:r>
              <a:rPr dirty="0" sz="2150" spc="-50">
                <a:solidFill>
                  <a:srgbClr val="827C7E"/>
                </a:solidFill>
                <a:latin typeface="Trebuchet MS"/>
                <a:cs typeface="Trebuchet MS"/>
              </a:rPr>
              <a:t>ntroll</a:t>
            </a:r>
            <a:r>
              <a:rPr dirty="0" sz="2150" spc="-400">
                <a:solidFill>
                  <a:srgbClr val="827C7E"/>
                </a:solidFill>
                <a:latin typeface="Trebuchet MS"/>
                <a:cs typeface="Trebuchet MS"/>
              </a:rPr>
              <a:t> </a:t>
            </a:r>
            <a:r>
              <a:rPr dirty="0" sz="2150" spc="-275">
                <a:solidFill>
                  <a:srgbClr val="676762"/>
                </a:solidFill>
                <a:latin typeface="Trebuchet MS"/>
                <a:cs typeface="Trebuchet MS"/>
              </a:rPr>
              <a:t>er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150" spc="130">
                <a:solidFill>
                  <a:srgbClr val="670E3D"/>
                </a:solidFill>
                <a:latin typeface="Arial"/>
                <a:cs typeface="Arial"/>
              </a:rPr>
              <a:t>pu</a:t>
            </a:r>
            <a:r>
              <a:rPr dirty="0" sz="2150" spc="130">
                <a:solidFill>
                  <a:srgbClr val="640F46"/>
                </a:solidFill>
                <a:latin typeface="Arial"/>
                <a:cs typeface="Arial"/>
              </a:rPr>
              <a:t>blic </a:t>
            </a:r>
            <a:r>
              <a:rPr dirty="0" sz="2150" spc="35">
                <a:solidFill>
                  <a:srgbClr val="6E073A"/>
                </a:solidFill>
                <a:latin typeface="Arial"/>
                <a:cs typeface="Arial"/>
              </a:rPr>
              <a:t>class </a:t>
            </a:r>
            <a:r>
              <a:rPr dirty="0" sz="2150" spc="40">
                <a:solidFill>
                  <a:srgbClr val="13131A"/>
                </a:solidFill>
                <a:latin typeface="Arial"/>
                <a:cs typeface="Arial"/>
              </a:rPr>
              <a:t>HeIIoWorId</a:t>
            </a:r>
            <a:r>
              <a:rPr dirty="0" sz="2150" spc="415">
                <a:solidFill>
                  <a:srgbClr val="13131A"/>
                </a:solidFill>
                <a:latin typeface="Arial"/>
                <a:cs typeface="Arial"/>
              </a:rPr>
              <a:t> </a:t>
            </a:r>
            <a:r>
              <a:rPr dirty="0" sz="2150" spc="-55">
                <a:solidFill>
                  <a:srgbClr val="727B97"/>
                </a:solidFill>
                <a:latin typeface="Arial"/>
                <a:cs typeface="Arial"/>
              </a:rPr>
              <a:t>(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100" spc="-10">
                <a:solidFill>
                  <a:srgbClr val="6B706B"/>
                </a:solidFill>
                <a:latin typeface="Arial"/>
                <a:cs typeface="Arial"/>
              </a:rPr>
              <a:t>‹</a:t>
            </a:r>
            <a:r>
              <a:rPr dirty="0" sz="2100" spc="40">
                <a:solidFill>
                  <a:srgbClr val="6B706B"/>
                </a:solidFill>
                <a:latin typeface="Arial"/>
                <a:cs typeface="Arial"/>
              </a:rPr>
              <a:t> </a:t>
            </a:r>
            <a:r>
              <a:rPr dirty="0" sz="2100" spc="-60">
                <a:solidFill>
                  <a:srgbClr val="6D6967"/>
                </a:solidFill>
                <a:latin typeface="Arial"/>
                <a:cs typeface="Arial"/>
              </a:rPr>
              <a:t>Requesttv1a</a:t>
            </a:r>
            <a:r>
              <a:rPr dirty="0" sz="2100" spc="-229">
                <a:solidFill>
                  <a:srgbClr val="6D6967"/>
                </a:solidFill>
                <a:latin typeface="Arial"/>
                <a:cs typeface="Arial"/>
              </a:rPr>
              <a:t> </a:t>
            </a:r>
            <a:r>
              <a:rPr dirty="0" sz="2100" spc="-105">
                <a:solidFill>
                  <a:srgbClr val="565752"/>
                </a:solidFill>
                <a:latin typeface="Arial"/>
                <a:cs typeface="Arial"/>
              </a:rPr>
              <a:t>(›</a:t>
            </a:r>
            <a:r>
              <a:rPr dirty="0" sz="2100" spc="-385">
                <a:solidFill>
                  <a:srgbClr val="565752"/>
                </a:solidFill>
                <a:latin typeface="Arial"/>
                <a:cs typeface="Arial"/>
              </a:rPr>
              <a:t> </a:t>
            </a:r>
            <a:r>
              <a:rPr dirty="0" sz="2100" spc="110">
                <a:solidFill>
                  <a:srgbClr val="565752"/>
                </a:solidFill>
                <a:latin typeface="Arial"/>
                <a:cs typeface="Arial"/>
              </a:rPr>
              <a:t>çing</a:t>
            </a:r>
            <a:r>
              <a:rPr dirty="0" sz="2100" spc="110">
                <a:solidFill>
                  <a:srgbClr val="4638C6"/>
                </a:solidFill>
                <a:latin typeface="Arial"/>
                <a:cs typeface="Arial"/>
              </a:rPr>
              <a:t>(“/helloS</a:t>
            </a:r>
            <a:r>
              <a:rPr dirty="0" sz="2100" spc="-260">
                <a:solidFill>
                  <a:srgbClr val="4638C6"/>
                </a:solidFill>
                <a:latin typeface="Arial"/>
                <a:cs typeface="Arial"/>
              </a:rPr>
              <a:t> </a:t>
            </a:r>
            <a:r>
              <a:rPr dirty="0" sz="2100" spc="105">
                <a:solidFill>
                  <a:srgbClr val="2300D6"/>
                </a:solidFill>
                <a:latin typeface="Arial"/>
                <a:cs typeface="Arial"/>
              </a:rPr>
              <a:t>pringMVC”)</a:t>
            </a:r>
            <a:endParaRPr sz="2100">
              <a:latin typeface="Arial"/>
              <a:cs typeface="Arial"/>
            </a:endParaRPr>
          </a:p>
          <a:p>
            <a:pPr marL="661670" marR="1067435" indent="-317500">
              <a:lnSpc>
                <a:spcPct val="111100"/>
              </a:lnSpc>
              <a:spcBef>
                <a:spcPts val="30"/>
              </a:spcBef>
            </a:pPr>
            <a:r>
              <a:rPr dirty="0" baseline="1234" sz="3375" spc="112">
                <a:solidFill>
                  <a:srgbClr val="740836"/>
                </a:solidFill>
                <a:latin typeface="Arial"/>
                <a:cs typeface="Arial"/>
              </a:rPr>
              <a:t>public</a:t>
            </a:r>
            <a:r>
              <a:rPr dirty="0" baseline="1234" sz="3375" spc="187">
                <a:solidFill>
                  <a:srgbClr val="740836"/>
                </a:solidFill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String</a:t>
            </a:r>
            <a:r>
              <a:rPr dirty="0" sz="2250" spc="229">
                <a:latin typeface="Arial"/>
                <a:cs typeface="Arial"/>
              </a:rPr>
              <a:t> </a:t>
            </a:r>
            <a:r>
              <a:rPr dirty="0" baseline="1234" sz="3375" spc="7">
                <a:solidFill>
                  <a:srgbClr val="111A24"/>
                </a:solidFill>
                <a:latin typeface="Arial"/>
                <a:cs typeface="Arial"/>
              </a:rPr>
              <a:t>h«IIoworld()( </a:t>
            </a:r>
            <a:r>
              <a:rPr dirty="0" baseline="1234" sz="3375" spc="-794">
                <a:solidFill>
                  <a:srgbClr val="111A24"/>
                </a:solidFill>
                <a:latin typeface="Arial"/>
                <a:cs typeface="Arial"/>
              </a:rPr>
              <a:t> </a:t>
            </a:r>
            <a:r>
              <a:rPr dirty="0" sz="2150" spc="10">
                <a:latin typeface="Arial"/>
                <a:cs typeface="Arial"/>
              </a:rPr>
              <a:t>System.</a:t>
            </a:r>
            <a:r>
              <a:rPr dirty="0" sz="2150" spc="-340">
                <a:latin typeface="Arial"/>
                <a:cs typeface="Arial"/>
              </a:rPr>
              <a:t> </a:t>
            </a:r>
            <a:r>
              <a:rPr dirty="0" sz="2150" spc="-160">
                <a:solidFill>
                  <a:srgbClr val="260FAC"/>
                </a:solidFill>
                <a:latin typeface="Arial"/>
                <a:cs typeface="Arial"/>
              </a:rPr>
              <a:t>c•oñ</a:t>
            </a:r>
            <a:r>
              <a:rPr dirty="0" sz="2150" spc="-310">
                <a:solidFill>
                  <a:srgbClr val="260FAC"/>
                </a:solidFill>
                <a:latin typeface="Arial"/>
                <a:cs typeface="Arial"/>
              </a:rPr>
              <a:t> </a:t>
            </a:r>
            <a:r>
              <a:rPr dirty="0" sz="2150" spc="80">
                <a:latin typeface="Arial"/>
                <a:cs typeface="Arial"/>
              </a:rPr>
              <a:t>println(”</a:t>
            </a:r>
            <a:r>
              <a:rPr dirty="0" sz="2150" spc="-229"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3800BC"/>
                </a:solidFill>
                <a:latin typeface="Arial"/>
                <a:cs typeface="Arial"/>
              </a:rPr>
              <a:t>helloworl </a:t>
            </a:r>
            <a:r>
              <a:rPr dirty="0" sz="2150" spc="50">
                <a:solidFill>
                  <a:srgbClr val="3800BC"/>
                </a:solidFill>
                <a:latin typeface="Arial"/>
                <a:cs typeface="Arial"/>
              </a:rPr>
              <a:t> </a:t>
            </a:r>
            <a:r>
              <a:rPr dirty="0" sz="2100" spc="190">
                <a:solidFill>
                  <a:srgbClr val="72013A"/>
                </a:solidFill>
                <a:latin typeface="Arial"/>
                <a:cs typeface="Arial"/>
              </a:rPr>
              <a:t>return </a:t>
            </a:r>
            <a:r>
              <a:rPr dirty="0" sz="2100" spc="-85">
                <a:solidFill>
                  <a:srgbClr val="3D1690"/>
                </a:solidFill>
                <a:latin typeface="Arial"/>
                <a:cs typeface="Arial"/>
              </a:rPr>
              <a:t>“</a:t>
            </a:r>
            <a:r>
              <a:rPr dirty="0" sz="2100" spc="-360">
                <a:solidFill>
                  <a:srgbClr val="3D1690"/>
                </a:solidFill>
                <a:latin typeface="Arial"/>
                <a:cs typeface="Arial"/>
              </a:rPr>
              <a:t> </a:t>
            </a:r>
            <a:r>
              <a:rPr dirty="0" sz="2100" spc="-15">
                <a:solidFill>
                  <a:srgbClr val="4921E4"/>
                </a:solidFill>
                <a:latin typeface="Arial"/>
                <a:cs typeface="Arial"/>
              </a:rPr>
              <a:t>success“;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340725" cy="4391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6195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4.0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拥</a:t>
            </a:r>
            <a:r>
              <a:rPr dirty="0" sz="2400">
                <a:latin typeface="MS Gothic"/>
                <a:cs typeface="MS Gothic"/>
              </a:rPr>
              <a:t>有自己独立的数据校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框架，同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支持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，可同</a:t>
            </a:r>
            <a:r>
              <a:rPr dirty="0" sz="2400">
                <a:latin typeface="宋体"/>
                <a:cs typeface="宋体"/>
              </a:rPr>
              <a:t>时调</a:t>
            </a:r>
            <a:r>
              <a:rPr dirty="0" sz="2400">
                <a:latin typeface="MS Gothic"/>
                <a:cs typeface="MS Gothic"/>
              </a:rPr>
              <a:t>用校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框架完成数据校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工作。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 MVC</a:t>
            </a:r>
            <a:r>
              <a:rPr dirty="0" sz="24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中，可直接通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驱动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的方式 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行数据校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  <a:endParaRPr sz="2400">
              <a:latin typeface="Microsoft JhengHei"/>
              <a:cs typeface="Microsoft JhengHei"/>
            </a:endParaRPr>
          </a:p>
          <a:p>
            <a:pPr marL="354965" marR="29209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LocalValidatorFactroyBean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既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0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Validator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接口，也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Validator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接口。只要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容器中定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了一个 </a:t>
            </a:r>
            <a:r>
              <a:rPr dirty="0" sz="2400" spc="-1170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LocalValidatorFactoryBean</a:t>
            </a:r>
            <a:r>
              <a:rPr dirty="0" sz="2400" spc="-5">
                <a:latin typeface="MS Gothic"/>
                <a:cs typeface="MS Gothic"/>
              </a:rPr>
              <a:t>，即可将其注入到需要数据校 </a:t>
            </a:r>
            <a:r>
              <a:rPr dirty="0" sz="2400" spc="-109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latin typeface="Arial"/>
                <a:cs typeface="Arial"/>
              </a:rPr>
              <a:t>Spring </a:t>
            </a:r>
            <a:r>
              <a:rPr dirty="0" sz="2400" b="1">
                <a:latin typeface="等线"/>
                <a:cs typeface="等线"/>
              </a:rPr>
              <a:t>本身并没有提供 </a:t>
            </a:r>
            <a:r>
              <a:rPr dirty="0" sz="2400" b="1">
                <a:latin typeface="Arial"/>
                <a:cs typeface="Arial"/>
              </a:rPr>
              <a:t>JSR303</a:t>
            </a:r>
            <a:r>
              <a:rPr dirty="0" sz="2400" spc="-135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的</a:t>
            </a:r>
            <a:r>
              <a:rPr dirty="0" sz="2400" b="1">
                <a:latin typeface="Microsoft JhengHei"/>
                <a:cs typeface="Microsoft JhengHei"/>
              </a:rPr>
              <a:t>实现</a:t>
            </a:r>
            <a:r>
              <a:rPr dirty="0" sz="2400" b="1">
                <a:latin typeface="等线"/>
                <a:cs typeface="等线"/>
              </a:rPr>
              <a:t>，所以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必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将</a:t>
            </a:r>
            <a:endParaRPr sz="2400">
              <a:latin typeface="等线"/>
              <a:cs typeface="等线"/>
            </a:endParaRPr>
          </a:p>
          <a:p>
            <a:pPr marL="354965">
              <a:lnSpc>
                <a:spcPts val="2815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JSR303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实现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者的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jar</a:t>
            </a:r>
            <a:r>
              <a:rPr dirty="0" sz="2400" spc="-1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包放到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路径下</a:t>
            </a:r>
            <a:r>
              <a:rPr dirty="0" sz="2400" b="1">
                <a:latin typeface="等线"/>
                <a:cs typeface="等线"/>
              </a:rPr>
              <a:t>。</a:t>
            </a:r>
            <a:endParaRPr sz="2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08809"/>
            <a:ext cx="8267065" cy="433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装配好一个 </a:t>
            </a:r>
            <a:r>
              <a:rPr dirty="0" sz="2400" spc="-6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LocalValidatorFactoryBean</a:t>
            </a:r>
            <a:r>
              <a:rPr dirty="0" sz="2400" spc="-5">
                <a:latin typeface="MS Gothic"/>
                <a:cs typeface="MS Gothic"/>
              </a:rPr>
              <a:t>，通</a:t>
            </a:r>
            <a:r>
              <a:rPr dirty="0" sz="2400" spc="-5">
                <a:latin typeface="宋体"/>
                <a:cs typeface="宋体"/>
              </a:rPr>
              <a:t>过</a:t>
            </a:r>
            <a:r>
              <a:rPr dirty="0" sz="2400" spc="-5">
                <a:latin typeface="MS Gothic"/>
                <a:cs typeface="MS Gothic"/>
              </a:rPr>
              <a:t>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理方法的入参上</a:t>
            </a:r>
            <a:r>
              <a:rPr dirty="0" sz="2400" spc="-5">
                <a:latin typeface="宋体"/>
                <a:cs typeface="宋体"/>
              </a:rPr>
              <a:t>标 </a:t>
            </a:r>
            <a:r>
              <a:rPr dirty="0" sz="2400" spc="-109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@valid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注解即可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5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在完成数据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定后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数据校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的工作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在已</a:t>
            </a:r>
            <a:r>
              <a:rPr dirty="0" sz="2400">
                <a:latin typeface="宋体"/>
                <a:cs typeface="宋体"/>
              </a:rPr>
              <a:t>经标</a:t>
            </a:r>
            <a:r>
              <a:rPr dirty="0" sz="2400">
                <a:latin typeface="MS Gothic"/>
                <a:cs typeface="MS Gothic"/>
              </a:rPr>
              <a:t>注了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JSR303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MS Gothic"/>
                <a:cs typeface="MS Gothic"/>
              </a:rPr>
              <a:t>注解的表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象前</a:t>
            </a:r>
            <a:r>
              <a:rPr dirty="0" sz="2400" spc="-5">
                <a:latin typeface="宋体"/>
                <a:cs typeface="宋体"/>
              </a:rPr>
              <a:t>标</a:t>
            </a:r>
            <a:r>
              <a:rPr dirty="0" sz="2400" spc="-5">
                <a:latin typeface="MS Gothic"/>
                <a:cs typeface="MS Gothic"/>
              </a:rPr>
              <a:t>注一个</a:t>
            </a:r>
            <a:endParaRPr sz="2400">
              <a:latin typeface="MS Gothic"/>
              <a:cs typeface="MS Gothic"/>
            </a:endParaRPr>
          </a:p>
          <a:p>
            <a:pPr marL="354965" marR="14604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@Valid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框架在将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求参数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后，就会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框架根据注解声明的校</a:t>
            </a:r>
            <a:r>
              <a:rPr dirty="0" sz="2400">
                <a:latin typeface="宋体"/>
                <a:cs typeface="宋体"/>
              </a:rPr>
              <a:t>验规则实</a:t>
            </a:r>
            <a:r>
              <a:rPr dirty="0" sz="2400">
                <a:latin typeface="MS Gothic"/>
                <a:cs typeface="MS Gothic"/>
              </a:rPr>
              <a:t>施校</a:t>
            </a:r>
            <a:r>
              <a:rPr dirty="0" sz="2400">
                <a:latin typeface="宋体"/>
                <a:cs typeface="宋体"/>
              </a:rPr>
              <a:t>验</a:t>
            </a:r>
            <a:endParaRPr sz="2400">
              <a:latin typeface="宋体"/>
              <a:cs typeface="宋体"/>
            </a:endParaRPr>
          </a:p>
          <a:p>
            <a:pPr marL="354965" marR="8572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是通</a:t>
            </a:r>
            <a:r>
              <a:rPr dirty="0" sz="2400">
                <a:latin typeface="宋体"/>
                <a:cs typeface="宋体"/>
              </a:rPr>
              <a:t>过对处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名的</a:t>
            </a:r>
            <a:r>
              <a:rPr dirty="0" sz="2400">
                <a:latin typeface="宋体"/>
                <a:cs typeface="宋体"/>
              </a:rPr>
              <a:t>规约</a:t>
            </a:r>
            <a:r>
              <a:rPr dirty="0" sz="2400">
                <a:latin typeface="MS Gothic"/>
                <a:cs typeface="MS Gothic"/>
              </a:rPr>
              <a:t>来保存校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的：</a:t>
            </a:r>
            <a:r>
              <a:rPr dirty="0" sz="2400" spc="-5" b="1">
                <a:latin typeface="等线"/>
                <a:cs typeface="等线"/>
              </a:rPr>
              <a:t>前一个表</a:t>
            </a:r>
            <a:r>
              <a:rPr dirty="0" sz="2400" spc="-5" b="1">
                <a:latin typeface="Microsoft JhengHei"/>
                <a:cs typeface="Microsoft JhengHei"/>
              </a:rPr>
              <a:t>单</a:t>
            </a:r>
            <a:r>
              <a:rPr dirty="0" sz="2400" spc="-5" b="1">
                <a:latin typeface="Arial"/>
                <a:cs typeface="Arial"/>
              </a:rPr>
              <a:t>/</a:t>
            </a:r>
            <a:r>
              <a:rPr dirty="0" sz="2400" spc="-5" b="1">
                <a:latin typeface="等线"/>
                <a:cs typeface="等线"/>
              </a:rPr>
              <a:t>命令</a:t>
            </a:r>
            <a:r>
              <a:rPr dirty="0" sz="2400" spc="-5" b="1">
                <a:latin typeface="Microsoft JhengHei"/>
                <a:cs typeface="Microsoft JhengHei"/>
              </a:rPr>
              <a:t>对</a:t>
            </a:r>
            <a:r>
              <a:rPr dirty="0" sz="2400" spc="-5" b="1">
                <a:latin typeface="等线"/>
                <a:cs typeface="等线"/>
              </a:rPr>
              <a:t>象的校</a:t>
            </a:r>
            <a:r>
              <a:rPr dirty="0" sz="2400" spc="-5" b="1">
                <a:latin typeface="Microsoft JhengHei"/>
                <a:cs typeface="Microsoft JhengHei"/>
              </a:rPr>
              <a:t>验结</a:t>
            </a:r>
            <a:r>
              <a:rPr dirty="0" sz="2400" spc="-5" b="1">
                <a:latin typeface="等线"/>
                <a:cs typeface="等线"/>
              </a:rPr>
              <a:t>果保存到随后的入参 </a:t>
            </a:r>
            <a:r>
              <a:rPr dirty="0" sz="2400" b="1">
                <a:latin typeface="等线"/>
                <a:cs typeface="等线"/>
              </a:rPr>
              <a:t> 中，</a:t>
            </a:r>
            <a:r>
              <a:rPr dirty="0" sz="2400" b="1">
                <a:latin typeface="Microsoft JhengHei"/>
                <a:cs typeface="Microsoft JhengHei"/>
              </a:rPr>
              <a:t>这</a:t>
            </a:r>
            <a:r>
              <a:rPr dirty="0" sz="2400" b="1">
                <a:latin typeface="等线"/>
                <a:cs typeface="等线"/>
              </a:rPr>
              <a:t>个保存校</a:t>
            </a:r>
            <a:r>
              <a:rPr dirty="0" sz="2400" b="1">
                <a:latin typeface="Microsoft JhengHei"/>
                <a:cs typeface="Microsoft JhengHei"/>
              </a:rPr>
              <a:t>验结</a:t>
            </a:r>
            <a:r>
              <a:rPr dirty="0" sz="2400" b="1">
                <a:latin typeface="等线"/>
                <a:cs typeface="等线"/>
              </a:rPr>
              <a:t>果的入参必</a:t>
            </a:r>
            <a:r>
              <a:rPr dirty="0" sz="2400" b="1">
                <a:latin typeface="Microsoft JhengHei"/>
                <a:cs typeface="Microsoft JhengHei"/>
              </a:rPr>
              <a:t>须</a:t>
            </a:r>
            <a:r>
              <a:rPr dirty="0" sz="2400" b="1">
                <a:latin typeface="等线"/>
                <a:cs typeface="等线"/>
              </a:rPr>
              <a:t>是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BindingResult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或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Errors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Microsoft JhengHei"/>
                <a:cs typeface="Microsoft JhengHei"/>
              </a:rPr>
              <a:t>类</a:t>
            </a:r>
            <a:r>
              <a:rPr dirty="0" sz="2400" b="1">
                <a:latin typeface="等线"/>
                <a:cs typeface="等线"/>
              </a:rPr>
              <a:t>型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这两</a:t>
            </a:r>
            <a:r>
              <a:rPr dirty="0" sz="2400">
                <a:latin typeface="MS Gothic"/>
                <a:cs typeface="MS Gothic"/>
              </a:rPr>
              <a:t>个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都位于  </a:t>
            </a:r>
            <a:r>
              <a:rPr dirty="0" sz="2400" spc="-5">
                <a:latin typeface="Arial"/>
                <a:cs typeface="Arial"/>
              </a:rPr>
              <a:t>org.springframework.validation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包中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/>
          <p:nvPr/>
        </p:nvSpPr>
        <p:spPr>
          <a:xfrm>
            <a:off x="3501390" y="4515485"/>
            <a:ext cx="4243705" cy="198755"/>
          </a:xfrm>
          <a:custGeom>
            <a:avLst/>
            <a:gdLst/>
            <a:ahLst/>
            <a:cxnLst/>
            <a:rect l="l" t="t" r="r" b="b"/>
            <a:pathLst>
              <a:path w="4243705" h="198754">
                <a:moveTo>
                  <a:pt x="0" y="198755"/>
                </a:moveTo>
                <a:lnTo>
                  <a:pt x="0" y="0"/>
                </a:lnTo>
                <a:lnTo>
                  <a:pt x="4243705" y="0"/>
                </a:lnTo>
                <a:lnTo>
                  <a:pt x="4243705" y="198755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19700" y="4131945"/>
            <a:ext cx="312420" cy="383540"/>
          </a:xfrm>
          <a:custGeom>
            <a:avLst/>
            <a:gdLst/>
            <a:ahLst/>
            <a:cxnLst/>
            <a:rect l="l" t="t" r="r" b="b"/>
            <a:pathLst>
              <a:path w="312420" h="383539">
                <a:moveTo>
                  <a:pt x="0" y="383540"/>
                </a:moveTo>
                <a:lnTo>
                  <a:pt x="31242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9145" y="5561329"/>
            <a:ext cx="3006725" cy="198755"/>
          </a:xfrm>
          <a:custGeom>
            <a:avLst/>
            <a:gdLst/>
            <a:ahLst/>
            <a:cxnLst/>
            <a:rect l="l" t="t" r="r" b="b"/>
            <a:pathLst>
              <a:path w="3006725" h="198754">
                <a:moveTo>
                  <a:pt x="3006725" y="0"/>
                </a:moveTo>
                <a:lnTo>
                  <a:pt x="3006725" y="198755"/>
                </a:lnTo>
                <a:lnTo>
                  <a:pt x="0" y="198755"/>
                </a:lnTo>
                <a:lnTo>
                  <a:pt x="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42790" y="5760085"/>
            <a:ext cx="312420" cy="317500"/>
          </a:xfrm>
          <a:custGeom>
            <a:avLst/>
            <a:gdLst/>
            <a:ahLst/>
            <a:cxnLst/>
            <a:rect l="l" t="t" r="r" b="b"/>
            <a:pathLst>
              <a:path w="312420" h="317500">
                <a:moveTo>
                  <a:pt x="312420" y="317500"/>
                </a:moveTo>
                <a:lnTo>
                  <a:pt x="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5125" y="1958340"/>
            <a:ext cx="8240395" cy="4401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需校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0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象和其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结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果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错误对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时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成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出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现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的，它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endParaRPr sz="2000">
              <a:latin typeface="Microsoft JhengHei"/>
              <a:cs typeface="Microsoft JhengHei"/>
            </a:endParaRPr>
          </a:p>
          <a:p>
            <a:pPr marL="354965">
              <a:lnSpc>
                <a:spcPts val="2345"/>
              </a:lnSpc>
            </a:pP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之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不允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许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声明其他的入参</a:t>
            </a:r>
            <a:endParaRPr sz="2000">
              <a:latin typeface="等线"/>
              <a:cs typeface="等线"/>
            </a:endParaRPr>
          </a:p>
          <a:p>
            <a:pPr marL="354965" indent="-342265">
              <a:lnSpc>
                <a:spcPts val="235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接口提供了</a:t>
            </a:r>
            <a:r>
              <a:rPr dirty="0" sz="2000">
                <a:latin typeface="宋体"/>
                <a:cs typeface="宋体"/>
              </a:rPr>
              <a:t>获</a:t>
            </a:r>
            <a:r>
              <a:rPr dirty="0" sz="2000">
                <a:latin typeface="MS Gothic"/>
                <a:cs typeface="MS Gothic"/>
              </a:rPr>
              <a:t>取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信息的方法，如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getErrorCount()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endParaRPr sz="2000">
              <a:latin typeface="MS Gothic"/>
              <a:cs typeface="MS Gothic"/>
            </a:endParaRPr>
          </a:p>
          <a:p>
            <a:pPr marL="354965">
              <a:lnSpc>
                <a:spcPts val="2350"/>
              </a:lnSpc>
            </a:pPr>
            <a:r>
              <a:rPr dirty="0" sz="2000" spc="-5">
                <a:latin typeface="Arial"/>
                <a:cs typeface="Arial"/>
              </a:rPr>
              <a:t>getFieldErrors(String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BindingResult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扩</a:t>
            </a:r>
            <a:r>
              <a:rPr dirty="0" sz="2000">
                <a:latin typeface="MS Gothic"/>
                <a:cs typeface="MS Gothic"/>
              </a:rPr>
              <a:t>展了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</a:t>
            </a:r>
            <a:endParaRPr sz="2000">
              <a:latin typeface="MS Gothic"/>
              <a:cs typeface="MS Gothi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50">
              <a:latin typeface="Times New Roman"/>
              <a:cs typeface="Times New Roman"/>
            </a:endParaRPr>
          </a:p>
          <a:p>
            <a:pPr marL="4294505">
              <a:lnSpc>
                <a:spcPct val="100000"/>
              </a:lnSpc>
            </a:pPr>
            <a:r>
              <a:rPr dirty="0" sz="1750" spc="-10">
                <a:solidFill>
                  <a:srgbClr val="007F00"/>
                </a:solidFill>
                <a:latin typeface="Times New Roman"/>
                <a:cs typeface="Times New Roman"/>
              </a:rPr>
              <a:t>User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和其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绑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定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结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果的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对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象</a:t>
            </a:r>
            <a:endParaRPr sz="1750">
              <a:latin typeface="MS Gothic"/>
              <a:cs typeface="MS Gothi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350">
              <a:latin typeface="Times New Roman"/>
              <a:cs typeface="Times New Roman"/>
            </a:endParaRPr>
          </a:p>
          <a:p>
            <a:pPr marL="2823845" marR="640080" indent="-1991995">
              <a:lnSpc>
                <a:spcPct val="104000"/>
              </a:lnSpc>
            </a:pPr>
            <a:r>
              <a:rPr dirty="0" sz="1550" spc="-40">
                <a:latin typeface="Arial"/>
                <a:cs typeface="Arial"/>
              </a:rPr>
              <a:t>public </a:t>
            </a:r>
            <a:r>
              <a:rPr dirty="0" sz="1550" spc="-20">
                <a:latin typeface="Arial"/>
                <a:cs typeface="Arial"/>
              </a:rPr>
              <a:t>String </a:t>
            </a:r>
            <a:r>
              <a:rPr dirty="0" sz="1550" spc="-40">
                <a:latin typeface="Arial"/>
                <a:cs typeface="Arial"/>
              </a:rPr>
              <a:t>handle </a:t>
            </a:r>
            <a:r>
              <a:rPr dirty="0" sz="1550" spc="-20">
                <a:latin typeface="Arial"/>
                <a:cs typeface="Arial"/>
              </a:rPr>
              <a:t>91(@Valid </a:t>
            </a:r>
            <a:r>
              <a:rPr dirty="0" sz="1550">
                <a:latin typeface="Arial"/>
                <a:cs typeface="Arial"/>
              </a:rPr>
              <a:t>User </a:t>
            </a:r>
            <a:r>
              <a:rPr dirty="0" sz="1550" spc="-15">
                <a:latin typeface="Arial"/>
                <a:cs typeface="Arial"/>
              </a:rPr>
              <a:t>user, </a:t>
            </a:r>
            <a:r>
              <a:rPr dirty="0" sz="1750" spc="30">
                <a:latin typeface="Times New Roman"/>
                <a:cs typeface="Times New Roman"/>
              </a:rPr>
              <a:t>BindingResult </a:t>
            </a:r>
            <a:r>
              <a:rPr dirty="0" sz="1750" spc="10">
                <a:latin typeface="Times New Roman"/>
                <a:cs typeface="Times New Roman"/>
              </a:rPr>
              <a:t>userBindingResult, </a:t>
            </a:r>
            <a:r>
              <a:rPr dirty="0" sz="1750" spc="-335">
                <a:latin typeface="Times New Roman"/>
                <a:cs typeface="Times New Roman"/>
              </a:rPr>
              <a:t> </a:t>
            </a:r>
            <a:r>
              <a:rPr dirty="0" sz="1750" spc="25">
                <a:latin typeface="Times New Roman"/>
                <a:cs typeface="Times New Roman"/>
              </a:rPr>
              <a:t>String </a:t>
            </a:r>
            <a:r>
              <a:rPr dirty="0" sz="1750" spc="10">
                <a:latin typeface="Times New Roman"/>
                <a:cs typeface="Times New Roman"/>
              </a:rPr>
              <a:t>sessionId,ModelMap</a:t>
            </a:r>
            <a:r>
              <a:rPr dirty="0" sz="1750" spc="30">
                <a:latin typeface="Times New Roman"/>
                <a:cs typeface="Times New Roman"/>
              </a:rPr>
              <a:t> </a:t>
            </a:r>
            <a:r>
              <a:rPr dirty="0" sz="1750" spc="10">
                <a:latin typeface="Times New Roman"/>
                <a:cs typeface="Times New Roman"/>
              </a:rPr>
              <a:t>mm,</a:t>
            </a:r>
            <a:endParaRPr sz="1750">
              <a:latin typeface="Times New Roman"/>
              <a:cs typeface="Times New Roman"/>
            </a:endParaRPr>
          </a:p>
          <a:p>
            <a:pPr marL="2823845">
              <a:lnSpc>
                <a:spcPct val="100000"/>
              </a:lnSpc>
              <a:spcBef>
                <a:spcPts val="90"/>
              </a:spcBef>
            </a:pPr>
            <a:r>
              <a:rPr dirty="0" sz="1550" spc="-30">
                <a:latin typeface="Arial"/>
                <a:cs typeface="Arial"/>
              </a:rPr>
              <a:t>@Valid </a:t>
            </a:r>
            <a:r>
              <a:rPr dirty="0" sz="1550" spc="-20">
                <a:latin typeface="Arial"/>
                <a:cs typeface="Arial"/>
              </a:rPr>
              <a:t>Dept </a:t>
            </a:r>
            <a:r>
              <a:rPr dirty="0" sz="1550" spc="5">
                <a:latin typeface="Arial"/>
                <a:cs typeface="Arial"/>
              </a:rPr>
              <a:t>dept, </a:t>
            </a:r>
            <a:r>
              <a:rPr dirty="0" sz="1750" spc="30">
                <a:latin typeface="Times New Roman"/>
                <a:cs typeface="Times New Roman"/>
              </a:rPr>
              <a:t>Errors</a:t>
            </a:r>
            <a:r>
              <a:rPr dirty="0" sz="1750" spc="35">
                <a:latin typeface="Times New Roman"/>
                <a:cs typeface="Times New Roman"/>
              </a:rPr>
              <a:t> </a:t>
            </a:r>
            <a:r>
              <a:rPr dirty="0" sz="1750" spc="10">
                <a:latin typeface="Times New Roman"/>
                <a:cs typeface="Times New Roman"/>
              </a:rPr>
              <a:t>deptErrors){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4294505">
              <a:lnSpc>
                <a:spcPct val="100000"/>
              </a:lnSpc>
            </a:pPr>
            <a:r>
              <a:rPr dirty="0" sz="1750" spc="-15">
                <a:solidFill>
                  <a:srgbClr val="007F00"/>
                </a:solidFill>
                <a:latin typeface="Times New Roman"/>
                <a:cs typeface="Times New Roman"/>
              </a:rPr>
              <a:t>Dept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和其校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验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的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结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果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对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象</a:t>
            </a:r>
            <a:endParaRPr sz="175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572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在目</a:t>
            </a:r>
            <a:r>
              <a:rPr dirty="0">
                <a:latin typeface="宋体"/>
                <a:cs typeface="宋体"/>
              </a:rPr>
              <a:t>标</a:t>
            </a:r>
            <a:r>
              <a:rPr dirty="0">
                <a:latin typeface="MS Gothic"/>
                <a:cs typeface="MS Gothic"/>
              </a:rPr>
              <a:t>方法中</a:t>
            </a:r>
            <a:r>
              <a:rPr dirty="0">
                <a:latin typeface="宋体"/>
                <a:cs typeface="宋体"/>
              </a:rPr>
              <a:t>获</a:t>
            </a:r>
            <a:r>
              <a:rPr dirty="0">
                <a:latin typeface="MS Gothic"/>
                <a:cs typeface="MS Gothic"/>
              </a:rPr>
              <a:t>取校</a:t>
            </a:r>
            <a:r>
              <a:rPr dirty="0">
                <a:latin typeface="宋体"/>
                <a:cs typeface="宋体"/>
              </a:rPr>
              <a:t>验结</a:t>
            </a:r>
            <a:r>
              <a:rPr dirty="0">
                <a:latin typeface="MS Gothic"/>
                <a:cs typeface="MS Gothic"/>
              </a:rPr>
              <a:t>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08809"/>
            <a:ext cx="8341995" cy="3204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在表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的属性中</a:t>
            </a:r>
            <a:r>
              <a:rPr dirty="0" sz="2400" spc="-5">
                <a:latin typeface="宋体"/>
                <a:cs typeface="宋体"/>
              </a:rPr>
              <a:t>标</a:t>
            </a:r>
            <a:r>
              <a:rPr dirty="0" sz="2400" spc="-5">
                <a:latin typeface="MS Gothic"/>
                <a:cs typeface="MS Gothic"/>
              </a:rPr>
              <a:t>注校</a:t>
            </a:r>
            <a:r>
              <a:rPr dirty="0" sz="2400" spc="-5">
                <a:latin typeface="宋体"/>
                <a:cs typeface="宋体"/>
              </a:rPr>
              <a:t>验</a:t>
            </a:r>
            <a:r>
              <a:rPr dirty="0" sz="2400" spc="-5">
                <a:latin typeface="MS Gothic"/>
                <a:cs typeface="MS Gothic"/>
              </a:rPr>
              <a:t>注解，在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</a:t>
            </a:r>
            <a:r>
              <a:rPr dirty="0" sz="2400" spc="-5">
                <a:latin typeface="宋体"/>
                <a:cs typeface="宋体"/>
              </a:rPr>
              <a:t>对 </a:t>
            </a:r>
            <a:r>
              <a:rPr dirty="0" sz="2400" spc="-1075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的入参前添加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@Valid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就会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施校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并将校  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果保存在被校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象之后的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BindingResult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 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入参中。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常用方法：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FieldError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getFieldError(String</a:t>
            </a:r>
            <a:r>
              <a:rPr dirty="0" sz="20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List&lt;FieldError&gt;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getFieldErrors()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getFieldValue(String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dirty="0" sz="20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getErrorCount()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在</a:t>
            </a:r>
            <a:r>
              <a:rPr dirty="0">
                <a:latin typeface="宋体"/>
                <a:cs typeface="宋体"/>
              </a:rPr>
              <a:t>页</a:t>
            </a:r>
            <a:r>
              <a:rPr dirty="0">
                <a:latin typeface="MS Gothic"/>
                <a:cs typeface="MS Gothic"/>
              </a:rPr>
              <a:t>面上</a:t>
            </a:r>
            <a:r>
              <a:rPr dirty="0">
                <a:latin typeface="宋体"/>
                <a:cs typeface="宋体"/>
              </a:rPr>
              <a:t>显</a:t>
            </a:r>
            <a:r>
              <a:rPr dirty="0">
                <a:latin typeface="MS Gothic"/>
                <a:cs typeface="MS Gothic"/>
              </a:rPr>
              <a:t>示</a:t>
            </a:r>
            <a:r>
              <a:rPr dirty="0">
                <a:latin typeface="宋体"/>
                <a:cs typeface="宋体"/>
              </a:rPr>
              <a:t>错误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91054"/>
            <a:ext cx="8049259" cy="3688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74295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5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MS Gothic"/>
                <a:cs typeface="MS Gothic"/>
              </a:rPr>
              <a:t>除了会将表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象的校</a:t>
            </a:r>
            <a:r>
              <a:rPr dirty="0" sz="2400" spc="-5">
                <a:latin typeface="宋体"/>
                <a:cs typeface="宋体"/>
              </a:rPr>
              <a:t>验结</a:t>
            </a:r>
            <a:r>
              <a:rPr dirty="0" sz="2400" spc="-5">
                <a:latin typeface="MS Gothic"/>
                <a:cs typeface="MS Gothic"/>
              </a:rPr>
              <a:t>果保存到</a:t>
            </a:r>
            <a:r>
              <a:rPr dirty="0" sz="2400" spc="-5">
                <a:latin typeface="宋体"/>
                <a:cs typeface="宋体"/>
              </a:rPr>
              <a:t>对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BindingResult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象中外，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会将所有校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验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结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果保存到</a:t>
            </a:r>
            <a:r>
              <a:rPr dirty="0" sz="2400" spc="-10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隐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含模型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marL="354965" marR="28702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即使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理方法的</a:t>
            </a:r>
            <a:r>
              <a:rPr dirty="0" sz="2400" spc="-5">
                <a:latin typeface="宋体"/>
                <a:cs typeface="宋体"/>
              </a:rPr>
              <a:t>签</a:t>
            </a:r>
            <a:r>
              <a:rPr dirty="0" sz="2400" spc="-5">
                <a:latin typeface="MS Gothic"/>
                <a:cs typeface="MS Gothic"/>
              </a:rPr>
              <a:t>名中没有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于表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</a:t>
            </a:r>
            <a:r>
              <a:rPr dirty="0" sz="2400" spc="-5">
                <a:latin typeface="宋体"/>
                <a:cs typeface="宋体"/>
              </a:rPr>
              <a:t>结</a:t>
            </a:r>
            <a:r>
              <a:rPr dirty="0" sz="2400" spc="-5">
                <a:latin typeface="MS Gothic"/>
                <a:cs typeface="MS Gothic"/>
              </a:rPr>
              <a:t>果 </a:t>
            </a:r>
            <a:r>
              <a:rPr dirty="0" sz="2400" spc="-108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入参，校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果也会保存在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>
                <a:latin typeface="宋体"/>
                <a:cs typeface="宋体"/>
              </a:rPr>
              <a:t>隐</a:t>
            </a:r>
            <a:r>
              <a:rPr dirty="0" sz="2400" spc="-5">
                <a:latin typeface="MS Gothic"/>
                <a:cs typeface="MS Gothic"/>
              </a:rPr>
              <a:t>含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</a:t>
            </a:r>
            <a:r>
              <a:rPr dirty="0" sz="2400" spc="-5">
                <a:latin typeface="Arial"/>
                <a:cs typeface="Arial"/>
              </a:rPr>
              <a:t>”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宋体"/>
                <a:cs typeface="宋体"/>
              </a:rPr>
              <a:t>隐</a:t>
            </a:r>
            <a:r>
              <a:rPr dirty="0" sz="2400">
                <a:latin typeface="MS Gothic"/>
                <a:cs typeface="MS Gothic"/>
              </a:rPr>
              <a:t>含模型中的所有数据最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将通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HttpServletRequest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属性列表暴露</a:t>
            </a:r>
            <a:r>
              <a:rPr dirty="0" sz="2400">
                <a:latin typeface="宋体"/>
                <a:cs typeface="宋体"/>
              </a:rPr>
              <a:t>给</a:t>
            </a:r>
            <a:r>
              <a:rPr dirty="0" sz="2400" spc="-555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视图对</a:t>
            </a:r>
            <a:r>
              <a:rPr dirty="0" sz="2400">
                <a:latin typeface="MS Gothic"/>
                <a:cs typeface="MS Gothic"/>
              </a:rPr>
              <a:t>象，因此在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中可以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取 </a:t>
            </a:r>
            <a:r>
              <a:rPr dirty="0" sz="2400" spc="-113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信息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815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页</a:t>
            </a:r>
            <a:r>
              <a:rPr dirty="0" sz="2400">
                <a:latin typeface="MS Gothic"/>
                <a:cs typeface="MS Gothic"/>
              </a:rPr>
              <a:t>面上可通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&lt;form:errors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path=“userName”&gt;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770"/>
              </a:lnSpc>
            </a:pPr>
            <a:r>
              <a:rPr dirty="0" sz="2400">
                <a:latin typeface="宋体"/>
                <a:cs typeface="宋体"/>
              </a:rPr>
              <a:t>显</a:t>
            </a:r>
            <a:r>
              <a:rPr dirty="0" sz="2400">
                <a:latin typeface="MS Gothic"/>
                <a:cs typeface="MS Gothic"/>
              </a:rPr>
              <a:t>示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消息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9927" y="3627120"/>
            <a:ext cx="3956304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3011" y="2024379"/>
            <a:ext cx="6227445" cy="1298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270">
                <a:solidFill>
                  <a:srgbClr val="678789"/>
                </a:solidFill>
                <a:latin typeface="Arial"/>
                <a:cs typeface="Arial"/>
              </a:rPr>
              <a:t>&lt; </a:t>
            </a:r>
            <a:r>
              <a:rPr dirty="0" sz="1700" spc="-10">
                <a:solidFill>
                  <a:srgbClr val="678789"/>
                </a:solidFill>
                <a:latin typeface="Arial"/>
                <a:cs typeface="Arial"/>
              </a:rPr>
              <a:t>farm:form </a:t>
            </a:r>
            <a:r>
              <a:rPr dirty="0" sz="1700" spc="-50" i="1">
                <a:solidFill>
                  <a:srgbClr val="904691"/>
                </a:solidFill>
                <a:latin typeface="Arial"/>
                <a:cs typeface="Arial"/>
              </a:rPr>
              <a:t>action= </a:t>
            </a:r>
            <a:r>
              <a:rPr dirty="0" sz="1700" spc="-60" i="1">
                <a:solidFill>
                  <a:srgbClr val="5436F6"/>
                </a:solidFill>
                <a:latin typeface="Arial"/>
                <a:cs typeface="Arial"/>
              </a:rPr>
              <a:t>“Æflo/handfe </a:t>
            </a:r>
            <a:r>
              <a:rPr dirty="0" sz="1700" spc="-25" i="1">
                <a:solidFill>
                  <a:srgbClr val="5436F6"/>
                </a:solidFill>
                <a:latin typeface="Arial"/>
                <a:cs typeface="Arial"/>
              </a:rPr>
              <a:t>24.aXion </a:t>
            </a:r>
            <a:r>
              <a:rPr dirty="0" sz="1700" spc="-20" i="1">
                <a:solidFill>
                  <a:srgbClr val="49469A"/>
                </a:solidFill>
                <a:latin typeface="Arial"/>
                <a:cs typeface="Arial"/>
              </a:rPr>
              <a:t>°</a:t>
            </a:r>
            <a:r>
              <a:rPr dirty="0" sz="1700" spc="-20">
                <a:solidFill>
                  <a:srgbClr val="8C3B93"/>
                </a:solidFill>
                <a:latin typeface="Arial"/>
                <a:cs typeface="Arial"/>
              </a:rPr>
              <a:t>modelAttribute </a:t>
            </a:r>
            <a:r>
              <a:rPr dirty="0" sz="1700" spc="-180">
                <a:latin typeface="Arial"/>
                <a:cs typeface="Arial"/>
              </a:rPr>
              <a:t>=  </a:t>
            </a:r>
            <a:r>
              <a:rPr dirty="0" sz="1700" spc="5">
                <a:solidFill>
                  <a:srgbClr val="3B13BF"/>
                </a:solidFill>
                <a:latin typeface="Arial"/>
                <a:cs typeface="Arial"/>
              </a:rPr>
              <a:t>“n/er</a:t>
            </a:r>
            <a:r>
              <a:rPr dirty="0" sz="1700" spc="-320">
                <a:solidFill>
                  <a:srgbClr val="3B13BF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3B13BF"/>
                </a:solidFill>
                <a:latin typeface="Arial"/>
                <a:cs typeface="Arial"/>
              </a:rPr>
              <a:t>“›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1550" spc="-185">
                <a:solidFill>
                  <a:srgbClr val="548E91"/>
                </a:solidFill>
                <a:latin typeface="Arial"/>
                <a:cs typeface="Arial"/>
              </a:rPr>
              <a:t>&lt; </a:t>
            </a:r>
            <a:r>
              <a:rPr dirty="0" sz="1550" spc="25">
                <a:solidFill>
                  <a:srgbClr val="647C7E"/>
                </a:solidFill>
                <a:latin typeface="Arial"/>
                <a:cs typeface="Arial"/>
              </a:rPr>
              <a:t>form:errors  </a:t>
            </a:r>
            <a:r>
              <a:rPr dirty="0" sz="1550" spc="35">
                <a:solidFill>
                  <a:srgbClr val="693462"/>
                </a:solidFill>
                <a:latin typeface="Arial"/>
                <a:cs typeface="Arial"/>
              </a:rPr>
              <a:t>path= </a:t>
            </a:r>
            <a:r>
              <a:rPr dirty="0" sz="1550" spc="-65">
                <a:solidFill>
                  <a:srgbClr val="5459BC"/>
                </a:solidFill>
                <a:latin typeface="Arial"/>
                <a:cs typeface="Arial"/>
              </a:rPr>
              <a:t>““ñ&gt;</a:t>
            </a:r>
            <a:r>
              <a:rPr dirty="0" sz="1550" spc="-135">
                <a:solidFill>
                  <a:srgbClr val="5459BC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697C7B"/>
                </a:solidFill>
                <a:latin typeface="Arial"/>
                <a:cs typeface="Arial"/>
              </a:rPr>
              <a:t>&lt;/form.errors&gt;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700">
              <a:latin typeface="Times New Roman"/>
              <a:cs typeface="Times New Roman"/>
            </a:endParaRPr>
          </a:p>
          <a:p>
            <a:pPr marL="219710">
              <a:lnSpc>
                <a:spcPts val="2100"/>
              </a:lnSpc>
            </a:pPr>
            <a:r>
              <a:rPr dirty="0" sz="1800" spc="-145">
                <a:solidFill>
                  <a:srgbClr val="230100"/>
                </a:solidFill>
                <a:latin typeface="Trebuchet MS"/>
                <a:cs typeface="Trebuchet MS"/>
              </a:rPr>
              <a:t>name: </a:t>
            </a:r>
            <a:r>
              <a:rPr dirty="0" sz="1800" spc="-90">
                <a:solidFill>
                  <a:srgbClr val="527770"/>
                </a:solidFill>
                <a:latin typeface="Trebuchet MS"/>
                <a:cs typeface="Trebuchet MS"/>
              </a:rPr>
              <a:t>&lt;input </a:t>
            </a:r>
            <a:r>
              <a:rPr dirty="0" sz="1800" spc="85">
                <a:solidFill>
                  <a:srgbClr val="6E1872"/>
                </a:solidFill>
                <a:latin typeface="Trebuchet MS"/>
                <a:cs typeface="Trebuchet MS"/>
              </a:rPr>
              <a:t>Şpe= </a:t>
            </a:r>
            <a:r>
              <a:rPr dirty="0" sz="1800" spc="-145">
                <a:solidFill>
                  <a:srgbClr val="6446DB"/>
                </a:solidFill>
                <a:latin typeface="Trebuchet MS"/>
                <a:cs typeface="Trebuchet MS"/>
              </a:rPr>
              <a:t>"fe»ı‘°</a:t>
            </a:r>
            <a:r>
              <a:rPr dirty="0" sz="1800" spc="-145">
                <a:solidFill>
                  <a:srgbClr val="75316E"/>
                </a:solidFill>
                <a:latin typeface="Trebuchet MS"/>
                <a:cs typeface="Trebuchet MS"/>
              </a:rPr>
              <a:t>name= </a:t>
            </a:r>
            <a:r>
              <a:rPr dirty="0" sz="1800" spc="-120">
                <a:solidFill>
                  <a:srgbClr val="75316E"/>
                </a:solidFill>
                <a:latin typeface="Trebuchet MS"/>
                <a:cs typeface="Trebuchet MS"/>
              </a:rPr>
              <a:t> </a:t>
            </a:r>
            <a:r>
              <a:rPr dirty="0" sz="1800" spc="-220">
                <a:solidFill>
                  <a:srgbClr val="3F2ABC"/>
                </a:solidFill>
                <a:latin typeface="Trebuchet MS"/>
                <a:cs typeface="Trebuchet MS"/>
              </a:rPr>
              <a:t>•«J»/Wame•/&gt;</a:t>
            </a:r>
            <a:endParaRPr sz="1800">
              <a:latin typeface="Trebuchet MS"/>
              <a:cs typeface="Trebuchet MS"/>
            </a:endParaRPr>
          </a:p>
          <a:p>
            <a:pPr marL="241300">
              <a:lnSpc>
                <a:spcPts val="2039"/>
              </a:lnSpc>
            </a:pPr>
            <a:r>
              <a:rPr dirty="0" sz="1750" spc="-85">
                <a:solidFill>
                  <a:srgbClr val="597577"/>
                </a:solidFill>
                <a:latin typeface="Trebuchet MS"/>
                <a:cs typeface="Trebuchet MS"/>
              </a:rPr>
              <a:t>&lt;form:errors  </a:t>
            </a:r>
            <a:r>
              <a:rPr dirty="0" sz="1750" spc="-75">
                <a:solidFill>
                  <a:srgbClr val="894D7E"/>
                </a:solidFill>
                <a:latin typeface="Trebuchet MS"/>
                <a:cs typeface="Trebuchet MS"/>
              </a:rPr>
              <a:t>path= </a:t>
            </a:r>
            <a:r>
              <a:rPr dirty="0" sz="1750" spc="-75">
                <a:solidFill>
                  <a:srgbClr val="7774D1"/>
                </a:solidFill>
                <a:latin typeface="Trebuchet MS"/>
                <a:cs typeface="Trebuchet MS"/>
              </a:rPr>
              <a:t>?/serń/a/ref</a:t>
            </a:r>
            <a:r>
              <a:rPr dirty="0" sz="1750" spc="-105">
                <a:solidFill>
                  <a:srgbClr val="7774D1"/>
                </a:solidFill>
                <a:latin typeface="Trebuchet MS"/>
                <a:cs typeface="Trebuchet MS"/>
              </a:rPr>
              <a:t> </a:t>
            </a:r>
            <a:r>
              <a:rPr dirty="0" sz="1750" spc="-75">
                <a:solidFill>
                  <a:srgbClr val="7C9A97"/>
                </a:solidFill>
                <a:latin typeface="Trebuchet MS"/>
                <a:cs typeface="Trebuchet MS"/>
              </a:rPr>
              <a:t>c/form:errors&gt;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019" y="4353814"/>
            <a:ext cx="3857625" cy="94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550" spc="-185">
                <a:solidFill>
                  <a:srgbClr val="528E8E"/>
                </a:solidFill>
                <a:latin typeface="Arial"/>
                <a:cs typeface="Arial"/>
              </a:rPr>
              <a:t>&lt;</a:t>
            </a:r>
            <a:r>
              <a:rPr dirty="0" sz="1550" spc="-225">
                <a:solidFill>
                  <a:srgbClr val="528E8E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547774"/>
                </a:solidFill>
                <a:latin typeface="Arial"/>
                <a:cs typeface="Arial"/>
              </a:rPr>
              <a:t>input</a:t>
            </a:r>
            <a:r>
              <a:rPr dirty="0" sz="1550" spc="-85">
                <a:solidFill>
                  <a:srgbClr val="547774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8A60A0"/>
                </a:solidFill>
                <a:latin typeface="Arial"/>
                <a:cs typeface="Arial"/>
              </a:rPr>
              <a:t>type=</a:t>
            </a:r>
            <a:r>
              <a:rPr dirty="0" sz="1550" spc="135">
                <a:solidFill>
                  <a:srgbClr val="8A60A0"/>
                </a:solidFill>
                <a:latin typeface="Arial"/>
                <a:cs typeface="Arial"/>
              </a:rPr>
              <a:t> </a:t>
            </a:r>
            <a:r>
              <a:rPr dirty="0" sz="1550" spc="5" i="1">
                <a:solidFill>
                  <a:srgbClr val="4B36C3"/>
                </a:solidFill>
                <a:latin typeface="Arial"/>
                <a:cs typeface="Arial"/>
              </a:rPr>
              <a:t>úwómźf“</a:t>
            </a:r>
            <a:r>
              <a:rPr dirty="0" sz="1550" spc="-13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5" i="1">
                <a:solidFill>
                  <a:srgbClr val="4B36C3"/>
                </a:solidFill>
                <a:latin typeface="Arial"/>
                <a:cs typeface="Arial"/>
              </a:rPr>
              <a:t>valu</a:t>
            </a:r>
            <a:r>
              <a:rPr dirty="0" sz="1550" spc="-28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300" i="1">
                <a:solidFill>
                  <a:srgbClr val="4B36C3"/>
                </a:solidFill>
                <a:latin typeface="Arial"/>
                <a:cs typeface="Arial"/>
              </a:rPr>
              <a:t>I3</a:t>
            </a:r>
            <a:r>
              <a:rPr dirty="0" sz="1550" spc="-225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25" i="1">
                <a:solidFill>
                  <a:srgbClr val="4B36C3"/>
                </a:solidFill>
                <a:latin typeface="Arial"/>
                <a:cs typeface="Arial"/>
              </a:rPr>
              <a:t>=</a:t>
            </a:r>
            <a:r>
              <a:rPr dirty="0" sz="1550" spc="2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20" i="1">
                <a:solidFill>
                  <a:srgbClr val="3415CA"/>
                </a:solidFill>
                <a:latin typeface="Arial"/>
                <a:cs typeface="Arial"/>
              </a:rPr>
              <a:t>”sMbmif</a:t>
            </a:r>
            <a:r>
              <a:rPr dirty="0" sz="1550" spc="20" i="1">
                <a:solidFill>
                  <a:srgbClr val="3415CA"/>
                </a:solidFill>
                <a:latin typeface="Arial"/>
                <a:cs typeface="Arial"/>
              </a:rPr>
              <a:t> </a:t>
            </a:r>
            <a:r>
              <a:rPr dirty="0" sz="1550" spc="-110" i="1">
                <a:solidFill>
                  <a:srgbClr val="625ECF"/>
                </a:solidFill>
                <a:latin typeface="Arial"/>
                <a:cs typeface="Arial"/>
              </a:rPr>
              <a:t>°/</a:t>
            </a:r>
            <a:r>
              <a:rPr dirty="0" sz="1550" spc="-175" i="1">
                <a:solidFill>
                  <a:srgbClr val="625ECF"/>
                </a:solidFill>
                <a:latin typeface="Arial"/>
                <a:cs typeface="Arial"/>
              </a:rPr>
              <a:t> </a:t>
            </a:r>
            <a:r>
              <a:rPr dirty="0" sz="1550" spc="-185" i="1">
                <a:solidFill>
                  <a:srgbClr val="625ECF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index.jsp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8640" y="1780032"/>
            <a:ext cx="1670304" cy="2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2225040"/>
            <a:ext cx="3962400" cy="5397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15"/>
              </a:lnSpc>
            </a:pPr>
            <a:r>
              <a:rPr dirty="0" sz="1800" spc="-60">
                <a:solidFill>
                  <a:srgbClr val="2B1D00"/>
                </a:solidFill>
                <a:latin typeface="Arial"/>
                <a:cs typeface="Arial"/>
              </a:rPr>
              <a:t>@DateTimeFomat(pattern-•yyyy/MM/dd•)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750" spc="-125">
                <a:solidFill>
                  <a:srgbClr val="726E6B"/>
                </a:solidFill>
                <a:latin typeface="Arial"/>
                <a:cs typeface="Arial"/>
              </a:rPr>
              <a:t>@Pa2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491" y="3267964"/>
            <a:ext cx="3491865" cy="303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4765">
              <a:lnSpc>
                <a:spcPct val="100000"/>
              </a:lnSpc>
            </a:pPr>
            <a:r>
              <a:rPr dirty="0" sz="1700" spc="-35">
                <a:solidFill>
                  <a:srgbClr val="492A13"/>
                </a:solidFill>
                <a:latin typeface="Arial"/>
                <a:cs typeface="Arial"/>
              </a:rPr>
              <a:t>6NumberFormat(pettern=•&amp;,&amp;&amp;If.&amp;8•)</a:t>
            </a:r>
            <a:endParaRPr sz="1700">
              <a:latin typeface="Arial"/>
              <a:cs typeface="Arial"/>
            </a:endParaRPr>
          </a:p>
          <a:p>
            <a:pPr algn="just" marL="12700" marR="1417955" indent="12065">
              <a:lnSpc>
                <a:spcPct val="99600"/>
              </a:lnSpc>
              <a:spcBef>
                <a:spcPts val="10"/>
              </a:spcBef>
            </a:pPr>
            <a:r>
              <a:rPr dirty="0" sz="1650" spc="-25">
                <a:solidFill>
                  <a:srgbClr val="4D2AB3"/>
                </a:solidFill>
                <a:latin typeface="Arial"/>
                <a:cs typeface="Arial"/>
              </a:rPr>
              <a:t>@DeömaIMax</a:t>
            </a:r>
            <a:r>
              <a:rPr dirty="0" sz="1650" spc="-15">
                <a:solidFill>
                  <a:srgbClr val="4D2AB3"/>
                </a:solidFill>
                <a:latin typeface="Arial"/>
                <a:cs typeface="Arial"/>
              </a:rPr>
              <a:t>(</a:t>
            </a:r>
            <a:r>
              <a:rPr dirty="0" sz="1650" spc="-15">
                <a:solidFill>
                  <a:srgbClr val="4D2AB3"/>
                </a:solidFill>
                <a:latin typeface="Arial"/>
                <a:cs typeface="Arial"/>
              </a:rPr>
              <a:t>•9999•] </a:t>
            </a:r>
            <a:r>
              <a:rPr dirty="0" sz="1650" spc="-10">
                <a:solidFill>
                  <a:srgbClr val="4D2AB3"/>
                </a:solidFill>
                <a:latin typeface="Arial"/>
                <a:cs typeface="Arial"/>
              </a:rPr>
              <a:t> </a:t>
            </a:r>
            <a:r>
              <a:rPr dirty="0" baseline="-6535" sz="2550" spc="-37">
                <a:solidFill>
                  <a:srgbClr val="2F07BF"/>
                </a:solidFill>
                <a:latin typeface="Arial"/>
                <a:cs typeface="Arial"/>
              </a:rPr>
              <a:t>Ø</a:t>
            </a:r>
            <a:r>
              <a:rPr dirty="0" sz="1700" spc="-25">
                <a:solidFill>
                  <a:srgbClr val="2F07BF"/>
                </a:solidFill>
                <a:latin typeface="Arial"/>
                <a:cs typeface="Arial"/>
              </a:rPr>
              <a:t>ÆúmaIMìn('1OOü'} </a:t>
            </a:r>
            <a:r>
              <a:rPr dirty="0" sz="1700" spc="-434">
                <a:solidFill>
                  <a:srgbClr val="2F07BF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E4BCD8"/>
                </a:solidFill>
                <a:latin typeface="Arial"/>
                <a:cs typeface="Arial"/>
              </a:rPr>
              <a:t>pńvats </a:t>
            </a:r>
            <a:r>
              <a:rPr dirty="0" sz="1750" spc="40">
                <a:solidFill>
                  <a:srgbClr val="571133"/>
                </a:solidFill>
                <a:latin typeface="Arial"/>
                <a:cs typeface="Arial"/>
              </a:rPr>
              <a:t>long</a:t>
            </a:r>
            <a:r>
              <a:rPr dirty="0" sz="1750" spc="-300">
                <a:solidFill>
                  <a:srgbClr val="571133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212497"/>
                </a:solidFill>
                <a:latin typeface="Arial"/>
                <a:cs typeface="Arial"/>
              </a:rPr>
              <a:t>salarÿ;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700">
              <a:latin typeface="Times New Roman"/>
              <a:cs typeface="Times New Roman"/>
            </a:endParaRPr>
          </a:p>
          <a:p>
            <a:pPr algn="just" marL="24765">
              <a:lnSpc>
                <a:spcPts val="2005"/>
              </a:lnSpc>
            </a:pPr>
            <a:r>
              <a:rPr dirty="0" sz="1700" spc="-75">
                <a:solidFill>
                  <a:srgbClr val="281A1C"/>
                </a:solidFill>
                <a:latin typeface="Arial"/>
                <a:cs typeface="Arial"/>
              </a:rPr>
              <a:t>ıë›PaÆrn(regexp=</a:t>
            </a:r>
            <a:r>
              <a:rPr dirty="0" sz="1700" spc="-245">
                <a:solidFill>
                  <a:srgbClr val="281A1C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281A1C"/>
                </a:solidFill>
                <a:latin typeface="Arial"/>
                <a:cs typeface="Arial"/>
              </a:rPr>
              <a:t>Ş}w(4.30}")</a:t>
            </a:r>
            <a:endParaRPr sz="1700">
              <a:latin typeface="Arial"/>
              <a:cs typeface="Arial"/>
            </a:endParaRPr>
          </a:p>
          <a:p>
            <a:pPr algn="just" marL="15240">
              <a:lnSpc>
                <a:spcPts val="2065"/>
              </a:lnSpc>
            </a:pPr>
            <a:r>
              <a:rPr dirty="0" sz="1750" spc="-20">
                <a:solidFill>
                  <a:srgbClr val="832D60"/>
                </a:solidFill>
                <a:latin typeface="Arial"/>
                <a:cs typeface="Arial"/>
              </a:rPr>
              <a:t>şxivats </a:t>
            </a:r>
            <a:r>
              <a:rPr dirty="0" sz="1750" spc="-60">
                <a:latin typeface="Arial"/>
                <a:cs typeface="Arial"/>
              </a:rPr>
              <a:t>Stńng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2615B3"/>
                </a:solidFill>
                <a:latin typeface="Arial"/>
                <a:cs typeface="Arial"/>
              </a:rPr>
              <a:t>uærName,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750">
              <a:latin typeface="Times New Roman"/>
              <a:cs typeface="Times New Roman"/>
            </a:endParaRPr>
          </a:p>
          <a:p>
            <a:pPr algn="just" marL="15240">
              <a:lnSpc>
                <a:spcPct val="100000"/>
              </a:lnSpc>
            </a:pPr>
            <a:r>
              <a:rPr dirty="0" sz="1750" spc="30">
                <a:solidFill>
                  <a:srgbClr val="8C2857"/>
                </a:solidFill>
                <a:latin typeface="Arial"/>
                <a:cs typeface="Arial"/>
              </a:rPr>
              <a:t>pńvsts </a:t>
            </a:r>
            <a:r>
              <a:rPr dirty="0" sz="1750" spc="-60">
                <a:solidFill>
                  <a:srgbClr val="160A00"/>
                </a:solidFill>
                <a:latin typeface="Arial"/>
                <a:cs typeface="Arial"/>
              </a:rPr>
              <a:t>Stńng</a:t>
            </a:r>
            <a:r>
              <a:rPr dirty="0" sz="1750" spc="-195">
                <a:solidFill>
                  <a:srgbClr val="160A00"/>
                </a:solidFill>
                <a:latin typeface="Arial"/>
                <a:cs typeface="Arial"/>
              </a:rPr>
              <a:t> </a:t>
            </a:r>
            <a:r>
              <a:rPr dirty="0" sz="1750" spc="-80">
                <a:solidFill>
                  <a:srgbClr val="281D48"/>
                </a:solidFill>
                <a:latin typeface="Arial"/>
                <a:cs typeface="Arial"/>
              </a:rPr>
              <a:t>email;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350">
              <a:latin typeface="Times New Roman"/>
              <a:cs typeface="Times New Roman"/>
            </a:endParaRPr>
          </a:p>
          <a:p>
            <a:pPr algn="just" marL="18415">
              <a:lnSpc>
                <a:spcPct val="100000"/>
              </a:lnSpc>
            </a:pPr>
            <a:r>
              <a:rPr dirty="0" sz="1650" spc="-65">
                <a:latin typeface="Arial"/>
                <a:cs typeface="Arial"/>
              </a:rPr>
              <a:t>User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1930146"/>
            <a:ext cx="3103245" cy="770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1975"/>
              </a:lnSpc>
            </a:pPr>
            <a:r>
              <a:rPr dirty="0" sz="1650" spc="-10">
                <a:solidFill>
                  <a:srgbClr val="464BBF"/>
                </a:solidFill>
                <a:latin typeface="Arial"/>
                <a:cs typeface="Arial"/>
              </a:rPr>
              <a:t>PRequestMapping(•/handle19•)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2035"/>
              </a:lnSpc>
            </a:pPr>
            <a:r>
              <a:rPr dirty="0" sz="1700" spc="-5">
                <a:solidFill>
                  <a:srgbClr val="640C36"/>
                </a:solidFill>
                <a:latin typeface="Arial"/>
                <a:cs typeface="Arial"/>
              </a:rPr>
              <a:t>public </a:t>
            </a:r>
            <a:r>
              <a:rPr dirty="0" sz="1700" spc="-35">
                <a:solidFill>
                  <a:srgbClr val="524136"/>
                </a:solidFill>
                <a:latin typeface="Arial"/>
                <a:cs typeface="Arial"/>
              </a:rPr>
              <a:t>String</a:t>
            </a:r>
            <a:r>
              <a:rPr dirty="0" sz="1700" spc="50">
                <a:solidFill>
                  <a:srgbClr val="524136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705B46"/>
                </a:solidFill>
                <a:latin typeface="Arial"/>
                <a:cs typeface="Arial"/>
              </a:rPr>
              <a:t>handlel</a:t>
            </a:r>
            <a:endParaRPr sz="17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50"/>
              </a:spcBef>
            </a:pPr>
            <a:r>
              <a:rPr dirty="0" sz="1600" spc="-40">
                <a:latin typeface="Arial"/>
                <a:cs typeface="Arial"/>
              </a:rPr>
              <a:t>BindíngResult</a:t>
            </a:r>
            <a:r>
              <a:rPr dirty="0" sz="1600" spc="22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bindíngResult)(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934970"/>
            <a:ext cx="3201035" cy="2346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45"/>
              </a:lnSpc>
            </a:pPr>
            <a:r>
              <a:rPr dirty="0" sz="1850" spc="-120">
                <a:latin typeface="Arial"/>
                <a:cs typeface="Arial"/>
              </a:rPr>
              <a:t>if(bindingResu</a:t>
            </a:r>
            <a:r>
              <a:rPr dirty="0" sz="1850" spc="-270">
                <a:latin typeface="Arial"/>
                <a:cs typeface="Arial"/>
              </a:rPr>
              <a:t> </a:t>
            </a:r>
            <a:r>
              <a:rPr dirty="0" sz="1850" spc="-135">
                <a:latin typeface="Arial"/>
                <a:cs typeface="Arial"/>
              </a:rPr>
              <a:t>ŁhasErrorsg)(</a:t>
            </a:r>
            <a:endParaRPr sz="1850">
              <a:latin typeface="Arial"/>
              <a:cs typeface="Arial"/>
            </a:endParaRPr>
          </a:p>
          <a:p>
            <a:pPr marL="241300">
              <a:lnSpc>
                <a:spcPts val="2085"/>
              </a:lnSpc>
            </a:pPr>
            <a:r>
              <a:rPr dirty="0" sz="1800" spc="20">
                <a:solidFill>
                  <a:srgbClr val="660A38"/>
                </a:solidFill>
                <a:latin typeface="Arial"/>
                <a:cs typeface="Arial"/>
              </a:rPr>
              <a:t>mtum</a:t>
            </a:r>
            <a:r>
              <a:rPr dirty="0" sz="1800" spc="5">
                <a:solidFill>
                  <a:srgbClr val="660A38"/>
                </a:solidFill>
                <a:latin typeface="Arial"/>
                <a:cs typeface="Arial"/>
              </a:rPr>
              <a:t> </a:t>
            </a:r>
            <a:r>
              <a:rPr dirty="0" sz="1800" spc="-70">
                <a:solidFill>
                  <a:srgbClr val="564BB8"/>
                </a:solidFill>
                <a:latin typeface="Arial"/>
                <a:cs typeface="Arial"/>
              </a:rPr>
              <a:t>•forward:/index.jsp";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7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-100">
                <a:solidFill>
                  <a:srgbClr val="8957D4"/>
                </a:solidFill>
                <a:latin typeface="Arial"/>
                <a:cs typeface="Arial"/>
              </a:rPr>
              <a:t>System.oużpńcln(•5àäEcû_</a:t>
            </a:r>
            <a:r>
              <a:rPr dirty="0" sz="1700" spc="-360">
                <a:solidFill>
                  <a:srgbClr val="8957D4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8957D4"/>
                </a:solidFill>
                <a:latin typeface="Arial"/>
                <a:cs typeface="Arial"/>
              </a:rPr>
              <a:t>iË....");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993775">
              <a:lnSpc>
                <a:spcPct val="102800"/>
              </a:lnSpc>
            </a:pPr>
            <a:r>
              <a:rPr dirty="0" sz="1750" spc="-90">
                <a:solidFill>
                  <a:srgbClr val="674234"/>
                </a:solidFill>
                <a:latin typeface="Trebuchet MS"/>
                <a:cs typeface="Trebuchet MS"/>
              </a:rPr>
              <a:t>user.setłd(100D]; </a:t>
            </a:r>
            <a:r>
              <a:rPr dirty="0" sz="1750" spc="-75">
                <a:solidFill>
                  <a:srgbClr val="674234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111F2F"/>
                </a:solidFill>
                <a:latin typeface="Arial"/>
                <a:cs typeface="Arial"/>
              </a:rPr>
              <a:t>Syste</a:t>
            </a:r>
            <a:r>
              <a:rPr dirty="0" sz="1700" spc="-110">
                <a:solidFill>
                  <a:srgbClr val="111F2F"/>
                </a:solidFill>
                <a:latin typeface="Arial"/>
                <a:cs typeface="Arial"/>
              </a:rPr>
              <a:t>m</a:t>
            </a:r>
            <a:r>
              <a:rPr dirty="0" sz="1700" spc="5">
                <a:solidFill>
                  <a:srgbClr val="111F2F"/>
                </a:solidFill>
                <a:latin typeface="Arial"/>
                <a:cs typeface="Arial"/>
              </a:rPr>
              <a:t>.øvćp</a:t>
            </a:r>
            <a:r>
              <a:rPr dirty="0" sz="1700" spc="-60">
                <a:solidFill>
                  <a:srgbClr val="111F2F"/>
                </a:solidFill>
                <a:latin typeface="Arial"/>
                <a:cs typeface="Arial"/>
              </a:rPr>
              <a:t>ń</a:t>
            </a:r>
            <a:r>
              <a:rPr dirty="0" baseline="1633" sz="2550" spc="-97">
                <a:solidFill>
                  <a:srgbClr val="111F2F"/>
                </a:solidFill>
                <a:latin typeface="Arial"/>
                <a:cs typeface="Arial"/>
              </a:rPr>
              <a:t>n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tln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(</a:t>
            </a:r>
            <a:r>
              <a:rPr dirty="0" baseline="1633" sz="2550" spc="-112">
                <a:solidFill>
                  <a:srgbClr val="111F2F"/>
                </a:solidFill>
                <a:latin typeface="Arial"/>
                <a:cs typeface="Arial"/>
              </a:rPr>
              <a:t>user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)</a:t>
            </a:r>
            <a:r>
              <a:rPr dirty="0" baseline="1633" sz="2550" spc="-67">
                <a:solidFill>
                  <a:srgbClr val="111F2F"/>
                </a:solidFill>
                <a:latin typeface="Arial"/>
                <a:cs typeface="Arial"/>
              </a:rPr>
              <a:t>; </a:t>
            </a:r>
            <a:r>
              <a:rPr dirty="0" baseline="1633" sz="2550" spc="-67">
                <a:solidFill>
                  <a:srgbClr val="111F2F"/>
                </a:solidFill>
                <a:latin typeface="Arial"/>
                <a:cs typeface="Arial"/>
              </a:rPr>
              <a:t> </a:t>
            </a:r>
            <a:r>
              <a:rPr dirty="0" sz="1600" spc="190">
                <a:solidFill>
                  <a:srgbClr val="95387C"/>
                </a:solidFill>
                <a:latin typeface="Arial"/>
                <a:cs typeface="Arial"/>
              </a:rPr>
              <a:t>re&amp;m </a:t>
            </a:r>
            <a:r>
              <a:rPr dirty="0" sz="1600" spc="-90">
                <a:solidFill>
                  <a:srgbClr val="2D08C8"/>
                </a:solidFill>
                <a:latin typeface="Arial"/>
                <a:cs typeface="Arial"/>
              </a:rPr>
              <a:t>•success</a:t>
            </a:r>
            <a:r>
              <a:rPr dirty="0" sz="1600" spc="-340">
                <a:solidFill>
                  <a:srgbClr val="2D08C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D08C8"/>
                </a:solidFill>
                <a:latin typeface="Arial"/>
                <a:cs typeface="Arial"/>
              </a:rPr>
              <a:t>•,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1403" y="2186178"/>
            <a:ext cx="1315085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60">
                <a:solidFill>
                  <a:srgbClr val="3B341A"/>
                </a:solidFill>
                <a:latin typeface="Arial"/>
                <a:cs typeface="Arial"/>
              </a:rPr>
              <a:t>er* </a:t>
            </a:r>
            <a:r>
              <a:rPr dirty="0" sz="1650" spc="-55">
                <a:solidFill>
                  <a:srgbClr val="3B341A"/>
                </a:solidFill>
                <a:latin typeface="Arial"/>
                <a:cs typeface="Arial"/>
              </a:rPr>
              <a:t>) </a:t>
            </a:r>
            <a:r>
              <a:rPr dirty="0" sz="1650" spc="-65">
                <a:latin typeface="Arial"/>
                <a:cs typeface="Arial"/>
              </a:rPr>
              <a:t>User</a:t>
            </a:r>
            <a:r>
              <a:rPr dirty="0" sz="1650" spc="-185">
                <a:latin typeface="Arial"/>
                <a:cs typeface="Arial"/>
              </a:rPr>
              <a:t> </a:t>
            </a:r>
            <a:r>
              <a:rPr dirty="0" sz="1650" spc="-70">
                <a:solidFill>
                  <a:srgbClr val="111616"/>
                </a:solidFill>
                <a:latin typeface="Arial"/>
                <a:cs typeface="Arial"/>
              </a:rPr>
              <a:t>user,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提示消息的国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7666"/>
            <a:ext cx="8020684" cy="2443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8735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宋体"/>
                <a:cs typeface="宋体"/>
              </a:rPr>
              <a:t>每</a:t>
            </a:r>
            <a:r>
              <a:rPr dirty="0" sz="2400" spc="-5">
                <a:latin typeface="MS Gothic"/>
                <a:cs typeface="MS Gothic"/>
              </a:rPr>
              <a:t>个属性在数据</a:t>
            </a:r>
            <a:r>
              <a:rPr dirty="0" sz="2400" spc="-5">
                <a:latin typeface="宋体"/>
                <a:cs typeface="宋体"/>
              </a:rPr>
              <a:t>绑</a:t>
            </a:r>
            <a:r>
              <a:rPr dirty="0" sz="2400" spc="-5">
                <a:latin typeface="MS Gothic"/>
                <a:cs typeface="MS Gothic"/>
              </a:rPr>
              <a:t>定和数据校</a:t>
            </a:r>
            <a:r>
              <a:rPr dirty="0" sz="2400" spc="-5">
                <a:latin typeface="宋体"/>
                <a:cs typeface="宋体"/>
              </a:rPr>
              <a:t>验发</a:t>
            </a:r>
            <a:r>
              <a:rPr dirty="0" sz="2400" spc="-5">
                <a:latin typeface="MS Gothic"/>
                <a:cs typeface="MS Gothic"/>
              </a:rPr>
              <a:t>生</a:t>
            </a:r>
            <a:r>
              <a:rPr dirty="0" sz="2400" spc="-5">
                <a:latin typeface="宋体"/>
                <a:cs typeface="宋体"/>
              </a:rPr>
              <a:t>错误时</a:t>
            </a:r>
            <a:r>
              <a:rPr dirty="0" sz="2400" spc="-5">
                <a:latin typeface="MS Gothic"/>
                <a:cs typeface="MS Gothic"/>
              </a:rPr>
              <a:t>，都会生成一  个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FieldError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ct val="86400"/>
              </a:lnSpc>
              <a:spcBef>
                <a:spcPts val="245"/>
              </a:spcBef>
              <a:tabLst>
                <a:tab pos="354330" algn="l"/>
              </a:tabLst>
            </a:pPr>
            <a:r>
              <a:rPr dirty="0" sz="2400" b="1">
                <a:latin typeface="Arial"/>
                <a:cs typeface="Arial"/>
              </a:rPr>
              <a:t>•	</a:t>
            </a:r>
            <a:r>
              <a:rPr dirty="0" sz="2400" b="1">
                <a:latin typeface="等线"/>
                <a:cs typeface="等线"/>
              </a:rPr>
              <a:t>当一个属性校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失</a:t>
            </a:r>
            <a:r>
              <a:rPr dirty="0" sz="2400" b="1">
                <a:latin typeface="Microsoft JhengHei"/>
                <a:cs typeface="Microsoft JhengHei"/>
              </a:rPr>
              <a:t>败</a:t>
            </a:r>
            <a:r>
              <a:rPr dirty="0" sz="2400" b="1">
                <a:latin typeface="等线"/>
                <a:cs typeface="等线"/>
              </a:rPr>
              <a:t>后，校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框架会</a:t>
            </a:r>
            <a:r>
              <a:rPr dirty="0" sz="2400" b="1">
                <a:latin typeface="Microsoft JhengHei"/>
                <a:cs typeface="Microsoft JhengHei"/>
              </a:rPr>
              <a:t>为该</a:t>
            </a:r>
            <a:r>
              <a:rPr dirty="0" sz="2400" b="1">
                <a:latin typeface="等线"/>
                <a:cs typeface="等线"/>
              </a:rPr>
              <a:t>属性生成</a:t>
            </a:r>
            <a:r>
              <a:rPr dirty="0" sz="2400" spc="-50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4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个消 </a:t>
            </a:r>
            <a:r>
              <a:rPr dirty="0" sz="2400" spc="-560" b="1">
                <a:latin typeface="等线"/>
                <a:cs typeface="等线"/>
              </a:rPr>
              <a:t> </a:t>
            </a:r>
            <a:r>
              <a:rPr dirty="0" sz="2400" b="1">
                <a:latin typeface="等线"/>
                <a:cs typeface="等线"/>
              </a:rPr>
              <a:t>息代</a:t>
            </a:r>
            <a:r>
              <a:rPr dirty="0" sz="2400" b="1">
                <a:latin typeface="Microsoft JhengHei"/>
                <a:cs typeface="Microsoft JhengHei"/>
              </a:rPr>
              <a:t>码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些代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以</a:t>
            </a:r>
            <a:r>
              <a:rPr dirty="0" sz="2400" b="1">
                <a:latin typeface="等线"/>
                <a:cs typeface="等线"/>
              </a:rPr>
              <a:t>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注解</a:t>
            </a:r>
            <a:r>
              <a:rPr dirty="0" sz="2400" b="1">
                <a:latin typeface="Microsoft JhengHei"/>
                <a:cs typeface="Microsoft JhengHei"/>
              </a:rPr>
              <a:t>类</a:t>
            </a:r>
            <a:r>
              <a:rPr dirty="0" sz="2400" b="1">
                <a:latin typeface="等线"/>
                <a:cs typeface="等线"/>
              </a:rPr>
              <a:t>名</a:t>
            </a:r>
            <a:r>
              <a:rPr dirty="0" sz="2400" b="1">
                <a:latin typeface="Microsoft JhengHei"/>
                <a:cs typeface="Microsoft JhengHei"/>
              </a:rPr>
              <a:t>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前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缀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结</a:t>
            </a:r>
            <a:r>
              <a:rPr dirty="0" sz="2400">
                <a:latin typeface="MS Gothic"/>
                <a:cs typeface="MS Gothic"/>
              </a:rPr>
              <a:t>合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modleAttribute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、属性名及属性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型名</a:t>
            </a:r>
            <a:r>
              <a:rPr dirty="0" sz="2400" spc="-5">
                <a:latin typeface="MS Gothic"/>
                <a:cs typeface="MS Gothic"/>
              </a:rPr>
              <a:t>生成多个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的消 </a:t>
            </a:r>
            <a:r>
              <a:rPr dirty="0" sz="2400">
                <a:latin typeface="MS Gothic"/>
                <a:cs typeface="MS Gothic"/>
              </a:rPr>
              <a:t> 息代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000">
                <a:latin typeface="MS Gothic"/>
                <a:cs typeface="MS Gothic"/>
              </a:rPr>
              <a:t>例如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中的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password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准了一个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@Pattern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  解，当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不</a:t>
            </a:r>
            <a:r>
              <a:rPr dirty="0" sz="2000">
                <a:latin typeface="宋体"/>
                <a:cs typeface="宋体"/>
              </a:rPr>
              <a:t>满</a:t>
            </a:r>
            <a:r>
              <a:rPr dirty="0" sz="2000">
                <a:latin typeface="MS Gothic"/>
                <a:cs typeface="MS Gothic"/>
              </a:rPr>
              <a:t>足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@Pattern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所定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规则时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就会</a:t>
            </a:r>
            <a:r>
              <a:rPr dirty="0" sz="2000">
                <a:latin typeface="宋体"/>
                <a:cs typeface="宋体"/>
              </a:rPr>
              <a:t>产</a:t>
            </a:r>
            <a:r>
              <a:rPr dirty="0" sz="2000">
                <a:latin typeface="MS Gothic"/>
                <a:cs typeface="MS Gothic"/>
              </a:rPr>
              <a:t>生以下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4 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代</a:t>
            </a:r>
            <a:r>
              <a:rPr dirty="0" sz="2000">
                <a:latin typeface="宋体"/>
                <a:cs typeface="宋体"/>
              </a:rPr>
              <a:t>码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4338320"/>
            <a:ext cx="7873365" cy="1753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5015" indent="-285115">
              <a:lnSpc>
                <a:spcPts val="1870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Pattern.user.password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5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Pattern.password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5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Pattern.java.lang.String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0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</a:t>
            </a:r>
            <a:endParaRPr sz="1600">
              <a:latin typeface="Arial"/>
              <a:cs typeface="Arial"/>
            </a:endParaRPr>
          </a:p>
          <a:p>
            <a:pPr marL="354965" marR="5080" indent="-342265">
              <a:lnSpc>
                <a:spcPts val="207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当使用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标签显</a:t>
            </a:r>
            <a:r>
              <a:rPr dirty="0" sz="2000">
                <a:latin typeface="MS Gothic"/>
                <a:cs typeface="MS Gothic"/>
              </a:rPr>
              <a:t>示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消息</a:t>
            </a:r>
            <a:r>
              <a:rPr dirty="0" sz="2000">
                <a:latin typeface="宋体"/>
                <a:cs typeface="宋体"/>
              </a:rPr>
              <a:t>时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</a:t>
            </a:r>
            <a:r>
              <a:rPr dirty="0" sz="2000">
                <a:latin typeface="宋体"/>
                <a:cs typeface="宋体"/>
              </a:rPr>
              <a:t>查</a:t>
            </a:r>
            <a:r>
              <a:rPr dirty="0" sz="2000">
                <a:latin typeface="MS Gothic"/>
                <a:cs typeface="MS Gothic"/>
              </a:rPr>
              <a:t>看 </a:t>
            </a:r>
            <a:r>
              <a:rPr dirty="0" sz="2000" spc="-910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上下文是否装配了</a:t>
            </a:r>
            <a:r>
              <a:rPr dirty="0" sz="2000">
                <a:latin typeface="宋体"/>
                <a:cs typeface="宋体"/>
              </a:rPr>
              <a:t>对应</a:t>
            </a:r>
            <a:r>
              <a:rPr dirty="0" sz="2000">
                <a:latin typeface="MS Gothic"/>
                <a:cs typeface="MS Gothic"/>
              </a:rPr>
              <a:t>的国</a:t>
            </a:r>
            <a:r>
              <a:rPr dirty="0" sz="2000">
                <a:latin typeface="宋体"/>
                <a:cs typeface="宋体"/>
              </a:rPr>
              <a:t>际</a:t>
            </a:r>
            <a:r>
              <a:rPr dirty="0" sz="2000">
                <a:latin typeface="MS Gothic"/>
                <a:cs typeface="MS Gothic"/>
              </a:rPr>
              <a:t>化消息，如果没有，</a:t>
            </a:r>
            <a:r>
              <a:rPr dirty="0" sz="2000">
                <a:latin typeface="宋体"/>
                <a:cs typeface="宋体"/>
              </a:rPr>
              <a:t>则显</a:t>
            </a:r>
            <a:r>
              <a:rPr dirty="0" sz="2000">
                <a:latin typeface="MS Gothic"/>
                <a:cs typeface="MS Gothic"/>
              </a:rPr>
              <a:t>示默</a:t>
            </a:r>
            <a:r>
              <a:rPr dirty="0" sz="2000">
                <a:latin typeface="宋体"/>
                <a:cs typeface="宋体"/>
              </a:rPr>
              <a:t>认 </a:t>
            </a:r>
            <a:r>
              <a:rPr dirty="0" sz="2000" spc="-905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消息，否</a:t>
            </a:r>
            <a:r>
              <a:rPr dirty="0" sz="2000">
                <a:latin typeface="宋体"/>
                <a:cs typeface="宋体"/>
              </a:rPr>
              <a:t>则</a:t>
            </a:r>
            <a:r>
              <a:rPr dirty="0" sz="2000">
                <a:latin typeface="MS Gothic"/>
                <a:cs typeface="MS Gothic"/>
              </a:rPr>
              <a:t>使用国</a:t>
            </a:r>
            <a:r>
              <a:rPr dirty="0" sz="2000">
                <a:latin typeface="宋体"/>
                <a:cs typeface="宋体"/>
              </a:rPr>
              <a:t>际</a:t>
            </a:r>
            <a:r>
              <a:rPr dirty="0" sz="2000">
                <a:latin typeface="MS Gothic"/>
                <a:cs typeface="MS Gothic"/>
              </a:rPr>
              <a:t>化消息。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提示消息的国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37054"/>
            <a:ext cx="7987665" cy="2797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dirty="0" sz="2400" spc="4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若数据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数据格式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>
                <a:latin typeface="宋体"/>
                <a:cs typeface="宋体"/>
              </a:rPr>
              <a:t>时发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，或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该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有的参 </a:t>
            </a:r>
            <a:r>
              <a:rPr dirty="0" sz="2400" spc="-56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数不存在</a:t>
            </a:r>
            <a:r>
              <a:rPr dirty="0" sz="2400">
                <a:latin typeface="MS Gothic"/>
                <a:cs typeface="MS Gothic"/>
              </a:rPr>
              <a:t>，或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时发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生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错误</a:t>
            </a:r>
            <a:r>
              <a:rPr dirty="0" sz="2400">
                <a:latin typeface="MS Gothic"/>
                <a:cs typeface="MS Gothic"/>
              </a:rPr>
              <a:t>，都会在</a:t>
            </a:r>
            <a:r>
              <a:rPr dirty="0" sz="2400">
                <a:latin typeface="宋体"/>
                <a:cs typeface="宋体"/>
              </a:rPr>
              <a:t>隐</a:t>
            </a:r>
            <a:r>
              <a:rPr dirty="0" sz="2400">
                <a:latin typeface="MS Gothic"/>
                <a:cs typeface="MS Gothic"/>
              </a:rPr>
              <a:t>含模型  中</a:t>
            </a:r>
            <a:r>
              <a:rPr dirty="0" sz="2400">
                <a:latin typeface="宋体"/>
                <a:cs typeface="宋体"/>
              </a:rPr>
              <a:t>创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消息。其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前</a:t>
            </a:r>
            <a:r>
              <a:rPr dirty="0" sz="2400">
                <a:latin typeface="宋体"/>
                <a:cs typeface="宋体"/>
              </a:rPr>
              <a:t>缀说</a:t>
            </a:r>
            <a:r>
              <a:rPr dirty="0" sz="2400">
                <a:latin typeface="MS Gothic"/>
                <a:cs typeface="MS Gothic"/>
              </a:rPr>
              <a:t>明如下：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ts val="2350"/>
              </a:lnSpc>
              <a:spcBef>
                <a:spcPts val="28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latin typeface="Arial"/>
                <a:cs typeface="Arial"/>
              </a:rPr>
              <a:t>required</a:t>
            </a:r>
            <a:r>
              <a:rPr dirty="0" sz="2000" spc="-5">
                <a:latin typeface="MS Gothic"/>
                <a:cs typeface="MS Gothic"/>
              </a:rPr>
              <a:t>：必要的参数不存在。如</a:t>
            </a:r>
            <a:r>
              <a:rPr dirty="0" sz="2000" spc="-38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@RequiredParam(“param1”)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ts val="2350"/>
              </a:lnSpc>
            </a:pP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注了一个入参，但是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参数不存在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latin typeface="Arial"/>
                <a:cs typeface="Arial"/>
              </a:rPr>
              <a:t>typeMismatch</a:t>
            </a:r>
            <a:r>
              <a:rPr dirty="0" sz="2000" spc="-5">
                <a:latin typeface="MS Gothic"/>
                <a:cs typeface="MS Gothic"/>
              </a:rPr>
              <a:t>：在数据</a:t>
            </a:r>
            <a:r>
              <a:rPr dirty="0" sz="2000" spc="-5">
                <a:latin typeface="宋体"/>
                <a:cs typeface="宋体"/>
              </a:rPr>
              <a:t>绑</a:t>
            </a:r>
            <a:r>
              <a:rPr dirty="0" sz="2000" spc="-5">
                <a:latin typeface="MS Gothic"/>
                <a:cs typeface="MS Gothic"/>
              </a:rPr>
              <a:t>定</a:t>
            </a:r>
            <a:r>
              <a:rPr dirty="0" sz="2000" spc="-5">
                <a:latin typeface="宋体"/>
                <a:cs typeface="宋体"/>
              </a:rPr>
              <a:t>时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发</a:t>
            </a:r>
            <a:r>
              <a:rPr dirty="0" sz="2000" spc="-5">
                <a:latin typeface="MS Gothic"/>
                <a:cs typeface="MS Gothic"/>
              </a:rPr>
              <a:t>生数据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型不匹配的</a:t>
            </a:r>
            <a:r>
              <a:rPr dirty="0" sz="2000" spc="-5">
                <a:latin typeface="宋体"/>
                <a:cs typeface="宋体"/>
              </a:rPr>
              <a:t>问题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latin typeface="Arial"/>
                <a:cs typeface="Arial"/>
              </a:rPr>
              <a:t>methodInvocation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>
                <a:latin typeface="宋体"/>
                <a:cs typeface="宋体"/>
              </a:rPr>
              <a:t>调</a:t>
            </a:r>
            <a:r>
              <a:rPr dirty="0" sz="2000">
                <a:latin typeface="MS Gothic"/>
                <a:cs typeface="MS Gothic"/>
              </a:rPr>
              <a:t>用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理方法</a:t>
            </a:r>
            <a:r>
              <a:rPr dirty="0" sz="2000">
                <a:latin typeface="宋体"/>
                <a:cs typeface="宋体"/>
              </a:rPr>
              <a:t>时发</a:t>
            </a:r>
            <a:r>
              <a:rPr dirty="0" sz="2000">
                <a:latin typeface="MS Gothic"/>
                <a:cs typeface="MS Gothic"/>
              </a:rPr>
              <a:t>生了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注册国</a:t>
            </a:r>
            <a:r>
              <a:rPr dirty="0" sz="2400">
                <a:latin typeface="宋体"/>
                <a:cs typeface="宋体"/>
              </a:rPr>
              <a:t>际</a:t>
            </a:r>
            <a:r>
              <a:rPr dirty="0" sz="2400">
                <a:latin typeface="MS Gothic"/>
                <a:cs typeface="MS Gothic"/>
              </a:rPr>
              <a:t>化</a:t>
            </a:r>
            <a:r>
              <a:rPr dirty="0" sz="2400">
                <a:latin typeface="宋体"/>
                <a:cs typeface="宋体"/>
              </a:rPr>
              <a:t>资</a:t>
            </a:r>
            <a:r>
              <a:rPr dirty="0" sz="2400">
                <a:latin typeface="MS Gothic"/>
                <a:cs typeface="MS Gothic"/>
              </a:rPr>
              <a:t>源文件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19" y="4929504"/>
            <a:ext cx="83058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2018-12-29T09:15:08Z</dcterms:created>
  <dcterms:modified xsi:type="dcterms:W3CDTF">2018-12-29T09:15:08Z</dcterms:modified>
</cp:coreProperties>
</file>